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authors.xml" ContentType="application/vnd.ms-powerpoint.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4" userDrawn="1">
          <p15:clr>
            <a:srgbClr val="A4A3A4"/>
          </p15:clr>
        </p15:guide>
        <p15:guide id="2" pos="377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38480E-7ECB-13CB-29DE-672A50976280}" name="Alexandra Elkins" initials="AE" userId="S::ElkinsA@dumgal.ac.uk::c999bd98-07ab-4bba-ae8a-aef1652aec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DF006E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68" y="102"/>
      </p:cViewPr>
      <p:guideLst>
        <p:guide orient="horz" pos="1774"/>
        <p:guide pos="37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openxmlformats.org/officeDocument/2006/relationships/customXml" Target="../customXml/item5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openxmlformats.org/officeDocument/2006/relationships/customXml" Target="../customXml/item4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33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23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8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27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31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840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10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494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87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83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75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2C2BD-8A97-4896-91FA-D55891E12EE4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F8344-A63A-4E61-9334-2155D8001A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684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5102C57-2B59-42C0-824D-9F3E4DE9EB9F}"/>
              </a:ext>
            </a:extLst>
          </p:cNvPr>
          <p:cNvCxnSpPr>
            <a:cxnSpLocks/>
          </p:cNvCxnSpPr>
          <p:nvPr/>
        </p:nvCxnSpPr>
        <p:spPr>
          <a:xfrm>
            <a:off x="6757813" y="726190"/>
            <a:ext cx="1302202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DB6F6DC7-6738-4401-A0B5-1CC798099A8A}"/>
              </a:ext>
            </a:extLst>
          </p:cNvPr>
          <p:cNvCxnSpPr>
            <a:cxnSpLocks/>
          </p:cNvCxnSpPr>
          <p:nvPr/>
        </p:nvCxnSpPr>
        <p:spPr>
          <a:xfrm>
            <a:off x="3984789" y="730109"/>
            <a:ext cx="1399220" cy="0"/>
          </a:xfrm>
          <a:prstGeom prst="line">
            <a:avLst/>
          </a:prstGeom>
          <a:ln w="19050">
            <a:solidFill>
              <a:schemeClr val="bg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: Single Corner Snipped 66">
            <a:extLst>
              <a:ext uri="{FF2B5EF4-FFF2-40B4-BE49-F238E27FC236}">
                <a16:creationId xmlns:a16="http://schemas.microsoft.com/office/drawing/2014/main" id="{2A2EDF33-134D-4FA3-AD3F-9F0456C03DC0}"/>
              </a:ext>
            </a:extLst>
          </p:cNvPr>
          <p:cNvSpPr/>
          <p:nvPr/>
        </p:nvSpPr>
        <p:spPr>
          <a:xfrm>
            <a:off x="5075874" y="311856"/>
            <a:ext cx="1849770" cy="792000"/>
          </a:xfrm>
          <a:prstGeom prst="snip1Rect">
            <a:avLst/>
          </a:prstGeom>
          <a:ln w="19050"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U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CEO and Principal 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 Campbell</a:t>
            </a:r>
          </a:p>
          <a:p>
            <a:endParaRPr lang="en-U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endParaRPr lang="en-GB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C1EB12B-675E-4943-8860-BD22575E6D26}"/>
              </a:ext>
            </a:extLst>
          </p:cNvPr>
          <p:cNvCxnSpPr>
            <a:cxnSpLocks/>
          </p:cNvCxnSpPr>
          <p:nvPr/>
        </p:nvCxnSpPr>
        <p:spPr>
          <a:xfrm>
            <a:off x="7284994" y="832870"/>
            <a:ext cx="0" cy="639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D1A97F2-1DC9-4325-BBB5-27A390CD0AB6}"/>
              </a:ext>
            </a:extLst>
          </p:cNvPr>
          <p:cNvCxnSpPr/>
          <p:nvPr/>
        </p:nvCxnSpPr>
        <p:spPr>
          <a:xfrm flipH="1">
            <a:off x="2136615" y="907690"/>
            <a:ext cx="9653" cy="9076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46A8EC72-99D2-49A1-B671-BCFB2D9C16B2}"/>
              </a:ext>
            </a:extLst>
          </p:cNvPr>
          <p:cNvSpPr/>
          <p:nvPr/>
        </p:nvSpPr>
        <p:spPr>
          <a:xfrm>
            <a:off x="9061060" y="1673762"/>
            <a:ext cx="2268000" cy="745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Vice Principal People &amp; Transformation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 McGraw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721095-33B2-4AC3-AD04-D0901C14D5D6}"/>
              </a:ext>
            </a:extLst>
          </p:cNvPr>
          <p:cNvSpPr/>
          <p:nvPr/>
        </p:nvSpPr>
        <p:spPr>
          <a:xfrm>
            <a:off x="4861067" y="1673762"/>
            <a:ext cx="2268000" cy="75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Executive Director of Finance &amp; Strategic planning</a:t>
            </a:r>
          </a:p>
          <a:p>
            <a:r>
              <a:rPr lang="en-GB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 Hunter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6E0DE4-CD6C-4B94-8096-D0B670752351}"/>
              </a:ext>
            </a:extLst>
          </p:cNvPr>
          <p:cNvSpPr/>
          <p:nvPr/>
        </p:nvSpPr>
        <p:spPr>
          <a:xfrm>
            <a:off x="8100250" y="2916234"/>
            <a:ext cx="1224000" cy="80143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HR Manager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 Griffiths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8F59DB-DA93-4142-9389-69601FEEF572}"/>
              </a:ext>
            </a:extLst>
          </p:cNvPr>
          <p:cNvSpPr/>
          <p:nvPr/>
        </p:nvSpPr>
        <p:spPr>
          <a:xfrm>
            <a:off x="9398018" y="2906023"/>
            <a:ext cx="1332000" cy="802211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Business Transformation Director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 Glendye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7D8DD03-5994-4684-8FAD-4D7DF7B86B35}"/>
              </a:ext>
            </a:extLst>
          </p:cNvPr>
          <p:cNvSpPr/>
          <p:nvPr/>
        </p:nvSpPr>
        <p:spPr>
          <a:xfrm>
            <a:off x="10803786" y="2905412"/>
            <a:ext cx="1224000" cy="80143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Director of Estates and Sustainability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 Currie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1933C88-F5C2-4B4F-8DAF-31A4F9CB1CA3}"/>
              </a:ext>
            </a:extLst>
          </p:cNvPr>
          <p:cNvSpPr/>
          <p:nvPr/>
        </p:nvSpPr>
        <p:spPr>
          <a:xfrm>
            <a:off x="2765036" y="2906022"/>
            <a:ext cx="1224000" cy="972841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Executive Director of Student Experience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 Storrier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A1D9332-9AC3-46F2-886A-35B2FC12F96A}"/>
              </a:ext>
            </a:extLst>
          </p:cNvPr>
          <p:cNvSpPr/>
          <p:nvPr/>
        </p:nvSpPr>
        <p:spPr>
          <a:xfrm>
            <a:off x="9413376" y="3792156"/>
            <a:ext cx="1332000" cy="79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ICT Manager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 Morton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E7E362-8DE4-425C-BD57-30E21BAB1A9B}"/>
              </a:ext>
            </a:extLst>
          </p:cNvPr>
          <p:cNvSpPr/>
          <p:nvPr/>
        </p:nvSpPr>
        <p:spPr>
          <a:xfrm>
            <a:off x="4699998" y="2916234"/>
            <a:ext cx="1224000" cy="8028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Planning Manager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 Veys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CF17768-C022-48C5-A352-D63C4F439816}"/>
              </a:ext>
            </a:extLst>
          </p:cNvPr>
          <p:cNvSpPr/>
          <p:nvPr/>
        </p:nvSpPr>
        <p:spPr>
          <a:xfrm>
            <a:off x="1467268" y="4828723"/>
            <a:ext cx="1224000" cy="1804320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Curriculum Managers</a:t>
            </a:r>
          </a:p>
          <a:p>
            <a:pPr marL="88900" indent="-88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 Litster</a:t>
            </a:r>
          </a:p>
          <a:p>
            <a:pPr marL="88900" indent="-88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 Clark</a:t>
            </a:r>
          </a:p>
          <a:p>
            <a:pPr marL="88900" indent="-88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 MacDonald</a:t>
            </a:r>
          </a:p>
          <a:p>
            <a:pPr marL="88900" indent="-88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 Rose</a:t>
            </a:r>
          </a:p>
          <a:p>
            <a:pPr marL="88900" indent="-88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 McKie</a:t>
            </a:r>
          </a:p>
          <a:p>
            <a:pPr marL="88900" indent="-8890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 Rankin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15E37E9-305C-452B-8BE4-F3DFB5CFB62F}"/>
              </a:ext>
            </a:extLst>
          </p:cNvPr>
          <p:cNvSpPr/>
          <p:nvPr/>
        </p:nvSpPr>
        <p:spPr>
          <a:xfrm>
            <a:off x="2760789" y="3960290"/>
            <a:ext cx="1224000" cy="796015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Academic Performance Manager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 Rutter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B95A05-6DB0-441A-95E8-78A3C2EF2125}"/>
              </a:ext>
            </a:extLst>
          </p:cNvPr>
          <p:cNvSpPr/>
          <p:nvPr/>
        </p:nvSpPr>
        <p:spPr>
          <a:xfrm>
            <a:off x="2760789" y="4854963"/>
            <a:ext cx="1224000" cy="905324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Learning, Teaching &amp; Innovation Manager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 Wallace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1398CC5-A685-4D5B-B250-7C9896C3B3FE}"/>
              </a:ext>
            </a:extLst>
          </p:cNvPr>
          <p:cNvSpPr/>
          <p:nvPr/>
        </p:nvSpPr>
        <p:spPr>
          <a:xfrm>
            <a:off x="163365" y="2908691"/>
            <a:ext cx="1224000" cy="99122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Director of Commercial Development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 McMillan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958F844-BAF9-4193-8D8D-89CCF7EDACA4}"/>
              </a:ext>
            </a:extLst>
          </p:cNvPr>
          <p:cNvSpPr/>
          <p:nvPr/>
        </p:nvSpPr>
        <p:spPr>
          <a:xfrm>
            <a:off x="6081527" y="2916848"/>
            <a:ext cx="1224000" cy="8028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Student Records Manager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 Ward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1AFB57-E4BD-4C51-9022-2D37536FBEBB}"/>
              </a:ext>
            </a:extLst>
          </p:cNvPr>
          <p:cNvSpPr/>
          <p:nvPr/>
        </p:nvSpPr>
        <p:spPr>
          <a:xfrm>
            <a:off x="1052127" y="1673762"/>
            <a:ext cx="2268000" cy="745209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Depute Principal Learning, Skills &amp; Student Experience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 Dickson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B691BCA-1650-4440-B14C-B94EC7385E0C}"/>
              </a:ext>
            </a:extLst>
          </p:cNvPr>
          <p:cNvSpPr/>
          <p:nvPr/>
        </p:nvSpPr>
        <p:spPr>
          <a:xfrm>
            <a:off x="8300687" y="326124"/>
            <a:ext cx="1332000" cy="75490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 to Principal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 Cheetham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00B9FAE-8AAE-45F1-A2FC-C2FCA804812B}"/>
              </a:ext>
            </a:extLst>
          </p:cNvPr>
          <p:cNvSpPr/>
          <p:nvPr/>
        </p:nvSpPr>
        <p:spPr>
          <a:xfrm>
            <a:off x="2760789" y="5836332"/>
            <a:ext cx="1224000" cy="79671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Student Journey Manager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 Marshall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B509BD4-CA15-40B6-A3E1-6F1FD709724A}"/>
              </a:ext>
            </a:extLst>
          </p:cNvPr>
          <p:cNvSpPr/>
          <p:nvPr/>
        </p:nvSpPr>
        <p:spPr>
          <a:xfrm>
            <a:off x="156980" y="4993948"/>
            <a:ext cx="1224000" cy="9912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Business Development &amp; Marketing Manager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 Shaw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A9B01CF2-3718-458B-92A6-31EC2CCA47B5}"/>
              </a:ext>
            </a:extLst>
          </p:cNvPr>
          <p:cNvSpPr/>
          <p:nvPr/>
        </p:nvSpPr>
        <p:spPr>
          <a:xfrm>
            <a:off x="163365" y="3996297"/>
            <a:ext cx="1224000" cy="8986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Commercial Training and Delivery Manager</a:t>
            </a:r>
          </a:p>
          <a:p>
            <a:r>
              <a:rPr lang="en-US" sz="11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 Jardine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E259FD3-DCE1-45FE-8509-8CB8F158C54B}"/>
              </a:ext>
            </a:extLst>
          </p:cNvPr>
          <p:cNvSpPr/>
          <p:nvPr/>
        </p:nvSpPr>
        <p:spPr>
          <a:xfrm>
            <a:off x="1467268" y="3432177"/>
            <a:ext cx="1224000" cy="972840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Campus Development Manager Stranraer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 Herron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508CD25-883E-4407-8C0E-732028F873C6}"/>
              </a:ext>
            </a:extLst>
          </p:cNvPr>
          <p:cNvSpPr/>
          <p:nvPr/>
        </p:nvSpPr>
        <p:spPr>
          <a:xfrm>
            <a:off x="2372701" y="326218"/>
            <a:ext cx="1332000" cy="754902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Secretary to the Board</a:t>
            </a:r>
          </a:p>
          <a:p>
            <a:r>
              <a:rPr lang="en-US" sz="11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 Grierson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98A4E20-F56C-4A08-B1DA-3BBE11DF0D61}"/>
              </a:ext>
            </a:extLst>
          </p:cNvPr>
          <p:cNvCxnSpPr>
            <a:cxnSpLocks/>
            <a:endCxn id="49" idx="1"/>
          </p:cNvCxnSpPr>
          <p:nvPr/>
        </p:nvCxnSpPr>
        <p:spPr>
          <a:xfrm flipV="1">
            <a:off x="2136615" y="1459416"/>
            <a:ext cx="8052407" cy="8817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BA275A5A-6344-4397-9ACB-995666114DFC}"/>
              </a:ext>
            </a:extLst>
          </p:cNvPr>
          <p:cNvSpPr/>
          <p:nvPr/>
        </p:nvSpPr>
        <p:spPr>
          <a:xfrm rot="10800000">
            <a:off x="3814763" y="611086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6" name="Arrow: Chevron 45">
            <a:extLst>
              <a:ext uri="{FF2B5EF4-FFF2-40B4-BE49-F238E27FC236}">
                <a16:creationId xmlns:a16="http://schemas.microsoft.com/office/drawing/2014/main" id="{5E4996E9-562B-40E7-844D-266BC5FCE843}"/>
              </a:ext>
            </a:extLst>
          </p:cNvPr>
          <p:cNvSpPr/>
          <p:nvPr/>
        </p:nvSpPr>
        <p:spPr>
          <a:xfrm>
            <a:off x="8008645" y="619510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9" name="Arrow: Chevron 48">
            <a:extLst>
              <a:ext uri="{FF2B5EF4-FFF2-40B4-BE49-F238E27FC236}">
                <a16:creationId xmlns:a16="http://schemas.microsoft.com/office/drawing/2014/main" id="{8092779C-DE73-4F36-8B3B-65D1E9CC7100}"/>
              </a:ext>
            </a:extLst>
          </p:cNvPr>
          <p:cNvSpPr/>
          <p:nvPr/>
        </p:nvSpPr>
        <p:spPr>
          <a:xfrm rot="5400000">
            <a:off x="10068686" y="1366392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0" name="Arrow: Chevron 49">
            <a:extLst>
              <a:ext uri="{FF2B5EF4-FFF2-40B4-BE49-F238E27FC236}">
                <a16:creationId xmlns:a16="http://schemas.microsoft.com/office/drawing/2014/main" id="{5AEB2071-E5B8-4CC2-80C2-2773F9104346}"/>
              </a:ext>
            </a:extLst>
          </p:cNvPr>
          <p:cNvSpPr/>
          <p:nvPr/>
        </p:nvSpPr>
        <p:spPr>
          <a:xfrm rot="5400000">
            <a:off x="2016279" y="1366392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1" name="Arrow: Chevron 50">
            <a:extLst>
              <a:ext uri="{FF2B5EF4-FFF2-40B4-BE49-F238E27FC236}">
                <a16:creationId xmlns:a16="http://schemas.microsoft.com/office/drawing/2014/main" id="{F361F02F-8FC6-43FF-BF41-95AAC42FDB86}"/>
              </a:ext>
            </a:extLst>
          </p:cNvPr>
          <p:cNvSpPr/>
          <p:nvPr/>
        </p:nvSpPr>
        <p:spPr>
          <a:xfrm rot="5400000">
            <a:off x="2016279" y="2560416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2" name="Arrow: Chevron 51">
            <a:extLst>
              <a:ext uri="{FF2B5EF4-FFF2-40B4-BE49-F238E27FC236}">
                <a16:creationId xmlns:a16="http://schemas.microsoft.com/office/drawing/2014/main" id="{782FED82-D52D-44F7-A81D-C13CDE5075D5}"/>
              </a:ext>
            </a:extLst>
          </p:cNvPr>
          <p:cNvSpPr/>
          <p:nvPr/>
        </p:nvSpPr>
        <p:spPr>
          <a:xfrm rot="5400000">
            <a:off x="5867921" y="2555899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3" name="Arrow: Chevron 52">
            <a:extLst>
              <a:ext uri="{FF2B5EF4-FFF2-40B4-BE49-F238E27FC236}">
                <a16:creationId xmlns:a16="http://schemas.microsoft.com/office/drawing/2014/main" id="{B5755C55-CD97-4B5C-83D5-8767B79D1DB7}"/>
              </a:ext>
            </a:extLst>
          </p:cNvPr>
          <p:cNvSpPr/>
          <p:nvPr/>
        </p:nvSpPr>
        <p:spPr>
          <a:xfrm rot="5400000">
            <a:off x="10112833" y="2555899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56" name="Picture 55" descr="Icon&#10;&#10;Description automatically generated">
            <a:extLst>
              <a:ext uri="{FF2B5EF4-FFF2-40B4-BE49-F238E27FC236}">
                <a16:creationId xmlns:a16="http://schemas.microsoft.com/office/drawing/2014/main" id="{CEB1FF3A-F04C-4608-BC92-FFC22E72F1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943" y="5830993"/>
            <a:ext cx="2380145" cy="503514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7639639F-172B-4C11-B33F-F3730065D7B1}"/>
              </a:ext>
            </a:extLst>
          </p:cNvPr>
          <p:cNvSpPr txBox="1"/>
          <p:nvPr/>
        </p:nvSpPr>
        <p:spPr>
          <a:xfrm>
            <a:off x="9511455" y="5811287"/>
            <a:ext cx="23801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Leadership</a:t>
            </a:r>
          </a:p>
          <a:p>
            <a:r>
              <a:rPr lang="en-GB" sz="1200" b="1" dirty="0">
                <a:solidFill>
                  <a:schemeClr val="bg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March 2024</a:t>
            </a:r>
            <a:r>
              <a:rPr lang="en-GB" sz="2800" b="1" dirty="0">
                <a:solidFill>
                  <a:schemeClr val="bg2"/>
                </a:solidFill>
              </a:rPr>
              <a:t> </a:t>
            </a:r>
          </a:p>
        </p:txBody>
      </p:sp>
      <p:pic>
        <p:nvPicPr>
          <p:cNvPr id="66" name="Graphic 65" descr="User outline">
            <a:extLst>
              <a:ext uri="{FF2B5EF4-FFF2-40B4-BE49-F238E27FC236}">
                <a16:creationId xmlns:a16="http://schemas.microsoft.com/office/drawing/2014/main" id="{347D2ED9-15CF-4E07-A0E9-B64BE64549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59809" y="824446"/>
            <a:ext cx="206070" cy="206070"/>
          </a:xfrm>
          <a:prstGeom prst="rect">
            <a:avLst/>
          </a:prstGeom>
        </p:spPr>
      </p:pic>
      <p:sp>
        <p:nvSpPr>
          <p:cNvPr id="47" name="Arrow: Chevron 46">
            <a:extLst>
              <a:ext uri="{FF2B5EF4-FFF2-40B4-BE49-F238E27FC236}">
                <a16:creationId xmlns:a16="http://schemas.microsoft.com/office/drawing/2014/main" id="{6A2C5DF6-375E-4192-A1B5-4A9F8B8D43A2}"/>
              </a:ext>
            </a:extLst>
          </p:cNvPr>
          <p:cNvSpPr/>
          <p:nvPr/>
        </p:nvSpPr>
        <p:spPr>
          <a:xfrm rot="5400000">
            <a:off x="5874731" y="1366392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8" name="Graphic 67" descr="User outline">
            <a:extLst>
              <a:ext uri="{FF2B5EF4-FFF2-40B4-BE49-F238E27FC236}">
                <a16:creationId xmlns:a16="http://schemas.microsoft.com/office/drawing/2014/main" id="{3C62498E-B7B6-4DE6-BCE0-7BB4510B25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78943" y="864857"/>
            <a:ext cx="206070" cy="206070"/>
          </a:xfrm>
          <a:prstGeom prst="rect">
            <a:avLst/>
          </a:prstGeom>
        </p:spPr>
      </p:pic>
      <p:pic>
        <p:nvPicPr>
          <p:cNvPr id="69" name="Graphic 68" descr="User outline">
            <a:extLst>
              <a:ext uri="{FF2B5EF4-FFF2-40B4-BE49-F238E27FC236}">
                <a16:creationId xmlns:a16="http://schemas.microsoft.com/office/drawing/2014/main" id="{A2FB9402-6230-403A-9EE4-081E532618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55506" y="829803"/>
            <a:ext cx="206070" cy="206070"/>
          </a:xfrm>
          <a:prstGeom prst="rect">
            <a:avLst/>
          </a:prstGeom>
        </p:spPr>
      </p:pic>
      <p:pic>
        <p:nvPicPr>
          <p:cNvPr id="70" name="Graphic 69" descr="User outline">
            <a:extLst>
              <a:ext uri="{FF2B5EF4-FFF2-40B4-BE49-F238E27FC236}">
                <a16:creationId xmlns:a16="http://schemas.microsoft.com/office/drawing/2014/main" id="{2D203C5D-57E8-40B8-8421-300AD75038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6700" y="3635191"/>
            <a:ext cx="206070" cy="206070"/>
          </a:xfrm>
          <a:prstGeom prst="rect">
            <a:avLst/>
          </a:prstGeom>
        </p:spPr>
      </p:pic>
      <p:pic>
        <p:nvPicPr>
          <p:cNvPr id="74" name="Graphic 73" descr="User outline">
            <a:extLst>
              <a:ext uri="{FF2B5EF4-FFF2-40B4-BE49-F238E27FC236}">
                <a16:creationId xmlns:a16="http://schemas.microsoft.com/office/drawing/2014/main" id="{02A49BDF-4CD2-4FE1-B928-A924C5418F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46552" y="4162155"/>
            <a:ext cx="206070" cy="206070"/>
          </a:xfrm>
          <a:prstGeom prst="rect">
            <a:avLst/>
          </a:prstGeom>
        </p:spPr>
      </p:pic>
      <p:pic>
        <p:nvPicPr>
          <p:cNvPr id="77" name="Graphic 76" descr="User outline">
            <a:extLst>
              <a:ext uri="{FF2B5EF4-FFF2-40B4-BE49-F238E27FC236}">
                <a16:creationId xmlns:a16="http://schemas.microsoft.com/office/drawing/2014/main" id="{FCCE362B-9B55-4A2E-A608-0A29BA25ED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44605" y="3626195"/>
            <a:ext cx="206070" cy="206070"/>
          </a:xfrm>
          <a:prstGeom prst="rect">
            <a:avLst/>
          </a:prstGeom>
        </p:spPr>
      </p:pic>
      <p:pic>
        <p:nvPicPr>
          <p:cNvPr id="78" name="Graphic 77" descr="User outline">
            <a:extLst>
              <a:ext uri="{FF2B5EF4-FFF2-40B4-BE49-F238E27FC236}">
                <a16:creationId xmlns:a16="http://schemas.microsoft.com/office/drawing/2014/main" id="{F202B857-25D7-4308-AA3F-1F9C498A86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44605" y="5505178"/>
            <a:ext cx="206070" cy="206070"/>
          </a:xfrm>
          <a:prstGeom prst="rect">
            <a:avLst/>
          </a:prstGeom>
        </p:spPr>
      </p:pic>
      <p:pic>
        <p:nvPicPr>
          <p:cNvPr id="79" name="Graphic 78" descr="User outline">
            <a:extLst>
              <a:ext uri="{FF2B5EF4-FFF2-40B4-BE49-F238E27FC236}">
                <a16:creationId xmlns:a16="http://schemas.microsoft.com/office/drawing/2014/main" id="{5B3D1197-9B3E-40DC-BD6C-BB1A75036F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44605" y="4506531"/>
            <a:ext cx="206070" cy="206070"/>
          </a:xfrm>
          <a:prstGeom prst="rect">
            <a:avLst/>
          </a:prstGeom>
        </p:spPr>
      </p:pic>
      <p:pic>
        <p:nvPicPr>
          <p:cNvPr id="80" name="Graphic 79" descr="User outline">
            <a:extLst>
              <a:ext uri="{FF2B5EF4-FFF2-40B4-BE49-F238E27FC236}">
                <a16:creationId xmlns:a16="http://schemas.microsoft.com/office/drawing/2014/main" id="{82A768D4-64B4-4259-A8AA-2C16B7FDFE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53630" y="6361463"/>
            <a:ext cx="206070" cy="206070"/>
          </a:xfrm>
          <a:prstGeom prst="rect">
            <a:avLst/>
          </a:prstGeom>
        </p:spPr>
      </p:pic>
      <p:pic>
        <p:nvPicPr>
          <p:cNvPr id="83" name="Graphic 82" descr="User outline">
            <a:extLst>
              <a:ext uri="{FF2B5EF4-FFF2-40B4-BE49-F238E27FC236}">
                <a16:creationId xmlns:a16="http://schemas.microsoft.com/office/drawing/2014/main" id="{FDBD35EE-FF80-461C-8504-0C73145BEC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788996" y="3473544"/>
            <a:ext cx="206070" cy="206070"/>
          </a:xfrm>
          <a:prstGeom prst="rect">
            <a:avLst/>
          </a:prstGeom>
        </p:spPr>
      </p:pic>
      <p:pic>
        <p:nvPicPr>
          <p:cNvPr id="84" name="Graphic 83" descr="User outline">
            <a:extLst>
              <a:ext uri="{FF2B5EF4-FFF2-40B4-BE49-F238E27FC236}">
                <a16:creationId xmlns:a16="http://schemas.microsoft.com/office/drawing/2014/main" id="{74B9F628-B7B5-4A96-9776-AD670D5C7A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663661" y="4481121"/>
            <a:ext cx="206070" cy="206070"/>
          </a:xfrm>
          <a:prstGeom prst="rect">
            <a:avLst/>
          </a:prstGeom>
        </p:spPr>
      </p:pic>
      <p:pic>
        <p:nvPicPr>
          <p:cNvPr id="88" name="Graphic 87" descr="User outline">
            <a:extLst>
              <a:ext uri="{FF2B5EF4-FFF2-40B4-BE49-F238E27FC236}">
                <a16:creationId xmlns:a16="http://schemas.microsoft.com/office/drawing/2014/main" id="{E7EDE86F-82B1-4C01-A2D7-2B8A44E4FE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87533" y="3476549"/>
            <a:ext cx="206070" cy="206070"/>
          </a:xfrm>
          <a:prstGeom prst="rect">
            <a:avLst/>
          </a:prstGeom>
        </p:spPr>
      </p:pic>
      <p:sp>
        <p:nvSpPr>
          <p:cNvPr id="87" name="Arrow: Chevron 86">
            <a:extLst>
              <a:ext uri="{FF2B5EF4-FFF2-40B4-BE49-F238E27FC236}">
                <a16:creationId xmlns:a16="http://schemas.microsoft.com/office/drawing/2014/main" id="{72A3B6ED-1EA6-4A6E-A167-2E6D982AFFBB}"/>
              </a:ext>
            </a:extLst>
          </p:cNvPr>
          <p:cNvSpPr/>
          <p:nvPr/>
        </p:nvSpPr>
        <p:spPr>
          <a:xfrm>
            <a:off x="9234279" y="5971725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99" name="Graphic 98" descr="User outline">
            <a:extLst>
              <a:ext uri="{FF2B5EF4-FFF2-40B4-BE49-F238E27FC236}">
                <a16:creationId xmlns:a16="http://schemas.microsoft.com/office/drawing/2014/main" id="{585AC9E5-C7A0-44E9-A667-5C172AAF53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75332" y="2166303"/>
            <a:ext cx="206070" cy="206070"/>
          </a:xfrm>
          <a:prstGeom prst="rect">
            <a:avLst/>
          </a:prstGeom>
        </p:spPr>
      </p:pic>
      <p:pic>
        <p:nvPicPr>
          <p:cNvPr id="2" name="Graphic 1" descr="User outline">
            <a:extLst>
              <a:ext uri="{FF2B5EF4-FFF2-40B4-BE49-F238E27FC236}">
                <a16:creationId xmlns:a16="http://schemas.microsoft.com/office/drawing/2014/main" id="{189DA5D2-EE46-A58F-BD09-ADBA6686E2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6792" y="3473544"/>
            <a:ext cx="206070" cy="206070"/>
          </a:xfrm>
          <a:prstGeom prst="rect">
            <a:avLst/>
          </a:prstGeom>
        </p:spPr>
      </p:pic>
      <p:pic>
        <p:nvPicPr>
          <p:cNvPr id="6" name="Graphic 5" descr="User outline">
            <a:extLst>
              <a:ext uri="{FF2B5EF4-FFF2-40B4-BE49-F238E27FC236}">
                <a16:creationId xmlns:a16="http://schemas.microsoft.com/office/drawing/2014/main" id="{0235A0B1-EAC6-6933-29EC-FD41E70E93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60127" y="4653270"/>
            <a:ext cx="206070" cy="206070"/>
          </a:xfrm>
          <a:prstGeom prst="rect">
            <a:avLst/>
          </a:prstGeom>
        </p:spPr>
      </p:pic>
      <p:pic>
        <p:nvPicPr>
          <p:cNvPr id="8" name="Graphic 7" descr="User outline">
            <a:extLst>
              <a:ext uri="{FF2B5EF4-FFF2-40B4-BE49-F238E27FC236}">
                <a16:creationId xmlns:a16="http://schemas.microsoft.com/office/drawing/2014/main" id="{FC3442B2-5C53-85BE-0AE2-D3B8F544AE0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54606" y="5745663"/>
            <a:ext cx="206070" cy="206070"/>
          </a:xfrm>
          <a:prstGeom prst="rect">
            <a:avLst/>
          </a:prstGeom>
        </p:spPr>
      </p:pic>
      <p:pic>
        <p:nvPicPr>
          <p:cNvPr id="12" name="Graphic 11" descr="User outline">
            <a:extLst>
              <a:ext uri="{FF2B5EF4-FFF2-40B4-BE49-F238E27FC236}">
                <a16:creationId xmlns:a16="http://schemas.microsoft.com/office/drawing/2014/main" id="{5BD07AD8-67E7-0D81-1DB4-D76ED01669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44605" y="6361463"/>
            <a:ext cx="206070" cy="206070"/>
          </a:xfrm>
          <a:prstGeom prst="rect">
            <a:avLst/>
          </a:prstGeom>
        </p:spPr>
      </p:pic>
      <p:pic>
        <p:nvPicPr>
          <p:cNvPr id="13" name="Graphic 12" descr="User outline">
            <a:extLst>
              <a:ext uri="{FF2B5EF4-FFF2-40B4-BE49-F238E27FC236}">
                <a16:creationId xmlns:a16="http://schemas.microsoft.com/office/drawing/2014/main" id="{E0548246-6ADE-2C1A-EB95-046E51826C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01804" y="2166303"/>
            <a:ext cx="206070" cy="206070"/>
          </a:xfrm>
          <a:prstGeom prst="rect">
            <a:avLst/>
          </a:prstGeom>
        </p:spPr>
      </p:pic>
      <p:pic>
        <p:nvPicPr>
          <p:cNvPr id="14" name="Graphic 13" descr="User outline">
            <a:extLst>
              <a:ext uri="{FF2B5EF4-FFF2-40B4-BE49-F238E27FC236}">
                <a16:creationId xmlns:a16="http://schemas.microsoft.com/office/drawing/2014/main" id="{B5DF22F1-BAA2-F9AC-6D8E-58FBD15B47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99731" y="4342608"/>
            <a:ext cx="206070" cy="206070"/>
          </a:xfrm>
          <a:prstGeom prst="rect">
            <a:avLst/>
          </a:prstGeom>
        </p:spPr>
      </p:pic>
      <p:pic>
        <p:nvPicPr>
          <p:cNvPr id="16" name="Graphic 15" descr="User outline">
            <a:extLst>
              <a:ext uri="{FF2B5EF4-FFF2-40B4-BE49-F238E27FC236}">
                <a16:creationId xmlns:a16="http://schemas.microsoft.com/office/drawing/2014/main" id="{A15383E5-5944-4B27-7D02-2F7046DB14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95458" y="3473544"/>
            <a:ext cx="206070" cy="206070"/>
          </a:xfrm>
          <a:prstGeom prst="rect">
            <a:avLst/>
          </a:prstGeom>
        </p:spPr>
      </p:pic>
      <p:pic>
        <p:nvPicPr>
          <p:cNvPr id="17" name="Graphic 16" descr="User outline">
            <a:extLst>
              <a:ext uri="{FF2B5EF4-FFF2-40B4-BE49-F238E27FC236}">
                <a16:creationId xmlns:a16="http://schemas.microsoft.com/office/drawing/2014/main" id="{017F43F8-676B-8F2E-C5A7-D45E8574FF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80598" y="3476549"/>
            <a:ext cx="206070" cy="206070"/>
          </a:xfrm>
          <a:prstGeom prst="rect">
            <a:avLst/>
          </a:prstGeom>
        </p:spPr>
      </p:pic>
      <p:pic>
        <p:nvPicPr>
          <p:cNvPr id="7" name="Graphic 6" descr="User outline">
            <a:extLst>
              <a:ext uri="{FF2B5EF4-FFF2-40B4-BE49-F238E27FC236}">
                <a16:creationId xmlns:a16="http://schemas.microsoft.com/office/drawing/2014/main" id="{B51869CC-1451-E474-F9F8-3DE7EC4D75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85013" y="2176898"/>
            <a:ext cx="206070" cy="206070"/>
          </a:xfrm>
          <a:prstGeom prst="rect">
            <a:avLst/>
          </a:prstGeom>
        </p:spPr>
      </p:pic>
      <p:sp>
        <p:nvSpPr>
          <p:cNvPr id="4" name="Arrow: Chevron 3">
            <a:extLst>
              <a:ext uri="{FF2B5EF4-FFF2-40B4-BE49-F238E27FC236}">
                <a16:creationId xmlns:a16="http://schemas.microsoft.com/office/drawing/2014/main" id="{407DE9FE-DE8A-7512-0F12-966A28F61742}"/>
              </a:ext>
            </a:extLst>
          </p:cNvPr>
          <p:cNvSpPr/>
          <p:nvPr/>
        </p:nvSpPr>
        <p:spPr>
          <a:xfrm rot="5400000">
            <a:off x="5867921" y="1087753"/>
            <a:ext cx="240672" cy="213360"/>
          </a:xfrm>
          <a:prstGeom prst="chevron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461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GC Branding">
      <a:dk1>
        <a:srgbClr val="202A44"/>
      </a:dk1>
      <a:lt1>
        <a:srgbClr val="202A44"/>
      </a:lt1>
      <a:dk2>
        <a:srgbClr val="FF9E1B"/>
      </a:dk2>
      <a:lt2>
        <a:srgbClr val="FFFFFF"/>
      </a:lt2>
      <a:accent1>
        <a:srgbClr val="585F73"/>
      </a:accent1>
      <a:accent2>
        <a:srgbClr val="FFB654"/>
      </a:accent2>
      <a:accent3>
        <a:srgbClr val="9095A2"/>
      </a:accent3>
      <a:accent4>
        <a:srgbClr val="FFCF8D"/>
      </a:accent4>
      <a:accent5>
        <a:srgbClr val="C7CAD0"/>
      </a:accent5>
      <a:accent6>
        <a:srgbClr val="FFE7C6"/>
      </a:accent6>
      <a:hlink>
        <a:srgbClr val="202A44"/>
      </a:hlink>
      <a:folHlink>
        <a:srgbClr val="9095A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signment" ma:contentTypeID="0x01010024D426D56EB36146B762C55E3239B27A00F230E0094DD90447967E6838D6E2A922" ma:contentTypeVersion="26" ma:contentTypeDescription="" ma:contentTypeScope="" ma:versionID="5b8c4143d364954520fce8dcd4aece73">
  <xsd:schema xmlns:xsd="http://www.w3.org/2001/XMLSchema" xmlns:xs="http://www.w3.org/2001/XMLSchema" xmlns:p="http://schemas.microsoft.com/office/2006/metadata/properties" xmlns:ns1="http://schemas.microsoft.com/sharepoint/v3" xmlns:ns2="5b12561d-b03a-47d5-9db5-4e2bbf9ffb11" xmlns:ns3="71a9b04d-2874-443b-a243-8e2775767da3" targetNamespace="http://schemas.microsoft.com/office/2006/metadata/properties" ma:root="true" ma:fieldsID="d597913e2aade5be888c8ff82dc73bde" ns1:_="" ns2:_="" ns3:_="">
    <xsd:import namespace="http://schemas.microsoft.com/sharepoint/v3"/>
    <xsd:import namespace="5b12561d-b03a-47d5-9db5-4e2bbf9ffb11"/>
    <xsd:import namespace="71a9b04d-2874-443b-a243-8e2775767da3"/>
    <xsd:element name="properties">
      <xsd:complexType>
        <xsd:sequence>
          <xsd:element name="documentManagement">
            <xsd:complexType>
              <xsd:all>
                <xsd:element ref="ns2:BusinessType" minOccurs="0"/>
                <xsd:element ref="ns2:FirefishReference" minOccurs="0"/>
                <xsd:element ref="ns2:Sector" minOccurs="0"/>
                <xsd:element ref="ns2:Team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2:DocumentType" minOccurs="0"/>
                <xsd:element ref="ns2:AssignmentStatus" minOccurs="0"/>
                <xsd:element ref="ns2:SharedWithUsers" minOccurs="0"/>
                <xsd:element ref="ns2:SharedWithDetails" minOccurs="0"/>
                <xsd:element ref="ns3:MediaServiceLocation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12561d-b03a-47d5-9db5-4e2bbf9ffb11" elementFormDefault="qualified">
    <xsd:import namespace="http://schemas.microsoft.com/office/2006/documentManagement/types"/>
    <xsd:import namespace="http://schemas.microsoft.com/office/infopath/2007/PartnerControls"/>
    <xsd:element name="BusinessType" ma:index="8" nillable="true" ma:displayName="Business Type" ma:format="RadioButtons" ma:indexed="true" ma:internalName="BusinessType">
      <xsd:simpleType>
        <xsd:restriction base="dms:Choice">
          <xsd:enumeration value="Repeat Business"/>
          <xsd:enumeration value="New Client"/>
        </xsd:restriction>
      </xsd:simpleType>
    </xsd:element>
    <xsd:element name="FirefishReference" ma:index="9" nillable="true" ma:displayName="Firefish Reference" ma:description="Stores the unique FireFish reference" ma:indexed="true" ma:internalName="FirefishReference">
      <xsd:simpleType>
        <xsd:restriction base="dms:Text">
          <xsd:maxLength value="255"/>
        </xsd:restriction>
      </xsd:simpleType>
    </xsd:element>
    <xsd:element name="Sector" ma:index="10" nillable="true" ma:displayName="Sector" ma:format="Dropdown" ma:indexed="true" ma:internalName="Sector">
      <xsd:simpleType>
        <xsd:restriction base="dms:Choice">
          <xsd:enumeration value="Charities"/>
          <xsd:enumeration value="Education"/>
          <xsd:enumeration value="Housing"/>
          <xsd:enumeration value="Local Gov."/>
          <xsd:enumeration value="Membership / Trade organisations"/>
          <xsd:enumeration value="NDPBs"/>
          <xsd:enumeration value="NHS"/>
          <xsd:enumeration value="Private"/>
          <xsd:enumeration value="Scottish Government"/>
        </xsd:restriction>
      </xsd:simpleType>
    </xsd:element>
    <xsd:element name="Team" ma:index="11" nillable="true" ma:displayName="Team" ma:list="UserInfo" ma:SharePointGroup="0" ma:internalName="Team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umentType" ma:index="21" nillable="true" ma:displayName="Document Type" ma:format="Dropdown" ma:internalName="DocumentType">
      <xsd:simpleType>
        <xsd:restriction base="dms:Choice">
          <xsd:enumeration value="Advert"/>
          <xsd:enumeration value="Job Description or Candidate Pack"/>
          <xsd:enumeration value="Person Specification"/>
          <xsd:enumeration value="Assignment Confirmation Note"/>
          <xsd:enumeration value="Interview Questions"/>
          <xsd:enumeration value="Response Record"/>
          <xsd:enumeration value="Search Notes"/>
        </xsd:restriction>
      </xsd:simpleType>
    </xsd:element>
    <xsd:element name="AssignmentStatus" ma:index="22" nillable="true" ma:displayName="Assignment Status" ma:default="Open" ma:format="Dropdown" ma:indexed="true" ma:internalName="AssignmentStatus">
      <xsd:simpleType>
        <xsd:restriction base="dms:Choice">
          <xsd:enumeration value="Open"/>
          <xsd:enumeration value="Closed"/>
          <xsd:enumeration value="On Hold"/>
        </xsd:restriction>
      </xsd:simple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30" nillable="true" ma:displayName="Taxonomy Catch All Column" ma:hidden="true" ma:list="{dd01bd79-a0c6-4208-b7ab-054252243057}" ma:internalName="TaxCatchAll" ma:showField="CatchAllData" ma:web="5b12561d-b03a-47d5-9db5-4e2bbf9ff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9b04d-2874-443b-a243-8e2775767d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04e84d9-5569-4ece-a104-6459944b35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refishReference xmlns="5b12561d-b03a-47d5-9db5-4e2bbf9ffb11" xsi:nil="true"/>
    <AssignmentStatus xmlns="5b12561d-b03a-47d5-9db5-4e2bbf9ffb11">Open</AssignmentStatus>
    <Sector xmlns="5b12561d-b03a-47d5-9db5-4e2bbf9ffb11" xsi:nil="true"/>
    <Team xmlns="5b12561d-b03a-47d5-9db5-4e2bbf9ffb11">
      <UserInfo>
        <DisplayName/>
        <AccountId xsi:nil="true"/>
        <AccountType/>
      </UserInfo>
    </Team>
    <TaxCatchAll xmlns="5b12561d-b03a-47d5-9db5-4e2bbf9ffb11" xsi:nil="true"/>
    <BusinessType xmlns="5b12561d-b03a-47d5-9db5-4e2bbf9ffb11" xsi:nil="true"/>
    <DocumentType xmlns="5b12561d-b03a-47d5-9db5-4e2bbf9ffb11" xsi:nil="true"/>
    <lcf76f155ced4ddcb4097134ff3c332f xmlns="71a9b04d-2874-443b-a243-8e2775767da3">
      <Terms xmlns="http://schemas.microsoft.com/office/infopath/2007/PartnerControls"/>
    </lcf76f155ced4ddcb4097134ff3c332f>
  </documentManagement>
</p:properties>
</file>

<file path=customXml/item4.xml><?xml version="1.0" encoding="utf-8"?>
<?mso-contentType ?>
<spe:Receivers xmlns:spe="http://schemas.microsoft.com/sharepoint/events">
  <Receiver>
    <Name>Policy Auditing</Name>
    <Synchronization>Synchronous</Synchronization>
    <Type>10001</Type>
    <SequenceNumber>1100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10002</Type>
    <SequenceNumber>1101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10004</Type>
    <SequenceNumber>1102</SequenceNumber>
    <Url/>
    <Assembly>Microsoft.Office.Policy, Version=16.0.0.0, Culture=neutral, PublicKeyToken=71e9bce111e9429c</Assembly>
    <Class>Microsoft.Office.RecordsManagement.Internal.AuditHandler</Class>
    <Data/>
    <Filter/>
  </Receiver>
  <Receiver>
    <Name>Policy Auditing</Name>
    <Synchronization>Synchronous</Synchronization>
    <Type>10006</Type>
    <SequenceNumber>1103</SequenceNumber>
    <Url/>
    <Assembly>Microsoft.Office.Policy, Version=16.0.0.0, Culture=neutral, PublicKeyToken=71e9bce111e9429c</Assembly>
    <Class>Microsoft.Office.RecordsManagement.Internal.AuditHandler</Class>
    <Data/>
    <Filter/>
  </Receiver>
</spe:Receivers>
</file>

<file path=customXml/item5.xml><?xml version="1.0" encoding="utf-8"?>
<?mso-contentType ?>
<p:Policy xmlns:p="office.server.policy" id="cfb4d6b5-4792-453b-aa2e-d455c30c61f3" local="false">
  <p:Name>Full Auditing</p:Name>
  <p:Description/>
  <p:Statement/>
  <p:PolicyItems>
    <p:PolicyItem featureId="Microsoft.Office.RecordsManagement.PolicyFeatures.PolicyAudit" staticId="0x01010024D426D56EB36146B762C55E3239B27A|1757814118" UniqueId="10b42a18-b6b7-4ebd-bc1d-d42ebbf6eb25">
      <p:Name>Auditing</p:Name>
      <p:Description>Audits user actions on documents and list items to the Audit Log.</p:Description>
      <p:CustomData>
        <Audit>
          <Update/>
          <CheckInOut/>
          <MoveCopy/>
          <DeleteRestore/>
        </Audit>
      </p:CustomData>
    </p:PolicyItem>
  </p:PolicyItems>
</p:Policy>
</file>

<file path=customXml/itemProps1.xml><?xml version="1.0" encoding="utf-8"?>
<ds:datastoreItem xmlns:ds="http://schemas.openxmlformats.org/officeDocument/2006/customXml" ds:itemID="{1DAB9BD1-6C1B-460E-AE50-BEFAE9ECF303}"/>
</file>

<file path=customXml/itemProps2.xml><?xml version="1.0" encoding="utf-8"?>
<ds:datastoreItem xmlns:ds="http://schemas.openxmlformats.org/officeDocument/2006/customXml" ds:itemID="{AF45FFB3-15EB-4579-A9FB-C8B937F5F9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8F7F31-E6E5-4929-B22B-8FBEC3AE40BB}">
  <ds:schemaRefs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metadata/properties"/>
    <ds:schemaRef ds:uri="d40d49fe-f8b1-4f0b-9c2c-efeb55a00618"/>
    <ds:schemaRef ds:uri="http://purl.org/dc/dcmitype/"/>
    <ds:schemaRef ds:uri="http://schemas.microsoft.com/office/2006/documentManagement/types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D38A8CF5-9ED9-424B-A773-755399ECE3A7}"/>
</file>

<file path=customXml/itemProps5.xml><?xml version="1.0" encoding="utf-8"?>
<ds:datastoreItem xmlns:ds="http://schemas.openxmlformats.org/officeDocument/2006/customXml" ds:itemID="{92A92FFC-438A-4276-A442-6BCB568AC967}"/>
</file>

<file path=docProps/app.xml><?xml version="1.0" encoding="utf-8"?>
<Properties xmlns="http://schemas.openxmlformats.org/officeDocument/2006/extended-properties" xmlns:vt="http://schemas.openxmlformats.org/officeDocument/2006/docPropsVTypes">
  <TotalTime>2969</TotalTime>
  <Words>139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Dorothy McMinn</dc:creator>
  <cp:lastModifiedBy>Mary Cheetham</cp:lastModifiedBy>
  <cp:revision>75</cp:revision>
  <dcterms:created xsi:type="dcterms:W3CDTF">2020-09-28T09:45:45Z</dcterms:created>
  <dcterms:modified xsi:type="dcterms:W3CDTF">2024-04-15T12:04:32Z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0x0101000E203018E8B98C449BDA109680D62D62</vt:lpwstr>
  </property>
</Properties>
</file>