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77" r:id="rId2"/>
  </p:sldIdLst>
  <p:sldSz cx="12801600" cy="9601200" type="A3"/>
  <p:notesSz cx="9926638" cy="1435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33498"/>
    <a:srgbClr val="00B87B"/>
    <a:srgbClr val="095730"/>
    <a:srgbClr val="658FA8"/>
    <a:srgbClr val="7E7E7E"/>
    <a:srgbClr val="668FAA"/>
    <a:srgbClr val="CF427E"/>
    <a:srgbClr val="A24098"/>
    <a:srgbClr val="A8378C"/>
    <a:srgbClr val="5757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–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–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–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–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–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Medium Style 4 –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A488322-F2BA-4B5B-9748-0D474271808F}" styleName="Medium Style 3 –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Light Style 2 –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Medium Style 1 –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–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3480" y="58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5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4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720282"/>
          </a:xfrm>
          <a:prstGeom prst="rect">
            <a:avLst/>
          </a:prstGeom>
        </p:spPr>
        <p:txBody>
          <a:bodyPr vert="horz" lIns="132762" tIns="66381" rIns="132762" bIns="66381" rtlCol="0"/>
          <a:lstStyle>
            <a:lvl1pPr algn="l">
              <a:defRPr sz="17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799" y="0"/>
            <a:ext cx="4301543" cy="720282"/>
          </a:xfrm>
          <a:prstGeom prst="rect">
            <a:avLst/>
          </a:prstGeom>
        </p:spPr>
        <p:txBody>
          <a:bodyPr vert="horz" lIns="132762" tIns="66381" rIns="132762" bIns="66381" rtlCol="0"/>
          <a:lstStyle>
            <a:lvl1pPr algn="r">
              <a:defRPr sz="1700"/>
            </a:lvl1pPr>
          </a:lstStyle>
          <a:p>
            <a:fld id="{31B09DD0-9FF7-2E49-BD70-51213BB20799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733550" y="1795463"/>
            <a:ext cx="6459538" cy="48434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2762" tIns="66381" rIns="132762" bIns="6638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665" y="6908710"/>
            <a:ext cx="7941310" cy="5652582"/>
          </a:xfrm>
          <a:prstGeom prst="rect">
            <a:avLst/>
          </a:prstGeom>
        </p:spPr>
        <p:txBody>
          <a:bodyPr vert="horz" lIns="132762" tIns="66381" rIns="132762" bIns="66381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13635485"/>
            <a:ext cx="4301543" cy="720280"/>
          </a:xfrm>
          <a:prstGeom prst="rect">
            <a:avLst/>
          </a:prstGeom>
        </p:spPr>
        <p:txBody>
          <a:bodyPr vert="horz" lIns="132762" tIns="66381" rIns="132762" bIns="66381" rtlCol="0" anchor="b"/>
          <a:lstStyle>
            <a:lvl1pPr algn="l">
              <a:defRPr sz="17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799" y="13635485"/>
            <a:ext cx="4301543" cy="720280"/>
          </a:xfrm>
          <a:prstGeom prst="rect">
            <a:avLst/>
          </a:prstGeom>
        </p:spPr>
        <p:txBody>
          <a:bodyPr vert="horz" lIns="132762" tIns="66381" rIns="132762" bIns="66381" rtlCol="0" anchor="b"/>
          <a:lstStyle>
            <a:lvl1pPr algn="r">
              <a:defRPr sz="1700"/>
            </a:lvl1pPr>
          </a:lstStyle>
          <a:p>
            <a:fld id="{4B3006AC-D605-6943-8265-1D51FB4516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207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3006AC-D605-6943-8265-1D51FB45162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5721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5618B-6912-FE4F-B0BB-EA41DB39878A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F05CD-0DAE-DE44-9C4C-3BED650C8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911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5618B-6912-FE4F-B0BB-EA41DB39878A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F05CD-0DAE-DE44-9C4C-3BED650C8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378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5618B-6912-FE4F-B0BB-EA41DB39878A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F05CD-0DAE-DE44-9C4C-3BED650C8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357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5618B-6912-FE4F-B0BB-EA41DB39878A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F05CD-0DAE-DE44-9C4C-3BED650C8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751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5618B-6912-FE4F-B0BB-EA41DB39878A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F05CD-0DAE-DE44-9C4C-3BED650C8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221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5618B-6912-FE4F-B0BB-EA41DB39878A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F05CD-0DAE-DE44-9C4C-3BED650C8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896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5618B-6912-FE4F-B0BB-EA41DB39878A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F05CD-0DAE-DE44-9C4C-3BED650C8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175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5618B-6912-FE4F-B0BB-EA41DB39878A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F05CD-0DAE-DE44-9C4C-3BED650C8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135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5618B-6912-FE4F-B0BB-EA41DB39878A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F05CD-0DAE-DE44-9C4C-3BED650C8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045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5618B-6912-FE4F-B0BB-EA41DB39878A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F05CD-0DAE-DE44-9C4C-3BED650C8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318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5618B-6912-FE4F-B0BB-EA41DB39878A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F05CD-0DAE-DE44-9C4C-3BED650C8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863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F5618B-6912-FE4F-B0BB-EA41DB39878A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CF05CD-0DAE-DE44-9C4C-3BED650C8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48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6" name="Straight Connector 145">
            <a:extLst>
              <a:ext uri="{FF2B5EF4-FFF2-40B4-BE49-F238E27FC236}">
                <a16:creationId xmlns:a16="http://schemas.microsoft.com/office/drawing/2014/main" id="{435C27B3-9A52-6DF4-6497-7FC3F27F8739}"/>
              </a:ext>
            </a:extLst>
          </p:cNvPr>
          <p:cNvCxnSpPr>
            <a:cxnSpLocks/>
          </p:cNvCxnSpPr>
          <p:nvPr/>
        </p:nvCxnSpPr>
        <p:spPr>
          <a:xfrm>
            <a:off x="7378856" y="2139128"/>
            <a:ext cx="0" cy="747014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3" name="Straight Connector 142">
            <a:extLst>
              <a:ext uri="{FF2B5EF4-FFF2-40B4-BE49-F238E27FC236}">
                <a16:creationId xmlns:a16="http://schemas.microsoft.com/office/drawing/2014/main" id="{460874CE-102D-6C9D-A6EE-6E7EF8A79159}"/>
              </a:ext>
            </a:extLst>
          </p:cNvPr>
          <p:cNvCxnSpPr>
            <a:cxnSpLocks/>
          </p:cNvCxnSpPr>
          <p:nvPr/>
        </p:nvCxnSpPr>
        <p:spPr>
          <a:xfrm flipH="1">
            <a:off x="1017366" y="3603704"/>
            <a:ext cx="773747" cy="1934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1" name="Straight Connector 140">
            <a:extLst>
              <a:ext uri="{FF2B5EF4-FFF2-40B4-BE49-F238E27FC236}">
                <a16:creationId xmlns:a16="http://schemas.microsoft.com/office/drawing/2014/main" id="{2F9253E9-5DD9-12D1-F44B-85DED8D9D5E0}"/>
              </a:ext>
            </a:extLst>
          </p:cNvPr>
          <p:cNvCxnSpPr>
            <a:cxnSpLocks/>
          </p:cNvCxnSpPr>
          <p:nvPr/>
        </p:nvCxnSpPr>
        <p:spPr>
          <a:xfrm flipH="1">
            <a:off x="1168635" y="4366515"/>
            <a:ext cx="62247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504C1BFC-BCE3-C1FF-521E-2876ACF2E0DB}"/>
              </a:ext>
            </a:extLst>
          </p:cNvPr>
          <p:cNvCxnSpPr>
            <a:cxnSpLocks/>
          </p:cNvCxnSpPr>
          <p:nvPr/>
        </p:nvCxnSpPr>
        <p:spPr>
          <a:xfrm flipH="1">
            <a:off x="3647833" y="6538198"/>
            <a:ext cx="1130752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4673C635-CF74-EA58-92C9-9B24EB2CAF0E}"/>
              </a:ext>
            </a:extLst>
          </p:cNvPr>
          <p:cNvCxnSpPr>
            <a:cxnSpLocks/>
          </p:cNvCxnSpPr>
          <p:nvPr/>
        </p:nvCxnSpPr>
        <p:spPr>
          <a:xfrm flipH="1">
            <a:off x="3658507" y="5751005"/>
            <a:ext cx="1130752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8" name="Straight Connector 137">
            <a:extLst>
              <a:ext uri="{FF2B5EF4-FFF2-40B4-BE49-F238E27FC236}">
                <a16:creationId xmlns:a16="http://schemas.microsoft.com/office/drawing/2014/main" id="{4BD856E5-5360-5103-5FF2-7FF7B92B66E2}"/>
              </a:ext>
            </a:extLst>
          </p:cNvPr>
          <p:cNvCxnSpPr>
            <a:cxnSpLocks/>
          </p:cNvCxnSpPr>
          <p:nvPr/>
        </p:nvCxnSpPr>
        <p:spPr>
          <a:xfrm flipH="1">
            <a:off x="3647833" y="5025191"/>
            <a:ext cx="1130752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A31EBAC9-068E-3812-5F1D-86080098FA36}"/>
              </a:ext>
            </a:extLst>
          </p:cNvPr>
          <p:cNvCxnSpPr>
            <a:cxnSpLocks/>
          </p:cNvCxnSpPr>
          <p:nvPr/>
        </p:nvCxnSpPr>
        <p:spPr>
          <a:xfrm flipH="1">
            <a:off x="3647833" y="4299151"/>
            <a:ext cx="1130752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0" name="Straight Connector 139">
            <a:extLst>
              <a:ext uri="{FF2B5EF4-FFF2-40B4-BE49-F238E27FC236}">
                <a16:creationId xmlns:a16="http://schemas.microsoft.com/office/drawing/2014/main" id="{54A27A93-7C39-B745-E7BE-8E97AD3A2828}"/>
              </a:ext>
            </a:extLst>
          </p:cNvPr>
          <p:cNvCxnSpPr>
            <a:cxnSpLocks/>
          </p:cNvCxnSpPr>
          <p:nvPr/>
        </p:nvCxnSpPr>
        <p:spPr>
          <a:xfrm flipH="1">
            <a:off x="3647833" y="3607149"/>
            <a:ext cx="1130752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0059D476-84AF-DA76-0CE6-56DF3B92896E}"/>
              </a:ext>
            </a:extLst>
          </p:cNvPr>
          <p:cNvCxnSpPr>
            <a:cxnSpLocks/>
          </p:cNvCxnSpPr>
          <p:nvPr/>
        </p:nvCxnSpPr>
        <p:spPr>
          <a:xfrm flipH="1">
            <a:off x="10878668" y="4330403"/>
            <a:ext cx="1130752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1436624B-DABD-E615-A349-A12335A49E0D}"/>
              </a:ext>
            </a:extLst>
          </p:cNvPr>
          <p:cNvCxnSpPr>
            <a:cxnSpLocks/>
          </p:cNvCxnSpPr>
          <p:nvPr/>
        </p:nvCxnSpPr>
        <p:spPr>
          <a:xfrm flipH="1">
            <a:off x="10878668" y="3623044"/>
            <a:ext cx="1130752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3C000624-C4B6-6FB9-BD61-2CC686AD8AD7}"/>
              </a:ext>
            </a:extLst>
          </p:cNvPr>
          <p:cNvCxnSpPr>
            <a:cxnSpLocks/>
          </p:cNvCxnSpPr>
          <p:nvPr/>
        </p:nvCxnSpPr>
        <p:spPr>
          <a:xfrm>
            <a:off x="6312266" y="1374291"/>
            <a:ext cx="0" cy="151185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472DD769-E81D-D597-87C3-3C1197398720}"/>
              </a:ext>
            </a:extLst>
          </p:cNvPr>
          <p:cNvCxnSpPr>
            <a:cxnSpLocks/>
          </p:cNvCxnSpPr>
          <p:nvPr/>
        </p:nvCxnSpPr>
        <p:spPr>
          <a:xfrm flipH="1">
            <a:off x="6312266" y="2219181"/>
            <a:ext cx="1130752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DDEF7F71-2997-06D4-3E2E-4B67D0D6C00F}"/>
              </a:ext>
            </a:extLst>
          </p:cNvPr>
          <p:cNvCxnSpPr>
            <a:cxnSpLocks/>
          </p:cNvCxnSpPr>
          <p:nvPr/>
        </p:nvCxnSpPr>
        <p:spPr>
          <a:xfrm>
            <a:off x="12009420" y="2877230"/>
            <a:ext cx="0" cy="1453173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DF8611F6-F783-3D23-5ECF-003C08915B2C}"/>
              </a:ext>
            </a:extLst>
          </p:cNvPr>
          <p:cNvCxnSpPr>
            <a:cxnSpLocks/>
          </p:cNvCxnSpPr>
          <p:nvPr/>
        </p:nvCxnSpPr>
        <p:spPr>
          <a:xfrm>
            <a:off x="9855829" y="2886142"/>
            <a:ext cx="0" cy="747014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BC468804-A0AF-4277-3229-5D26E1734321}"/>
              </a:ext>
            </a:extLst>
          </p:cNvPr>
          <p:cNvCxnSpPr>
            <a:cxnSpLocks/>
          </p:cNvCxnSpPr>
          <p:nvPr/>
        </p:nvCxnSpPr>
        <p:spPr>
          <a:xfrm>
            <a:off x="8399288" y="2886142"/>
            <a:ext cx="0" cy="151185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E2E32AD0-C8D3-EA4D-4F75-8B378D072808}"/>
              </a:ext>
            </a:extLst>
          </p:cNvPr>
          <p:cNvCxnSpPr>
            <a:cxnSpLocks/>
          </p:cNvCxnSpPr>
          <p:nvPr/>
        </p:nvCxnSpPr>
        <p:spPr>
          <a:xfrm>
            <a:off x="6937789" y="2886143"/>
            <a:ext cx="0" cy="151185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BCB22C74-F102-9F48-364D-E560A4B5D9D1}"/>
              </a:ext>
            </a:extLst>
          </p:cNvPr>
          <p:cNvCxnSpPr>
            <a:cxnSpLocks/>
          </p:cNvCxnSpPr>
          <p:nvPr/>
        </p:nvCxnSpPr>
        <p:spPr>
          <a:xfrm>
            <a:off x="5539803" y="2895054"/>
            <a:ext cx="0" cy="747014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39C0210F-2577-95D1-B04B-E72E8174C4ED}"/>
              </a:ext>
            </a:extLst>
          </p:cNvPr>
          <p:cNvCxnSpPr>
            <a:cxnSpLocks/>
          </p:cNvCxnSpPr>
          <p:nvPr/>
        </p:nvCxnSpPr>
        <p:spPr>
          <a:xfrm flipH="1">
            <a:off x="4778585" y="2883107"/>
            <a:ext cx="10674" cy="366831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87227FF-BCC8-D017-27F3-3560816A621B}"/>
              </a:ext>
            </a:extLst>
          </p:cNvPr>
          <p:cNvCxnSpPr>
            <a:cxnSpLocks/>
          </p:cNvCxnSpPr>
          <p:nvPr/>
        </p:nvCxnSpPr>
        <p:spPr>
          <a:xfrm>
            <a:off x="1800996" y="2869887"/>
            <a:ext cx="0" cy="151185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5D385BD-D40B-914D-2246-AE3616581C4D}"/>
              </a:ext>
            </a:extLst>
          </p:cNvPr>
          <p:cNvCxnSpPr>
            <a:cxnSpLocks/>
          </p:cNvCxnSpPr>
          <p:nvPr/>
        </p:nvCxnSpPr>
        <p:spPr>
          <a:xfrm>
            <a:off x="1017366" y="2886143"/>
            <a:ext cx="10974153" cy="8389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8" name="Rectangle 67">
            <a:extLst>
              <a:ext uri="{FF2B5EF4-FFF2-40B4-BE49-F238E27FC236}">
                <a16:creationId xmlns:a16="http://schemas.microsoft.com/office/drawing/2014/main" id="{AB5B42F0-8A83-3854-60FC-05103FAC18D3}"/>
              </a:ext>
            </a:extLst>
          </p:cNvPr>
          <p:cNvSpPr/>
          <p:nvPr/>
        </p:nvSpPr>
        <p:spPr>
          <a:xfrm>
            <a:off x="666124" y="4040529"/>
            <a:ext cx="1010785" cy="540000"/>
          </a:xfrm>
          <a:prstGeom prst="rect">
            <a:avLst/>
          </a:prstGeom>
          <a:solidFill>
            <a:srgbClr val="9334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0B2F905-FA5C-3E7B-2297-2BCE0014DEA3}"/>
              </a:ext>
            </a:extLst>
          </p:cNvPr>
          <p:cNvSpPr/>
          <p:nvPr/>
        </p:nvSpPr>
        <p:spPr>
          <a:xfrm>
            <a:off x="5772266" y="1030323"/>
            <a:ext cx="1080000" cy="540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DDE7AA9-FAC0-1370-97E4-E6ABBA1C6654}"/>
              </a:ext>
            </a:extLst>
          </p:cNvPr>
          <p:cNvSpPr txBox="1"/>
          <p:nvPr/>
        </p:nvSpPr>
        <p:spPr>
          <a:xfrm>
            <a:off x="5772266" y="1100989"/>
            <a:ext cx="104172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700" i="1">
                <a:solidFill>
                  <a:srgbClr val="FFFFFF"/>
                </a:solidFill>
                <a:latin typeface="Helvetica Neue" panose="02000503000000020004" pitchFamily="2" charset="0"/>
              </a:rPr>
              <a:t>Dr Paul Little</a:t>
            </a:r>
          </a:p>
          <a:p>
            <a:pPr algn="ctr"/>
            <a:r>
              <a:rPr lang="en-GB" sz="700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Principal and CEO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023DE2D-02E6-429C-BAF8-CD95DC2B7BE7}"/>
              </a:ext>
            </a:extLst>
          </p:cNvPr>
          <p:cNvSpPr/>
          <p:nvPr/>
        </p:nvSpPr>
        <p:spPr>
          <a:xfrm>
            <a:off x="6849574" y="1890187"/>
            <a:ext cx="1080000" cy="540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5CA55FE-0735-C190-5AA7-D6D1DC66E0DC}"/>
              </a:ext>
            </a:extLst>
          </p:cNvPr>
          <p:cNvSpPr txBox="1"/>
          <p:nvPr/>
        </p:nvSpPr>
        <p:spPr>
          <a:xfrm>
            <a:off x="6871858" y="1941968"/>
            <a:ext cx="997149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700" i="1" dirty="0">
                <a:solidFill>
                  <a:srgbClr val="FFFFFF"/>
                </a:solidFill>
                <a:latin typeface="Helvetica Neue" panose="02000503000000020004" pitchFamily="2" charset="0"/>
              </a:rPr>
              <a:t>Vacant</a:t>
            </a:r>
          </a:p>
          <a:p>
            <a:pPr algn="ctr"/>
            <a:r>
              <a:rPr lang="en-GB" sz="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Depute Principal and COO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B1A879A-36B5-426E-DDDB-9D3B2C3F81C3}"/>
              </a:ext>
            </a:extLst>
          </p:cNvPr>
          <p:cNvSpPr/>
          <p:nvPr/>
        </p:nvSpPr>
        <p:spPr>
          <a:xfrm>
            <a:off x="699252" y="8090985"/>
            <a:ext cx="158387" cy="158387"/>
          </a:xfrm>
          <a:prstGeom prst="rect">
            <a:avLst/>
          </a:prstGeom>
          <a:solidFill>
            <a:srgbClr val="793F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0F1E23E-A66B-88F2-509D-A004D9D715C9}"/>
              </a:ext>
            </a:extLst>
          </p:cNvPr>
          <p:cNvSpPr/>
          <p:nvPr/>
        </p:nvSpPr>
        <p:spPr>
          <a:xfrm>
            <a:off x="7896061" y="4061143"/>
            <a:ext cx="1080000" cy="540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E31418B-0F0A-29B6-C3B8-8A9C2D8809D4}"/>
              </a:ext>
            </a:extLst>
          </p:cNvPr>
          <p:cNvSpPr txBox="1"/>
          <p:nvPr/>
        </p:nvSpPr>
        <p:spPr>
          <a:xfrm>
            <a:off x="7929574" y="4137743"/>
            <a:ext cx="99714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700" i="1">
                <a:solidFill>
                  <a:srgbClr val="FFFFFF"/>
                </a:solidFill>
                <a:latin typeface="Helvetica Neue" panose="02000503000000020004" pitchFamily="2" charset="0"/>
              </a:rPr>
              <a:t>Claire </a:t>
            </a:r>
            <a:r>
              <a:rPr lang="en-GB" sz="700" i="1" err="1">
                <a:solidFill>
                  <a:srgbClr val="FFFFFF"/>
                </a:solidFill>
                <a:latin typeface="Helvetica Neue" panose="02000503000000020004" pitchFamily="2" charset="0"/>
              </a:rPr>
              <a:t>Gallacher</a:t>
            </a:r>
            <a:endParaRPr lang="en-GB" sz="700" i="1">
              <a:solidFill>
                <a:srgbClr val="FFFFFF"/>
              </a:solidFill>
              <a:latin typeface="Helvetica Neue" panose="02000503000000020004" pitchFamily="2" charset="0"/>
            </a:endParaRPr>
          </a:p>
          <a:p>
            <a:pPr algn="ctr"/>
            <a:r>
              <a:rPr lang="en-GB" sz="7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Chief of Staff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B20DFDC-CE34-DFC8-6D7B-17579BD47C0B}"/>
              </a:ext>
            </a:extLst>
          </p:cNvPr>
          <p:cNvSpPr/>
          <p:nvPr/>
        </p:nvSpPr>
        <p:spPr>
          <a:xfrm>
            <a:off x="10750908" y="2599887"/>
            <a:ext cx="1080000" cy="540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D743185-6718-AAD1-F08E-8E0457CBBE8C}"/>
              </a:ext>
            </a:extLst>
          </p:cNvPr>
          <p:cNvSpPr txBox="1"/>
          <p:nvPr/>
        </p:nvSpPr>
        <p:spPr>
          <a:xfrm>
            <a:off x="10763815" y="2707768"/>
            <a:ext cx="108499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700" i="1">
                <a:solidFill>
                  <a:srgbClr val="FFFFFF"/>
                </a:solidFill>
                <a:effectLst/>
                <a:latin typeface="Helvetica Neue" panose="02000503000000020004" pitchFamily="2" charset="0"/>
              </a:rPr>
              <a:t>Andrew Dickson </a:t>
            </a:r>
            <a:br>
              <a:rPr lang="en-GB" sz="700" i="1">
                <a:solidFill>
                  <a:srgbClr val="FFFFFF"/>
                </a:solidFill>
                <a:effectLst/>
                <a:latin typeface="Helvetica Neue" panose="02000503000000020004" pitchFamily="2" charset="0"/>
              </a:rPr>
            </a:br>
            <a:r>
              <a:rPr lang="en-GB" sz="700">
                <a:solidFill>
                  <a:srgbClr val="FFFFFF"/>
                </a:solidFill>
                <a:effectLst/>
                <a:latin typeface="Helvetica Neue" panose="02000503000000020004" pitchFamily="2" charset="0"/>
              </a:rPr>
              <a:t>Chief Financial Officer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6B0FA38-1FFF-42DB-CF21-BCBFD4E357C0}"/>
              </a:ext>
            </a:extLst>
          </p:cNvPr>
          <p:cNvSpPr/>
          <p:nvPr/>
        </p:nvSpPr>
        <p:spPr>
          <a:xfrm>
            <a:off x="3535911" y="2594739"/>
            <a:ext cx="1080000" cy="540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F0C3ECD-629C-7222-DCF7-CF6DFF125C96}"/>
              </a:ext>
            </a:extLst>
          </p:cNvPr>
          <p:cNvSpPr txBox="1"/>
          <p:nvPr/>
        </p:nvSpPr>
        <p:spPr>
          <a:xfrm>
            <a:off x="3536698" y="2631250"/>
            <a:ext cx="1080000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700" i="1">
                <a:solidFill>
                  <a:srgbClr val="FFFFFF"/>
                </a:solidFill>
                <a:latin typeface="Helvetica Neue" panose="02000503000000020004" pitchFamily="2" charset="0"/>
              </a:rPr>
              <a:t>Dr Claire Carney</a:t>
            </a:r>
            <a:br>
              <a:rPr lang="en-GB" sz="700" i="1">
                <a:solidFill>
                  <a:srgbClr val="FFFFFF"/>
                </a:solidFill>
                <a:effectLst/>
                <a:latin typeface="Helvetica Neue" panose="02000503000000020004" pitchFamily="2" charset="0"/>
              </a:rPr>
            </a:br>
            <a:r>
              <a:rPr lang="en-GB" sz="700">
                <a:solidFill>
                  <a:srgbClr val="FFFFFF"/>
                </a:solidFill>
                <a:effectLst/>
                <a:latin typeface="Helvetica Neue" panose="02000503000000020004" pitchFamily="2" charset="0"/>
              </a:rPr>
              <a:t>Vice Principal Student Experience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C1127F1-2E4F-28D9-8997-F1EBD7F43CE8}"/>
              </a:ext>
            </a:extLst>
          </p:cNvPr>
          <p:cNvSpPr/>
          <p:nvPr/>
        </p:nvSpPr>
        <p:spPr>
          <a:xfrm>
            <a:off x="2117150" y="2591962"/>
            <a:ext cx="1080000" cy="540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023B75C-15C7-8D10-D538-FDBB14D76907}"/>
              </a:ext>
            </a:extLst>
          </p:cNvPr>
          <p:cNvSpPr txBox="1"/>
          <p:nvPr/>
        </p:nvSpPr>
        <p:spPr>
          <a:xfrm>
            <a:off x="2116363" y="2600352"/>
            <a:ext cx="1080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700" i="1" dirty="0">
                <a:solidFill>
                  <a:srgbClr val="FFFFFF"/>
                </a:solidFill>
                <a:latin typeface="Helvetica Neue" panose="02000503000000020004" pitchFamily="2" charset="0"/>
              </a:rPr>
              <a:t>John Gribben</a:t>
            </a:r>
          </a:p>
          <a:p>
            <a:pPr algn="ctr"/>
            <a:r>
              <a:rPr lang="en-GB" sz="700" dirty="0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Vice Principal People and </a:t>
            </a:r>
            <a:r>
              <a:rPr lang="en-GB" sz="7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Corporate Support </a:t>
            </a:r>
            <a:endParaRPr lang="en-GB" sz="700" dirty="0">
              <a:solidFill>
                <a:srgbClr val="FFFFFF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7371A357-CC80-2B92-BAD7-FA1F52EDE6CB}"/>
              </a:ext>
            </a:extLst>
          </p:cNvPr>
          <p:cNvSpPr/>
          <p:nvPr/>
        </p:nvSpPr>
        <p:spPr>
          <a:xfrm>
            <a:off x="660361" y="2591962"/>
            <a:ext cx="1027774" cy="540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4155291-C0FC-0AAD-6119-116527FB4ED9}"/>
              </a:ext>
            </a:extLst>
          </p:cNvPr>
          <p:cNvSpPr txBox="1"/>
          <p:nvPr/>
        </p:nvSpPr>
        <p:spPr>
          <a:xfrm>
            <a:off x="590764" y="2620894"/>
            <a:ext cx="1163298" cy="630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700" i="1">
                <a:solidFill>
                  <a:srgbClr val="FFFFFF"/>
                </a:solidFill>
                <a:latin typeface="Helvetica Neue" panose="02000503000000020004" pitchFamily="2" charset="0"/>
              </a:rPr>
              <a:t>Roy Gardner</a:t>
            </a:r>
          </a:p>
          <a:p>
            <a:pPr algn="ctr"/>
            <a:r>
              <a:rPr lang="en-GB" sz="700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Vice Principal </a:t>
            </a:r>
            <a:br>
              <a:rPr lang="en-GB" sz="700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700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Corporate Development </a:t>
            </a:r>
            <a:br>
              <a:rPr lang="en-GB" sz="700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700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&amp; Innovation</a:t>
            </a:r>
          </a:p>
          <a:p>
            <a:pPr algn="ctr"/>
            <a:endParaRPr lang="en-GB" sz="700">
              <a:solidFill>
                <a:srgbClr val="FFFFFF"/>
              </a:solidFill>
              <a:effectLst/>
              <a:latin typeface="Helvetica Neue" panose="02000503000000020004" pitchFamily="2" charset="0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2C8F5021-79AC-009B-7BD0-62998C37851F}"/>
              </a:ext>
            </a:extLst>
          </p:cNvPr>
          <p:cNvSpPr/>
          <p:nvPr/>
        </p:nvSpPr>
        <p:spPr>
          <a:xfrm>
            <a:off x="9324550" y="3331609"/>
            <a:ext cx="1064117" cy="549180"/>
          </a:xfrm>
          <a:prstGeom prst="rect">
            <a:avLst/>
          </a:prstGeom>
          <a:solidFill>
            <a:srgbClr val="9334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182F8D9-E505-DEC2-2F77-FF974A8E2902}"/>
              </a:ext>
            </a:extLst>
          </p:cNvPr>
          <p:cNvSpPr txBox="1"/>
          <p:nvPr/>
        </p:nvSpPr>
        <p:spPr>
          <a:xfrm>
            <a:off x="9313332" y="3427482"/>
            <a:ext cx="108499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700" i="1">
                <a:solidFill>
                  <a:srgbClr val="FFFFFF"/>
                </a:solidFill>
                <a:effectLst/>
                <a:latin typeface="Helvetica Neue" panose="02000503000000020004" pitchFamily="2" charset="0"/>
              </a:rPr>
              <a:t>Jon Gray</a:t>
            </a:r>
            <a:endParaRPr lang="en-GB" sz="700">
              <a:solidFill>
                <a:srgbClr val="FFFFFF"/>
              </a:solidFill>
              <a:effectLst/>
              <a:latin typeface="Helvetica Neue" panose="02000503000000020004" pitchFamily="2" charset="0"/>
            </a:endParaRPr>
          </a:p>
          <a:p>
            <a:pPr algn="ctr"/>
            <a:r>
              <a:rPr lang="en-GB" sz="700">
                <a:solidFill>
                  <a:srgbClr val="FFFFFF"/>
                </a:solidFill>
                <a:effectLst/>
                <a:latin typeface="Helvetica Neue" panose="02000503000000020004" pitchFamily="2" charset="0"/>
              </a:rPr>
              <a:t>Director of Excellence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5819590C-9F96-6468-72F2-6D2EF7856F0A}"/>
              </a:ext>
            </a:extLst>
          </p:cNvPr>
          <p:cNvSpPr/>
          <p:nvPr/>
        </p:nvSpPr>
        <p:spPr>
          <a:xfrm>
            <a:off x="5005634" y="3325203"/>
            <a:ext cx="1080000" cy="540000"/>
          </a:xfrm>
          <a:prstGeom prst="rect">
            <a:avLst/>
          </a:prstGeom>
          <a:solidFill>
            <a:srgbClr val="9334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B162425-61E6-72D5-99FB-F2D56E38E000}"/>
              </a:ext>
            </a:extLst>
          </p:cNvPr>
          <p:cNvSpPr txBox="1"/>
          <p:nvPr/>
        </p:nvSpPr>
        <p:spPr>
          <a:xfrm>
            <a:off x="4993972" y="3375737"/>
            <a:ext cx="1091662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700" i="1">
                <a:solidFill>
                  <a:srgbClr val="FFFFFF"/>
                </a:solidFill>
                <a:effectLst/>
                <a:latin typeface="Helvetica Neue" panose="02000503000000020004" pitchFamily="2" charset="0"/>
              </a:rPr>
              <a:t>Michael Cross</a:t>
            </a:r>
            <a:br>
              <a:rPr lang="en-GB" sz="700" i="1">
                <a:solidFill>
                  <a:srgbClr val="FFFFFF"/>
                </a:solidFill>
                <a:effectLst/>
                <a:latin typeface="Helvetica Neue" panose="02000503000000020004" pitchFamily="2" charset="0"/>
              </a:rPr>
            </a:br>
            <a:r>
              <a:rPr lang="en-GB" sz="700">
                <a:solidFill>
                  <a:srgbClr val="FFFFFF"/>
                </a:solidFill>
                <a:effectLst/>
                <a:latin typeface="Helvetica Neue" panose="02000503000000020004" pitchFamily="2" charset="0"/>
              </a:rPr>
              <a:t>Director Corporate Support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2CB98F48-7FB9-6A48-809F-38A669C6E730}"/>
              </a:ext>
            </a:extLst>
          </p:cNvPr>
          <p:cNvSpPr/>
          <p:nvPr/>
        </p:nvSpPr>
        <p:spPr>
          <a:xfrm>
            <a:off x="6434028" y="4060403"/>
            <a:ext cx="1080000" cy="540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368538A3-43D3-5D84-6565-93621F9F602C}"/>
              </a:ext>
            </a:extLst>
          </p:cNvPr>
          <p:cNvSpPr txBox="1"/>
          <p:nvPr/>
        </p:nvSpPr>
        <p:spPr>
          <a:xfrm>
            <a:off x="6505039" y="4057309"/>
            <a:ext cx="93797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700" i="1">
                <a:solidFill>
                  <a:srgbClr val="FFFFFF"/>
                </a:solidFill>
                <a:effectLst/>
                <a:latin typeface="Helvetica Neue" panose="02000503000000020004" pitchFamily="2" charset="0"/>
              </a:rPr>
              <a:t>Drew McGowan</a:t>
            </a:r>
            <a:endParaRPr lang="en-GB" sz="700">
              <a:solidFill>
                <a:srgbClr val="FFFFFF"/>
              </a:solidFill>
              <a:effectLst/>
              <a:latin typeface="Helvetica Neue" panose="02000503000000020004" pitchFamily="2" charset="0"/>
            </a:endParaRPr>
          </a:p>
          <a:p>
            <a:pPr algn="ctr"/>
            <a:r>
              <a:rPr lang="en-GB" sz="700">
                <a:solidFill>
                  <a:srgbClr val="FFFFFF"/>
                </a:solidFill>
                <a:effectLst/>
                <a:latin typeface="Helvetica Neue" panose="02000503000000020004" pitchFamily="2" charset="0"/>
              </a:rPr>
              <a:t>Associate Director of Governance and Risk 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3CF1828C-6EF9-C1C3-5863-EFF1522282C5}"/>
              </a:ext>
            </a:extLst>
          </p:cNvPr>
          <p:cNvSpPr/>
          <p:nvPr/>
        </p:nvSpPr>
        <p:spPr>
          <a:xfrm>
            <a:off x="660361" y="3325897"/>
            <a:ext cx="1016548" cy="540000"/>
          </a:xfrm>
          <a:prstGeom prst="rect">
            <a:avLst/>
          </a:prstGeom>
          <a:solidFill>
            <a:srgbClr val="9334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DFBC44D9-E6DE-71D1-E963-725F7FF1F338}"/>
              </a:ext>
            </a:extLst>
          </p:cNvPr>
          <p:cNvSpPr txBox="1"/>
          <p:nvPr/>
        </p:nvSpPr>
        <p:spPr>
          <a:xfrm>
            <a:off x="649628" y="3395902"/>
            <a:ext cx="1016676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700" i="1">
                <a:solidFill>
                  <a:srgbClr val="FFFFFF"/>
                </a:solidFill>
                <a:effectLst/>
                <a:latin typeface="Helvetica Neue" panose="02000503000000020004" pitchFamily="2" charset="0"/>
              </a:rPr>
              <a:t>Will McLeish</a:t>
            </a:r>
            <a:endParaRPr lang="en-GB" sz="700">
              <a:solidFill>
                <a:srgbClr val="FFFFFF"/>
              </a:solidFill>
              <a:effectLst/>
              <a:latin typeface="Helvetica Neue" panose="02000503000000020004" pitchFamily="2" charset="0"/>
            </a:endParaRPr>
          </a:p>
          <a:p>
            <a:pPr algn="ctr"/>
            <a:r>
              <a:rPr lang="en-GB" sz="700">
                <a:solidFill>
                  <a:srgbClr val="FFFFFF"/>
                </a:solidFill>
                <a:effectLst/>
                <a:latin typeface="Helvetica Neue" panose="02000503000000020004" pitchFamily="2" charset="0"/>
              </a:rPr>
              <a:t>Communications</a:t>
            </a:r>
          </a:p>
          <a:p>
            <a:pPr algn="ctr"/>
            <a:r>
              <a:rPr lang="en-GB" sz="700">
                <a:solidFill>
                  <a:srgbClr val="FFFFFF"/>
                </a:solidFill>
                <a:effectLst/>
                <a:latin typeface="Helvetica Neue" panose="02000503000000020004" pitchFamily="2" charset="0"/>
              </a:rPr>
              <a:t>Director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BC9279FE-0BBC-27A6-4EF7-B04D2130EE46}"/>
              </a:ext>
            </a:extLst>
          </p:cNvPr>
          <p:cNvSpPr txBox="1"/>
          <p:nvPr/>
        </p:nvSpPr>
        <p:spPr>
          <a:xfrm>
            <a:off x="710232" y="4102659"/>
            <a:ext cx="906801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700" i="1">
                <a:solidFill>
                  <a:srgbClr val="FFFFFF"/>
                </a:solidFill>
                <a:effectLst/>
                <a:latin typeface="Helvetica Neue" panose="02000503000000020004" pitchFamily="2" charset="0"/>
              </a:rPr>
              <a:t>Carla Gethin</a:t>
            </a:r>
            <a:endParaRPr lang="en-GB" sz="700">
              <a:solidFill>
                <a:srgbClr val="FFFFFF"/>
              </a:solidFill>
              <a:effectLst/>
              <a:latin typeface="Helvetica Neue" panose="02000503000000020004" pitchFamily="2" charset="0"/>
            </a:endParaRPr>
          </a:p>
          <a:p>
            <a:pPr algn="ctr"/>
            <a:r>
              <a:rPr lang="en-GB" sz="700">
                <a:solidFill>
                  <a:srgbClr val="FFFFFF"/>
                </a:solidFill>
                <a:effectLst/>
                <a:latin typeface="Helvetica Neue" panose="02000503000000020004" pitchFamily="2" charset="0"/>
              </a:rPr>
              <a:t>Director Business Partnerships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1440DA4-2071-A7E6-0293-6C494C595812}"/>
              </a:ext>
            </a:extLst>
          </p:cNvPr>
          <p:cNvSpPr txBox="1"/>
          <p:nvPr/>
        </p:nvSpPr>
        <p:spPr>
          <a:xfrm>
            <a:off x="590764" y="7373830"/>
            <a:ext cx="341725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CURRENT STAFFING STRUCTURE</a:t>
            </a:r>
          </a:p>
          <a:p>
            <a:r>
              <a:rPr lang="en-GB" sz="1400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October 2024 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8E08D59-2927-5F26-F305-5C107ADE2FE8}"/>
              </a:ext>
            </a:extLst>
          </p:cNvPr>
          <p:cNvSpPr txBox="1"/>
          <p:nvPr/>
        </p:nvSpPr>
        <p:spPr>
          <a:xfrm>
            <a:off x="865213" y="8065728"/>
            <a:ext cx="313523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dirty="0">
                <a:solidFill>
                  <a:srgbClr val="7C4199"/>
                </a:solidFill>
                <a:effectLst/>
                <a:latin typeface="Helvetica Neue" panose="02000503000000020004" pitchFamily="2" charset="0"/>
              </a:rPr>
              <a:t>ELT</a:t>
            </a:r>
          </a:p>
          <a:p>
            <a:r>
              <a:rPr lang="en-GB" sz="1200" dirty="0">
                <a:solidFill>
                  <a:srgbClr val="7C4199"/>
                </a:solidFill>
                <a:effectLst/>
                <a:latin typeface="Helvetica Neue" panose="02000503000000020004" pitchFamily="2" charset="0"/>
              </a:rPr>
              <a:t>SMT - Directors / Deans</a:t>
            </a:r>
          </a:p>
          <a:p>
            <a:r>
              <a:rPr lang="en-GB" sz="1200" dirty="0">
                <a:solidFill>
                  <a:srgbClr val="7C4199"/>
                </a:solidFill>
                <a:effectLst/>
                <a:latin typeface="Helvetica Neue" panose="02000503000000020004" pitchFamily="2" charset="0"/>
              </a:rPr>
              <a:t>SMT - Non Directors / Deans 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0252493-85F4-6469-382E-7F888BE75529}"/>
              </a:ext>
            </a:extLst>
          </p:cNvPr>
          <p:cNvSpPr/>
          <p:nvPr/>
        </p:nvSpPr>
        <p:spPr>
          <a:xfrm>
            <a:off x="699252" y="8281614"/>
            <a:ext cx="158387" cy="158387"/>
          </a:xfrm>
          <a:prstGeom prst="rect">
            <a:avLst/>
          </a:prstGeom>
          <a:solidFill>
            <a:srgbClr val="A240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32643E85-7224-4012-9218-E0234B307745}"/>
              </a:ext>
            </a:extLst>
          </p:cNvPr>
          <p:cNvSpPr/>
          <p:nvPr/>
        </p:nvSpPr>
        <p:spPr>
          <a:xfrm>
            <a:off x="706826" y="8471072"/>
            <a:ext cx="158387" cy="158387"/>
          </a:xfrm>
          <a:prstGeom prst="rect">
            <a:avLst/>
          </a:prstGeom>
          <a:solidFill>
            <a:srgbClr val="5757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98393A37-024A-29D7-0448-F60AD49F8CE5}"/>
              </a:ext>
            </a:extLst>
          </p:cNvPr>
          <p:cNvSpPr/>
          <p:nvPr/>
        </p:nvSpPr>
        <p:spPr>
          <a:xfrm>
            <a:off x="3535987" y="3325203"/>
            <a:ext cx="1080000" cy="540000"/>
          </a:xfrm>
          <a:prstGeom prst="rect">
            <a:avLst/>
          </a:prstGeom>
          <a:solidFill>
            <a:srgbClr val="9334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2C994FFC-BD6D-C4F0-E7D4-20B192DE0D70}"/>
              </a:ext>
            </a:extLst>
          </p:cNvPr>
          <p:cNvSpPr txBox="1"/>
          <p:nvPr/>
        </p:nvSpPr>
        <p:spPr>
          <a:xfrm>
            <a:off x="3535911" y="3386049"/>
            <a:ext cx="1091662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700" i="1">
                <a:solidFill>
                  <a:srgbClr val="FFFFFF"/>
                </a:solidFill>
                <a:effectLst/>
                <a:latin typeface="Helvetica Neue" panose="02000503000000020004" pitchFamily="2" charset="0"/>
              </a:rPr>
              <a:t>Christoper Keenan</a:t>
            </a:r>
            <a:endParaRPr lang="en-GB" sz="700">
              <a:solidFill>
                <a:srgbClr val="FFFFFF"/>
              </a:solidFill>
              <a:effectLst/>
              <a:latin typeface="Helvetica Neue" panose="02000503000000020004" pitchFamily="2" charset="0"/>
            </a:endParaRPr>
          </a:p>
          <a:p>
            <a:pPr algn="ctr"/>
            <a:r>
              <a:rPr lang="en-GB" sz="700">
                <a:solidFill>
                  <a:srgbClr val="FFFFFF"/>
                </a:solidFill>
                <a:effectLst/>
                <a:latin typeface="Helvetica Neue" panose="02000503000000020004" pitchFamily="2" charset="0"/>
              </a:rPr>
              <a:t>Dean Nautical Science &amp; STEM</a:t>
            </a: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4A3E7300-D776-A33F-C4B6-2D1C7942EECD}"/>
              </a:ext>
            </a:extLst>
          </p:cNvPr>
          <p:cNvSpPr/>
          <p:nvPr/>
        </p:nvSpPr>
        <p:spPr>
          <a:xfrm>
            <a:off x="3547573" y="5481005"/>
            <a:ext cx="1080000" cy="540000"/>
          </a:xfrm>
          <a:prstGeom prst="rect">
            <a:avLst/>
          </a:prstGeom>
          <a:solidFill>
            <a:srgbClr val="9334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6DF2689A-5795-9662-9A74-5922E70FF1BB}"/>
              </a:ext>
            </a:extLst>
          </p:cNvPr>
          <p:cNvSpPr txBox="1"/>
          <p:nvPr/>
        </p:nvSpPr>
        <p:spPr>
          <a:xfrm>
            <a:off x="3523033" y="5523732"/>
            <a:ext cx="109166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700" i="1">
                <a:solidFill>
                  <a:srgbClr val="FFFFFF"/>
                </a:solidFill>
                <a:effectLst/>
                <a:latin typeface="Helvetica Neue" panose="02000503000000020004" pitchFamily="2" charset="0"/>
              </a:rPr>
              <a:t>Siobhan</a:t>
            </a:r>
            <a:r>
              <a:rPr lang="en-GB" sz="700" i="1">
                <a:solidFill>
                  <a:srgbClr val="FFFFFF"/>
                </a:solidFill>
                <a:latin typeface="Helvetica Neue" panose="02000503000000020004" pitchFamily="2" charset="0"/>
              </a:rPr>
              <a:t> </a:t>
            </a:r>
            <a:r>
              <a:rPr lang="en-GB" sz="700" i="1">
                <a:solidFill>
                  <a:srgbClr val="FFFFFF"/>
                </a:solidFill>
                <a:effectLst/>
                <a:latin typeface="Helvetica Neue" panose="02000503000000020004" pitchFamily="2" charset="0"/>
              </a:rPr>
              <a:t>Wilson</a:t>
            </a:r>
            <a:br>
              <a:rPr lang="en-GB" sz="700" i="1">
                <a:solidFill>
                  <a:srgbClr val="FFFFFF"/>
                </a:solidFill>
                <a:effectLst/>
                <a:latin typeface="Helvetica Neue" panose="02000503000000020004" pitchFamily="2" charset="0"/>
              </a:rPr>
            </a:br>
            <a:r>
              <a:rPr lang="en-GB" sz="700">
                <a:solidFill>
                  <a:srgbClr val="FFFFFF"/>
                </a:solidFill>
                <a:effectLst/>
                <a:latin typeface="Helvetica Neue" panose="02000503000000020004" pitchFamily="2" charset="0"/>
              </a:rPr>
              <a:t>Dean Hospitality </a:t>
            </a:r>
            <a:br>
              <a:rPr lang="en-GB" sz="700">
                <a:solidFill>
                  <a:srgbClr val="FFFFFF"/>
                </a:solidFill>
                <a:effectLst/>
                <a:latin typeface="Helvetica Neue" panose="02000503000000020004" pitchFamily="2" charset="0"/>
              </a:rPr>
            </a:br>
            <a:r>
              <a:rPr lang="en-GB" sz="700">
                <a:solidFill>
                  <a:srgbClr val="FFFFFF"/>
                </a:solidFill>
                <a:effectLst/>
                <a:latin typeface="Helvetica Neue" panose="02000503000000020004" pitchFamily="2" charset="0"/>
              </a:rPr>
              <a:t>&amp; Leisure</a:t>
            </a:r>
          </a:p>
          <a:p>
            <a:pPr algn="ctr"/>
            <a:endParaRPr lang="en-GB" sz="700">
              <a:solidFill>
                <a:srgbClr val="FFFFFF"/>
              </a:solidFill>
              <a:effectLst/>
              <a:latin typeface="Helvetica Neue" panose="02000503000000020004" pitchFamily="2" charset="0"/>
            </a:endParaRP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55720B64-75CF-E3F4-733B-0AED4D5F954D}"/>
              </a:ext>
            </a:extLst>
          </p:cNvPr>
          <p:cNvSpPr/>
          <p:nvPr/>
        </p:nvSpPr>
        <p:spPr>
          <a:xfrm>
            <a:off x="3535987" y="4042475"/>
            <a:ext cx="1080000" cy="540000"/>
          </a:xfrm>
          <a:prstGeom prst="rect">
            <a:avLst/>
          </a:prstGeom>
          <a:solidFill>
            <a:srgbClr val="9334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19AB587E-8E32-B12F-A94A-28AD4AFD486D}"/>
              </a:ext>
            </a:extLst>
          </p:cNvPr>
          <p:cNvSpPr txBox="1"/>
          <p:nvPr/>
        </p:nvSpPr>
        <p:spPr>
          <a:xfrm>
            <a:off x="3550377" y="4104905"/>
            <a:ext cx="109166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700" i="1">
                <a:solidFill>
                  <a:srgbClr val="FFFFFF"/>
                </a:solidFill>
                <a:effectLst/>
                <a:latin typeface="Helvetica Neue" panose="02000503000000020004" pitchFamily="2" charset="0"/>
              </a:rPr>
              <a:t>Gus Grubb</a:t>
            </a:r>
            <a:br>
              <a:rPr lang="en-GB" sz="700" i="1">
                <a:solidFill>
                  <a:srgbClr val="FFFFFF"/>
                </a:solidFill>
                <a:effectLst/>
                <a:latin typeface="Helvetica Neue" panose="02000503000000020004" pitchFamily="2" charset="0"/>
              </a:rPr>
            </a:br>
            <a:r>
              <a:rPr lang="en-GB" sz="700">
                <a:solidFill>
                  <a:srgbClr val="FFFFFF"/>
                </a:solidFill>
                <a:effectLst/>
                <a:latin typeface="Helvetica Neue" panose="02000503000000020004" pitchFamily="2" charset="0"/>
              </a:rPr>
              <a:t>Dean Education </a:t>
            </a:r>
            <a:br>
              <a:rPr lang="en-GB" sz="700">
                <a:solidFill>
                  <a:srgbClr val="FFFFFF"/>
                </a:solidFill>
                <a:effectLst/>
                <a:latin typeface="Helvetica Neue" panose="02000503000000020004" pitchFamily="2" charset="0"/>
              </a:rPr>
            </a:br>
            <a:r>
              <a:rPr lang="en-GB" sz="700">
                <a:solidFill>
                  <a:srgbClr val="FFFFFF"/>
                </a:solidFill>
                <a:effectLst/>
                <a:latin typeface="Helvetica Neue" panose="02000503000000020004" pitchFamily="2" charset="0"/>
              </a:rPr>
              <a:t>&amp; Humanities</a:t>
            </a:r>
          </a:p>
          <a:p>
            <a:pPr algn="ctr"/>
            <a:endParaRPr lang="en-GB" sz="700">
              <a:solidFill>
                <a:srgbClr val="FFFFFF"/>
              </a:solidFill>
              <a:effectLst/>
              <a:latin typeface="Helvetica Neue" panose="02000503000000020004" pitchFamily="2" charset="0"/>
            </a:endParaRP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57581E4A-E4A8-7D2E-8B8B-4C073CC1E5EF}"/>
              </a:ext>
            </a:extLst>
          </p:cNvPr>
          <p:cNvSpPr/>
          <p:nvPr/>
        </p:nvSpPr>
        <p:spPr>
          <a:xfrm>
            <a:off x="3547573" y="4755191"/>
            <a:ext cx="1080000" cy="540000"/>
          </a:xfrm>
          <a:prstGeom prst="rect">
            <a:avLst/>
          </a:prstGeom>
          <a:solidFill>
            <a:srgbClr val="9334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73884734-905D-B997-8A73-F695EB27CF66}"/>
              </a:ext>
            </a:extLst>
          </p:cNvPr>
          <p:cNvSpPr txBox="1"/>
          <p:nvPr/>
        </p:nvSpPr>
        <p:spPr>
          <a:xfrm>
            <a:off x="3547572" y="4824960"/>
            <a:ext cx="1091662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700" i="1">
                <a:solidFill>
                  <a:srgbClr val="FFFFFF"/>
                </a:solidFill>
                <a:effectLst/>
                <a:latin typeface="Helvetica Neue" panose="02000503000000020004" pitchFamily="2" charset="0"/>
              </a:rPr>
              <a:t>Alison Bell</a:t>
            </a:r>
            <a:endParaRPr lang="en-GB" sz="700">
              <a:solidFill>
                <a:srgbClr val="FFFFFF"/>
              </a:solidFill>
              <a:effectLst/>
              <a:latin typeface="Helvetica Neue" panose="02000503000000020004" pitchFamily="2" charset="0"/>
            </a:endParaRPr>
          </a:p>
          <a:p>
            <a:pPr algn="ctr"/>
            <a:r>
              <a:rPr lang="en-GB" sz="700">
                <a:solidFill>
                  <a:srgbClr val="FFFFFF"/>
                </a:solidFill>
                <a:effectLst/>
                <a:latin typeface="Helvetica Neue" panose="02000503000000020004" pitchFamily="2" charset="0"/>
              </a:rPr>
              <a:t>Dean Creative Industries</a:t>
            </a:r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535FDF83-385E-A1CF-F3C8-85BDAE679F70}"/>
              </a:ext>
            </a:extLst>
          </p:cNvPr>
          <p:cNvSpPr/>
          <p:nvPr/>
        </p:nvSpPr>
        <p:spPr>
          <a:xfrm>
            <a:off x="3535912" y="6206819"/>
            <a:ext cx="1080000" cy="540000"/>
          </a:xfrm>
          <a:prstGeom prst="rect">
            <a:avLst/>
          </a:prstGeom>
          <a:solidFill>
            <a:srgbClr val="9334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ECB1B13B-2C10-C594-D01D-5DC89A24C6D0}"/>
              </a:ext>
            </a:extLst>
          </p:cNvPr>
          <p:cNvSpPr txBox="1"/>
          <p:nvPr/>
        </p:nvSpPr>
        <p:spPr>
          <a:xfrm>
            <a:off x="3535911" y="6276588"/>
            <a:ext cx="109166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700" i="1">
                <a:solidFill>
                  <a:srgbClr val="FFFFFF"/>
                </a:solidFill>
                <a:effectLst/>
                <a:latin typeface="Helvetica Neue" panose="02000503000000020004" pitchFamily="2" charset="0"/>
              </a:rPr>
              <a:t>Derek Robertson </a:t>
            </a:r>
            <a:br>
              <a:rPr lang="en-GB" sz="700" i="1">
                <a:solidFill>
                  <a:srgbClr val="FFFFFF"/>
                </a:solidFill>
                <a:effectLst/>
                <a:latin typeface="Helvetica Neue" panose="02000503000000020004" pitchFamily="2" charset="0"/>
              </a:rPr>
            </a:br>
            <a:r>
              <a:rPr lang="en-GB" sz="700">
                <a:solidFill>
                  <a:srgbClr val="FFFFFF"/>
                </a:solidFill>
                <a:effectLst/>
                <a:latin typeface="Helvetica Neue" panose="02000503000000020004" pitchFamily="2" charset="0"/>
              </a:rPr>
              <a:t>Director Student Experience</a:t>
            </a:r>
          </a:p>
          <a:p>
            <a:pPr algn="ctr"/>
            <a:endParaRPr lang="en-GB" sz="700">
              <a:solidFill>
                <a:srgbClr val="FFFFFF"/>
              </a:solidFill>
              <a:effectLst/>
              <a:latin typeface="Helvetica Neue" panose="02000503000000020004" pitchFamily="2" charset="0"/>
            </a:endParaRPr>
          </a:p>
        </p:txBody>
      </p:sp>
      <p:sp>
        <p:nvSpPr>
          <p:cNvPr id="258" name="Rectangle 257">
            <a:extLst>
              <a:ext uri="{FF2B5EF4-FFF2-40B4-BE49-F238E27FC236}">
                <a16:creationId xmlns:a16="http://schemas.microsoft.com/office/drawing/2014/main" id="{FE3DB071-4B70-A6E5-F965-4A7B800FD26A}"/>
              </a:ext>
            </a:extLst>
          </p:cNvPr>
          <p:cNvSpPr/>
          <p:nvPr/>
        </p:nvSpPr>
        <p:spPr>
          <a:xfrm>
            <a:off x="10750908" y="4029151"/>
            <a:ext cx="1080000" cy="540000"/>
          </a:xfrm>
          <a:prstGeom prst="rect">
            <a:avLst/>
          </a:prstGeom>
          <a:solidFill>
            <a:srgbClr val="9334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C341E8D3-065F-BA2F-A197-8C4A107AF3D7}"/>
              </a:ext>
            </a:extLst>
          </p:cNvPr>
          <p:cNvSpPr txBox="1"/>
          <p:nvPr/>
        </p:nvSpPr>
        <p:spPr>
          <a:xfrm>
            <a:off x="10733277" y="4126867"/>
            <a:ext cx="108499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700" i="1">
                <a:solidFill>
                  <a:srgbClr val="FFFFFF"/>
                </a:solidFill>
                <a:effectLst/>
                <a:latin typeface="Helvetica Neue" panose="02000503000000020004" pitchFamily="2" charset="0"/>
              </a:rPr>
              <a:t>Scott Renton </a:t>
            </a:r>
            <a:endParaRPr lang="en-GB" sz="700">
              <a:solidFill>
                <a:srgbClr val="FFFFFF"/>
              </a:solidFill>
              <a:effectLst/>
              <a:latin typeface="Helvetica Neue" panose="02000503000000020004" pitchFamily="2" charset="0"/>
            </a:endParaRPr>
          </a:p>
          <a:p>
            <a:pPr algn="ctr"/>
            <a:r>
              <a:rPr lang="en-GB" sz="700">
                <a:solidFill>
                  <a:srgbClr val="FFFFFF"/>
                </a:solidFill>
                <a:effectLst/>
                <a:latin typeface="Helvetica Neue" panose="02000503000000020004" pitchFamily="2" charset="0"/>
              </a:rPr>
              <a:t>Director of IT</a:t>
            </a:r>
          </a:p>
        </p:txBody>
      </p:sp>
      <p:sp>
        <p:nvSpPr>
          <p:cNvPr id="282" name="Rectangle 281">
            <a:extLst>
              <a:ext uri="{FF2B5EF4-FFF2-40B4-BE49-F238E27FC236}">
                <a16:creationId xmlns:a16="http://schemas.microsoft.com/office/drawing/2014/main" id="{97108CAF-05A0-8084-23A6-32C11F7F9F95}"/>
              </a:ext>
            </a:extLst>
          </p:cNvPr>
          <p:cNvSpPr/>
          <p:nvPr/>
        </p:nvSpPr>
        <p:spPr>
          <a:xfrm>
            <a:off x="10754855" y="3314519"/>
            <a:ext cx="1080000" cy="540000"/>
          </a:xfrm>
          <a:prstGeom prst="rect">
            <a:avLst/>
          </a:prstGeom>
          <a:solidFill>
            <a:srgbClr val="9334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3" name="TextBox 282">
            <a:extLst>
              <a:ext uri="{FF2B5EF4-FFF2-40B4-BE49-F238E27FC236}">
                <a16:creationId xmlns:a16="http://schemas.microsoft.com/office/drawing/2014/main" id="{F737B0FE-72F4-1AE6-0273-7C8760A0A663}"/>
              </a:ext>
            </a:extLst>
          </p:cNvPr>
          <p:cNvSpPr txBox="1"/>
          <p:nvPr/>
        </p:nvSpPr>
        <p:spPr>
          <a:xfrm>
            <a:off x="10750908" y="3431720"/>
            <a:ext cx="108499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700" i="1">
                <a:solidFill>
                  <a:srgbClr val="FFFFFF"/>
                </a:solidFill>
                <a:latin typeface="Helvetica Neue" panose="02000503000000020004" pitchFamily="2" charset="0"/>
              </a:rPr>
              <a:t>Laura Shields </a:t>
            </a:r>
            <a:endParaRPr lang="en-GB" sz="700">
              <a:solidFill>
                <a:srgbClr val="FFFFFF"/>
              </a:solidFill>
              <a:effectLst/>
              <a:latin typeface="Helvetica Neue" panose="02000503000000020004" pitchFamily="2" charset="0"/>
            </a:endParaRPr>
          </a:p>
          <a:p>
            <a:pPr algn="ctr"/>
            <a:r>
              <a:rPr lang="en-GB" sz="700">
                <a:solidFill>
                  <a:srgbClr val="FFFFFF"/>
                </a:solidFill>
                <a:latin typeface="Helvetica Neue" panose="02000503000000020004" pitchFamily="2" charset="0"/>
              </a:rPr>
              <a:t>Financial Controller </a:t>
            </a:r>
            <a:endParaRPr lang="en-GB" sz="700">
              <a:solidFill>
                <a:srgbClr val="FFFFFF"/>
              </a:solidFill>
              <a:effectLst/>
              <a:latin typeface="Helvetica Neue" panose="02000503000000020004" pitchFamily="2" charset="0"/>
            </a:endParaRP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40855BDA-33D0-A0E8-39AE-39A4CEEBA440}"/>
              </a:ext>
            </a:extLst>
          </p:cNvPr>
          <p:cNvSpPr txBox="1"/>
          <p:nvPr/>
        </p:nvSpPr>
        <p:spPr>
          <a:xfrm>
            <a:off x="477672" y="818866"/>
            <a:ext cx="14180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ELT and SMT </a:t>
            </a:r>
          </a:p>
        </p:txBody>
      </p:sp>
    </p:spTree>
    <p:extLst>
      <p:ext uri="{BB962C8B-B14F-4D97-AF65-F5344CB8AC3E}">
        <p14:creationId xmlns:p14="http://schemas.microsoft.com/office/powerpoint/2010/main" val="31734485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signment" ma:contentTypeID="0x01010024D426D56EB36146B762C55E3239B27A00F230E0094DD90447967E6838D6E2A922" ma:contentTypeVersion="26" ma:contentTypeDescription="" ma:contentTypeScope="" ma:versionID="acf7b60061f804053adb3be2cc5d7c11">
  <xsd:schema xmlns:xsd="http://www.w3.org/2001/XMLSchema" xmlns:xs="http://www.w3.org/2001/XMLSchema" xmlns:p="http://schemas.microsoft.com/office/2006/metadata/properties" xmlns:ns1="http://schemas.microsoft.com/sharepoint/v3" xmlns:ns2="5b12561d-b03a-47d5-9db5-4e2bbf9ffb11" xmlns:ns3="71a9b04d-2874-443b-a243-8e2775767da3" targetNamespace="http://schemas.microsoft.com/office/2006/metadata/properties" ma:root="true" ma:fieldsID="ac3b11f8dfa2d0048159865ee170a921" ns1:_="" ns2:_="" ns3:_="">
    <xsd:import namespace="http://schemas.microsoft.com/sharepoint/v3"/>
    <xsd:import namespace="5b12561d-b03a-47d5-9db5-4e2bbf9ffb11"/>
    <xsd:import namespace="71a9b04d-2874-443b-a243-8e2775767da3"/>
    <xsd:element name="properties">
      <xsd:complexType>
        <xsd:sequence>
          <xsd:element name="documentManagement">
            <xsd:complexType>
              <xsd:all>
                <xsd:element ref="ns2:BusinessType" minOccurs="0"/>
                <xsd:element ref="ns2:FirefishReference" minOccurs="0"/>
                <xsd:element ref="ns2:Sector" minOccurs="0"/>
                <xsd:element ref="ns2:Team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2:DocumentType" minOccurs="0"/>
                <xsd:element ref="ns2:AssignmentStatus" minOccurs="0"/>
                <xsd:element ref="ns2:SharedWithUsers" minOccurs="0"/>
                <xsd:element ref="ns2:SharedWithDetails" minOccurs="0"/>
                <xsd:element ref="ns3:MediaServiceLocation" minOccurs="0"/>
                <xsd:element ref="ns1:_dlc_Exempt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26" nillable="true" ma:displayName="Exempt from Policy" ma:hidden="true" ma:internalName="_dlc_Exempt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12561d-b03a-47d5-9db5-4e2bbf9ffb11" elementFormDefault="qualified">
    <xsd:import namespace="http://schemas.microsoft.com/office/2006/documentManagement/types"/>
    <xsd:import namespace="http://schemas.microsoft.com/office/infopath/2007/PartnerControls"/>
    <xsd:element name="BusinessType" ma:index="8" nillable="true" ma:displayName="Business Type" ma:format="RadioButtons" ma:indexed="true" ma:internalName="BusinessType">
      <xsd:simpleType>
        <xsd:restriction base="dms:Choice">
          <xsd:enumeration value="Repeat Business"/>
          <xsd:enumeration value="New Client"/>
        </xsd:restriction>
      </xsd:simpleType>
    </xsd:element>
    <xsd:element name="FirefishReference" ma:index="9" nillable="true" ma:displayName="Firefish Reference" ma:description="Stores the unique FireFish reference" ma:indexed="true" ma:internalName="FirefishReference">
      <xsd:simpleType>
        <xsd:restriction base="dms:Text">
          <xsd:maxLength value="255"/>
        </xsd:restriction>
      </xsd:simpleType>
    </xsd:element>
    <xsd:element name="Sector" ma:index="10" nillable="true" ma:displayName="Sector" ma:format="Dropdown" ma:indexed="true" ma:internalName="Sector">
      <xsd:simpleType>
        <xsd:restriction base="dms:Choice">
          <xsd:enumeration value="Charities"/>
          <xsd:enumeration value="Education"/>
          <xsd:enumeration value="Housing"/>
          <xsd:enumeration value="Local Gov."/>
          <xsd:enumeration value="Membership / Trade organisations"/>
          <xsd:enumeration value="NDPBs"/>
          <xsd:enumeration value="NHS"/>
          <xsd:enumeration value="Private"/>
          <xsd:enumeration value="Scottish Government"/>
        </xsd:restriction>
      </xsd:simpleType>
    </xsd:element>
    <xsd:element name="Team" ma:index="11" nillable="true" ma:displayName="Team" ma:list="UserInfo" ma:SharePointGroup="0" ma:internalName="Team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ocumentType" ma:index="21" nillable="true" ma:displayName="Document Type" ma:format="Dropdown" ma:internalName="DocumentType">
      <xsd:simpleType>
        <xsd:restriction base="dms:Choice">
          <xsd:enumeration value="Advert"/>
          <xsd:enumeration value="Job Description or Candidate Pack"/>
          <xsd:enumeration value="Person Specification"/>
          <xsd:enumeration value="Assignment Confirmation Note"/>
          <xsd:enumeration value="Interview Questions"/>
          <xsd:enumeration value="Response Record"/>
          <xsd:enumeration value="Search Notes"/>
        </xsd:restriction>
      </xsd:simpleType>
    </xsd:element>
    <xsd:element name="AssignmentStatus" ma:index="22" nillable="true" ma:displayName="Assignment Status" ma:default="Open" ma:format="Dropdown" ma:indexed="true" ma:internalName="AssignmentStatus">
      <xsd:simpleType>
        <xsd:restriction base="dms:Choice">
          <xsd:enumeration value="Open"/>
          <xsd:enumeration value="Closed"/>
          <xsd:enumeration value="On Hold"/>
        </xsd:restriction>
      </xsd:simpleType>
    </xsd:element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30" nillable="true" ma:displayName="Taxonomy Catch All Column" ma:hidden="true" ma:list="{dd01bd79-a0c6-4208-b7ab-054252243057}" ma:internalName="TaxCatchAll" ma:showField="CatchAllData" ma:web="5b12561d-b03a-47d5-9db5-4e2bbf9ffb1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9b04d-2874-443b-a243-8e2775767d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5" nillable="true" ma:displayName="Location" ma:internalName="MediaServiceLocation" ma:readOnly="true">
      <xsd:simpleType>
        <xsd:restriction base="dms:Text"/>
      </xsd:simpleType>
    </xsd:element>
    <xsd:element name="MediaLengthInSeconds" ma:index="2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9" nillable="true" ma:taxonomy="true" ma:internalName="lcf76f155ced4ddcb4097134ff3c332f" ma:taxonomyFieldName="MediaServiceImageTags" ma:displayName="Image Tags" ma:readOnly="false" ma:fieldId="{5cf76f15-5ced-4ddc-b409-7134ff3c332f}" ma:taxonomyMulti="true" ma:sspId="a04e84d9-5569-4ece-a104-6459944b354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Policy Auditing</Name>
    <Synchronization>Synchronous</Synchronization>
    <Type>10001</Type>
    <SequenceNumber>1100</SequenceNumber>
    <Url/>
    <Assembly>Microsoft.Office.Policy, Version=16.0.0.0, Culture=neutral, PublicKeyToken=71e9bce111e9429c</Assembly>
    <Class>Microsoft.Office.RecordsManagement.Internal.AuditHandler</Class>
    <Data/>
    <Filter/>
  </Receiver>
  <Receiver>
    <Name>Policy Auditing</Name>
    <Synchronization>Synchronous</Synchronization>
    <Type>10002</Type>
    <SequenceNumber>1101</SequenceNumber>
    <Url/>
    <Assembly>Microsoft.Office.Policy, Version=16.0.0.0, Culture=neutral, PublicKeyToken=71e9bce111e9429c</Assembly>
    <Class>Microsoft.Office.RecordsManagement.Internal.AuditHandler</Class>
    <Data/>
    <Filter/>
  </Receiver>
  <Receiver>
    <Name>Policy Auditing</Name>
    <Synchronization>Synchronous</Synchronization>
    <Type>10004</Type>
    <SequenceNumber>1102</SequenceNumber>
    <Url/>
    <Assembly>Microsoft.Office.Policy, Version=16.0.0.0, Culture=neutral, PublicKeyToken=71e9bce111e9429c</Assembly>
    <Class>Microsoft.Office.RecordsManagement.Internal.AuditHandler</Class>
    <Data/>
    <Filter/>
  </Receiver>
  <Receiver>
    <Name>Policy Auditing</Name>
    <Synchronization>Synchronous</Synchronization>
    <Type>10006</Type>
    <SequenceNumber>1103</SequenceNumber>
    <Url/>
    <Assembly>Microsoft.Office.Policy, Version=16.0.0.0, Culture=neutral, PublicKeyToken=71e9bce111e9429c</Assembly>
    <Class>Microsoft.Office.RecordsManagement.Internal.AuditHandler</Class>
    <Data/>
    <Filter/>
  </Receiver>
</spe:Receivers>
</file>

<file path=customXml/item3.xml><?xml version="1.0" encoding="utf-8"?>
<?mso-contentType ?>
<p:Policy xmlns:p="office.server.policy" id="cfb4d6b5-4792-453b-aa2e-d455c30c61f3" local="false">
  <p:Name>Full Auditing</p:Name>
  <p:Description/>
  <p:Statement/>
  <p:PolicyItems>
    <p:PolicyItem featureId="Microsoft.Office.RecordsManagement.PolicyFeatures.PolicyAudit" staticId="0x01010024D426D56EB36146B762C55E3239B27A|1757814118" UniqueId="10b42a18-b6b7-4ebd-bc1d-d42ebbf6eb25">
      <p:Name>Auditing</p:Name>
      <p:Description>Audits user actions on documents and list items to the Audit Log.</p:Description>
      <p:CustomData>
        <Audit>
          <Update/>
          <CheckInOut/>
          <MoveCopy/>
          <DeleteRestore/>
        </Audit>
      </p:CustomData>
    </p:PolicyItem>
  </p:PolicyItems>
</p:Policy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irefishReference xmlns="5b12561d-b03a-47d5-9db5-4e2bbf9ffb11">4861</FirefishReference>
    <AssignmentStatus xmlns="5b12561d-b03a-47d5-9db5-4e2bbf9ffb11">Open</AssignmentStatus>
    <Sector xmlns="5b12561d-b03a-47d5-9db5-4e2bbf9ffb11">Education</Sector>
    <Team xmlns="5b12561d-b03a-47d5-9db5-4e2bbf9ffb11">
      <UserInfo>
        <DisplayName>Donogh O'Brien</DisplayName>
        <AccountId>17</AccountId>
        <AccountType/>
      </UserInfo>
      <UserInfo>
        <DisplayName>Katharine Price</DisplayName>
        <AccountId>27</AccountId>
        <AccountType/>
      </UserInfo>
      <UserInfo>
        <DisplayName>Gillian Blackadder</DisplayName>
        <AccountId>999</AccountId>
        <AccountType/>
      </UserInfo>
    </Team>
    <TaxCatchAll xmlns="5b12561d-b03a-47d5-9db5-4e2bbf9ffb11" xsi:nil="true"/>
    <BusinessType xmlns="5b12561d-b03a-47d5-9db5-4e2bbf9ffb11">Repeat Business</BusinessType>
    <DocumentType xmlns="5b12561d-b03a-47d5-9db5-4e2bbf9ffb11" xsi:nil="true"/>
    <lcf76f155ced4ddcb4097134ff3c332f xmlns="71a9b04d-2874-443b-a243-8e2775767da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23D9582-40AD-48B9-8076-281AD6C54E11}"/>
</file>

<file path=customXml/itemProps2.xml><?xml version="1.0" encoding="utf-8"?>
<ds:datastoreItem xmlns:ds="http://schemas.openxmlformats.org/officeDocument/2006/customXml" ds:itemID="{4C06B732-FFF1-4A5B-B6CA-22EED3E383D1}"/>
</file>

<file path=customXml/itemProps3.xml><?xml version="1.0" encoding="utf-8"?>
<ds:datastoreItem xmlns:ds="http://schemas.openxmlformats.org/officeDocument/2006/customXml" ds:itemID="{6C21C1BC-7D5A-4FB3-BDE7-E5541ABD5513}"/>
</file>

<file path=customXml/itemProps4.xml><?xml version="1.0" encoding="utf-8"?>
<ds:datastoreItem xmlns:ds="http://schemas.openxmlformats.org/officeDocument/2006/customXml" ds:itemID="{FDDAC695-99DB-47AC-80EE-EF33DF5DC85D}"/>
</file>

<file path=customXml/itemProps5.xml><?xml version="1.0" encoding="utf-8"?>
<ds:datastoreItem xmlns:ds="http://schemas.openxmlformats.org/officeDocument/2006/customXml" ds:itemID="{EDCCC273-5D21-408F-B8A3-A6F23DE17F5F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187</TotalTime>
  <Words>140</Words>
  <Application>Microsoft Office PowerPoint</Application>
  <PresentationFormat>A3 Paper (297x420 mm)</PresentationFormat>
  <Paragraphs>40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 Neue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Pamela Innes</dc:creator>
  <cp:lastModifiedBy>Deborah Fagan</cp:lastModifiedBy>
  <cp:revision>60</cp:revision>
  <cp:lastPrinted>2024-09-20T09:14:25Z</cp:lastPrinted>
  <dcterms:created xsi:type="dcterms:W3CDTF">2022-08-16T14:46:03Z</dcterms:created>
  <dcterms:modified xsi:type="dcterms:W3CDTF">2025-01-06T12:38:09Z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0x01010024D426D56EB36146B762C55E3239B27A00F230E0094DD90447967E6838D6E2A922</vt:lpwstr>
  </property>
</Properties>
</file>