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7.jpg" ContentType="image/jpeg"/>
  <Override PartName="/ppt/media/image8.jpg" ContentType="image/jpeg"/>
  <Override PartName="/ppt/media/image9.jpg" ContentType="image/jpe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9"/>
  </p:notesMasterIdLst>
  <p:sldIdLst>
    <p:sldId id="466" r:id="rId5"/>
    <p:sldId id="467" r:id="rId6"/>
    <p:sldId id="258" r:id="rId7"/>
    <p:sldId id="259" r:id="rId8"/>
    <p:sldId id="286" r:id="rId9"/>
    <p:sldId id="319" r:id="rId10"/>
    <p:sldId id="341" r:id="rId11"/>
    <p:sldId id="328" r:id="rId12"/>
    <p:sldId id="260" r:id="rId13"/>
    <p:sldId id="320" r:id="rId14"/>
    <p:sldId id="321" r:id="rId15"/>
    <p:sldId id="330" r:id="rId16"/>
    <p:sldId id="345" r:id="rId17"/>
    <p:sldId id="262" r:id="rId18"/>
    <p:sldId id="387" r:id="rId19"/>
    <p:sldId id="403" r:id="rId20"/>
    <p:sldId id="324" r:id="rId21"/>
    <p:sldId id="264" r:id="rId22"/>
    <p:sldId id="266" r:id="rId23"/>
    <p:sldId id="296" r:id="rId24"/>
    <p:sldId id="344" r:id="rId25"/>
    <p:sldId id="283" r:id="rId26"/>
    <p:sldId id="269" r:id="rId27"/>
    <p:sldId id="270" r:id="rId28"/>
    <p:sldId id="301" r:id="rId29"/>
    <p:sldId id="303" r:id="rId30"/>
    <p:sldId id="351" r:id="rId31"/>
    <p:sldId id="273" r:id="rId32"/>
    <p:sldId id="306" r:id="rId33"/>
    <p:sldId id="352" r:id="rId34"/>
    <p:sldId id="275" r:id="rId35"/>
    <p:sldId id="470" r:id="rId36"/>
    <p:sldId id="394" r:id="rId37"/>
    <p:sldId id="468" r:id="rId38"/>
    <p:sldId id="469" r:id="rId39"/>
    <p:sldId id="277" r:id="rId40"/>
    <p:sldId id="353" r:id="rId41"/>
    <p:sldId id="313" r:id="rId42"/>
    <p:sldId id="354" r:id="rId43"/>
    <p:sldId id="280" r:id="rId44"/>
    <p:sldId id="472" r:id="rId45"/>
    <p:sldId id="256" r:id="rId46"/>
    <p:sldId id="257" r:id="rId47"/>
    <p:sldId id="471" r:id="rId48"/>
  </p:sldIdLst>
  <p:sldSz cx="12192000" cy="6858000"/>
  <p:notesSz cx="6794500" cy="9931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7" autoAdjust="0"/>
    <p:restoredTop sz="94660"/>
  </p:normalViewPr>
  <p:slideViewPr>
    <p:cSldViewPr>
      <p:cViewPr varScale="1">
        <p:scale>
          <a:sx n="105" d="100"/>
          <a:sy n="105" d="100"/>
        </p:scale>
        <p:origin x="83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Stone" userId="de559bee-d2f5-4cfb-8f76-0c07973851cc" providerId="ADAL" clId="{39DB3519-5AB5-43C6-A8E2-7A21188D1723}"/>
    <pc:docChg chg="custSel modSld">
      <pc:chgData name="Jackie Stone" userId="de559bee-d2f5-4cfb-8f76-0c07973851cc" providerId="ADAL" clId="{39DB3519-5AB5-43C6-A8E2-7A21188D1723}" dt="2024-12-16T14:37:16.521" v="46" actId="255"/>
      <pc:docMkLst>
        <pc:docMk/>
      </pc:docMkLst>
      <pc:sldChg chg="modSp mod">
        <pc:chgData name="Jackie Stone" userId="de559bee-d2f5-4cfb-8f76-0c07973851cc" providerId="ADAL" clId="{39DB3519-5AB5-43C6-A8E2-7A21188D1723}" dt="2024-12-16T14:34:59.264" v="37" actId="2711"/>
        <pc:sldMkLst>
          <pc:docMk/>
          <pc:sldMk cId="0" sldId="259"/>
        </pc:sldMkLst>
        <pc:spChg chg="mod">
          <ac:chgData name="Jackie Stone" userId="de559bee-d2f5-4cfb-8f76-0c07973851cc" providerId="ADAL" clId="{39DB3519-5AB5-43C6-A8E2-7A21188D1723}" dt="2024-12-16T14:34:59.264" v="37" actId="2711"/>
          <ac:spMkLst>
            <pc:docMk/>
            <pc:sldMk cId="0" sldId="259"/>
            <ac:spMk id="5" creationId="{00000000-0000-0000-0000-000000000000}"/>
          </ac:spMkLst>
        </pc:spChg>
      </pc:sldChg>
      <pc:sldChg chg="modSp mod">
        <pc:chgData name="Jackie Stone" userId="de559bee-d2f5-4cfb-8f76-0c07973851cc" providerId="ADAL" clId="{39DB3519-5AB5-43C6-A8E2-7A21188D1723}" dt="2024-12-16T14:35:47.981" v="44" actId="20577"/>
        <pc:sldMkLst>
          <pc:docMk/>
          <pc:sldMk cId="0" sldId="260"/>
        </pc:sldMkLst>
        <pc:spChg chg="mod">
          <ac:chgData name="Jackie Stone" userId="de559bee-d2f5-4cfb-8f76-0c07973851cc" providerId="ADAL" clId="{39DB3519-5AB5-43C6-A8E2-7A21188D1723}" dt="2024-12-16T14:35:47.981" v="44" actId="20577"/>
          <ac:spMkLst>
            <pc:docMk/>
            <pc:sldMk cId="0" sldId="260"/>
            <ac:spMk id="5" creationId="{00000000-0000-0000-0000-000000000000}"/>
          </ac:spMkLst>
        </pc:spChg>
      </pc:sldChg>
      <pc:sldChg chg="modSp mod">
        <pc:chgData name="Jackie Stone" userId="de559bee-d2f5-4cfb-8f76-0c07973851cc" providerId="ADAL" clId="{39DB3519-5AB5-43C6-A8E2-7A21188D1723}" dt="2024-12-16T14:37:16.521" v="46" actId="255"/>
        <pc:sldMkLst>
          <pc:docMk/>
          <pc:sldMk cId="1060060985" sldId="351"/>
        </pc:sldMkLst>
        <pc:spChg chg="mod">
          <ac:chgData name="Jackie Stone" userId="de559bee-d2f5-4cfb-8f76-0c07973851cc" providerId="ADAL" clId="{39DB3519-5AB5-43C6-A8E2-7A21188D1723}" dt="2024-12-16T14:37:16.521" v="46" actId="255"/>
          <ac:spMkLst>
            <pc:docMk/>
            <pc:sldMk cId="1060060985" sldId="351"/>
            <ac:spMk id="3" creationId="{D435B3A7-8551-BCED-4C75-BACB222E8659}"/>
          </ac:spMkLst>
        </pc:spChg>
      </pc:sldChg>
      <pc:sldChg chg="modSp mod">
        <pc:chgData name="Jackie Stone" userId="de559bee-d2f5-4cfb-8f76-0c07973851cc" providerId="ADAL" clId="{39DB3519-5AB5-43C6-A8E2-7A21188D1723}" dt="2024-12-16T14:36:45.198" v="45" actId="255"/>
        <pc:sldMkLst>
          <pc:docMk/>
          <pc:sldMk cId="393995532" sldId="403"/>
        </pc:sldMkLst>
        <pc:spChg chg="mod">
          <ac:chgData name="Jackie Stone" userId="de559bee-d2f5-4cfb-8f76-0c07973851cc" providerId="ADAL" clId="{39DB3519-5AB5-43C6-A8E2-7A21188D1723}" dt="2024-12-16T14:36:45.198" v="45" actId="255"/>
          <ac:spMkLst>
            <pc:docMk/>
            <pc:sldMk cId="393995532" sldId="403"/>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955D03-BA0E-495D-BD2C-AA332469F97B}" type="doc">
      <dgm:prSet loTypeId="urn:microsoft.com/office/officeart/2005/8/layout/venn1" loCatId="relationship" qsTypeId="urn:microsoft.com/office/officeart/2005/8/quickstyle/simple1" qsCatId="simple" csTypeId="urn:microsoft.com/office/officeart/2005/8/colors/accent1_2" csCatId="accent1" phldr="1"/>
      <dgm:spPr/>
    </dgm:pt>
    <dgm:pt modelId="{D1300F39-513C-4DFC-B640-04F030E0BE76}" type="pres">
      <dgm:prSet presAssocID="{F0955D03-BA0E-495D-BD2C-AA332469F97B}" presName="compositeShape" presStyleCnt="0">
        <dgm:presLayoutVars>
          <dgm:chMax val="7"/>
          <dgm:dir/>
          <dgm:resizeHandles val="exact"/>
        </dgm:presLayoutVars>
      </dgm:prSet>
      <dgm:spPr/>
    </dgm:pt>
  </dgm:ptLst>
  <dgm:cxnLst>
    <dgm:cxn modelId="{556FD1CA-024B-4360-ADDA-700E6A8AE27A}" type="presOf" srcId="{F0955D03-BA0E-495D-BD2C-AA332469F97B}" destId="{D1300F39-513C-4DFC-B640-04F030E0BE76}"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2F20B2-32A7-45F8-8893-7697F0C542DC}" type="doc">
      <dgm:prSet loTypeId="urn:microsoft.com/office/officeart/2005/8/layout/chart3" loCatId="relationship" qsTypeId="urn:microsoft.com/office/officeart/2005/8/quickstyle/simple1" qsCatId="simple" csTypeId="urn:microsoft.com/office/officeart/2005/8/colors/accent1_2" csCatId="accent1" phldr="1"/>
      <dgm:spPr/>
    </dgm:pt>
    <dgm:pt modelId="{0B0C4CE4-E29E-4FDF-8B90-84039D10A0CA}">
      <dgm:prSet phldrT="[Text]"/>
      <dgm:spPr>
        <a:solidFill>
          <a:srgbClr val="C00000"/>
        </a:solidFill>
      </dgm:spPr>
      <dgm:t>
        <a:bodyPr/>
        <a:lstStyle/>
        <a:p>
          <a:r>
            <a:rPr lang="en-GB" dirty="0"/>
            <a:t>Empower</a:t>
          </a:r>
        </a:p>
      </dgm:t>
    </dgm:pt>
    <dgm:pt modelId="{03A614DC-003E-4487-BF5F-EBFE6BAC57F7}" type="parTrans" cxnId="{E8CFF85A-2EF4-4BF7-94F0-505F8FBA4C65}">
      <dgm:prSet/>
      <dgm:spPr/>
      <dgm:t>
        <a:bodyPr/>
        <a:lstStyle/>
        <a:p>
          <a:endParaRPr lang="en-GB"/>
        </a:p>
      </dgm:t>
    </dgm:pt>
    <dgm:pt modelId="{121E5516-31EC-4F15-BB5B-4E26A28922CA}" type="sibTrans" cxnId="{E8CFF85A-2EF4-4BF7-94F0-505F8FBA4C65}">
      <dgm:prSet/>
      <dgm:spPr/>
      <dgm:t>
        <a:bodyPr/>
        <a:lstStyle/>
        <a:p>
          <a:endParaRPr lang="en-GB"/>
        </a:p>
      </dgm:t>
    </dgm:pt>
    <dgm:pt modelId="{341965CD-AAA0-49DA-B748-C3E4008B23BB}">
      <dgm:prSet phldrT="[Text]"/>
      <dgm:spPr>
        <a:solidFill>
          <a:srgbClr val="0070C0"/>
        </a:solidFill>
      </dgm:spPr>
      <dgm:t>
        <a:bodyPr/>
        <a:lstStyle/>
        <a:p>
          <a:r>
            <a:rPr lang="en-GB" dirty="0"/>
            <a:t>Sustain</a:t>
          </a:r>
        </a:p>
      </dgm:t>
    </dgm:pt>
    <dgm:pt modelId="{81C13057-F68E-46CC-BA2A-3966C1F4C655}" type="parTrans" cxnId="{DD356E7C-56F2-4D43-8040-8C742AD6E802}">
      <dgm:prSet/>
      <dgm:spPr/>
      <dgm:t>
        <a:bodyPr/>
        <a:lstStyle/>
        <a:p>
          <a:endParaRPr lang="en-GB"/>
        </a:p>
      </dgm:t>
    </dgm:pt>
    <dgm:pt modelId="{AE48E359-02A6-4E8F-82E1-5BDE41780921}" type="sibTrans" cxnId="{DD356E7C-56F2-4D43-8040-8C742AD6E802}">
      <dgm:prSet/>
      <dgm:spPr/>
      <dgm:t>
        <a:bodyPr/>
        <a:lstStyle/>
        <a:p>
          <a:endParaRPr lang="en-GB"/>
        </a:p>
      </dgm:t>
    </dgm:pt>
    <dgm:pt modelId="{C56327B3-CAF0-4B0B-A818-82DE8DF9184E}">
      <dgm:prSet phldrT="[Text]"/>
      <dgm:spPr>
        <a:solidFill>
          <a:srgbClr val="00B050"/>
        </a:solidFill>
      </dgm:spPr>
      <dgm:t>
        <a:bodyPr/>
        <a:lstStyle/>
        <a:p>
          <a:r>
            <a:rPr lang="en-GB" dirty="0"/>
            <a:t>Create	</a:t>
          </a:r>
        </a:p>
      </dgm:t>
    </dgm:pt>
    <dgm:pt modelId="{7AB28ABF-19CF-4504-A35D-7EFFA9BE6EE3}" type="parTrans" cxnId="{3E0456FA-E1B4-41B9-BFB2-A12E688CEB91}">
      <dgm:prSet/>
      <dgm:spPr/>
      <dgm:t>
        <a:bodyPr/>
        <a:lstStyle/>
        <a:p>
          <a:endParaRPr lang="en-GB"/>
        </a:p>
      </dgm:t>
    </dgm:pt>
    <dgm:pt modelId="{47591F75-658B-41EE-AD41-556CDB1A4D13}" type="sibTrans" cxnId="{3E0456FA-E1B4-41B9-BFB2-A12E688CEB91}">
      <dgm:prSet/>
      <dgm:spPr/>
      <dgm:t>
        <a:bodyPr/>
        <a:lstStyle/>
        <a:p>
          <a:endParaRPr lang="en-GB"/>
        </a:p>
      </dgm:t>
    </dgm:pt>
    <dgm:pt modelId="{3E21EC26-0509-42EB-AA2A-2E902A7D121D}" type="pres">
      <dgm:prSet presAssocID="{2E2F20B2-32A7-45F8-8893-7697F0C542DC}" presName="compositeShape" presStyleCnt="0">
        <dgm:presLayoutVars>
          <dgm:chMax val="7"/>
          <dgm:dir/>
          <dgm:resizeHandles val="exact"/>
        </dgm:presLayoutVars>
      </dgm:prSet>
      <dgm:spPr/>
    </dgm:pt>
    <dgm:pt modelId="{1FAEBAFB-4B1A-4063-96E2-1C909C302FB1}" type="pres">
      <dgm:prSet presAssocID="{2E2F20B2-32A7-45F8-8893-7697F0C542DC}" presName="wedge1" presStyleLbl="node1" presStyleIdx="0" presStyleCnt="3" custLinFactNeighborX="-5450" custLinFactNeighborY="2565"/>
      <dgm:spPr/>
    </dgm:pt>
    <dgm:pt modelId="{FC424F8C-4BFD-4142-A2B0-6F49FB0B53E7}" type="pres">
      <dgm:prSet presAssocID="{2E2F20B2-32A7-45F8-8893-7697F0C542DC}" presName="wedge1Tx" presStyleLbl="node1" presStyleIdx="0" presStyleCnt="3">
        <dgm:presLayoutVars>
          <dgm:chMax val="0"/>
          <dgm:chPref val="0"/>
          <dgm:bulletEnabled val="1"/>
        </dgm:presLayoutVars>
      </dgm:prSet>
      <dgm:spPr/>
    </dgm:pt>
    <dgm:pt modelId="{49C0D9E3-1354-4140-8BB1-565A6715CD43}" type="pres">
      <dgm:prSet presAssocID="{2E2F20B2-32A7-45F8-8893-7697F0C542DC}" presName="wedge2" presStyleLbl="node1" presStyleIdx="1" presStyleCnt="3" custLinFactNeighborX="-628" custLinFactNeighborY="-1207"/>
      <dgm:spPr/>
    </dgm:pt>
    <dgm:pt modelId="{F9FF839A-002E-4B9B-AEC0-991B9E2438F3}" type="pres">
      <dgm:prSet presAssocID="{2E2F20B2-32A7-45F8-8893-7697F0C542DC}" presName="wedge2Tx" presStyleLbl="node1" presStyleIdx="1" presStyleCnt="3">
        <dgm:presLayoutVars>
          <dgm:chMax val="0"/>
          <dgm:chPref val="0"/>
          <dgm:bulletEnabled val="1"/>
        </dgm:presLayoutVars>
      </dgm:prSet>
      <dgm:spPr/>
    </dgm:pt>
    <dgm:pt modelId="{B07C0501-B24B-427E-B360-C21C0908A8BE}" type="pres">
      <dgm:prSet presAssocID="{2E2F20B2-32A7-45F8-8893-7697F0C542DC}" presName="wedge3" presStyleLbl="node1" presStyleIdx="2" presStyleCnt="3"/>
      <dgm:spPr/>
    </dgm:pt>
    <dgm:pt modelId="{3A856C62-C071-4D82-9FD0-1B261520A766}" type="pres">
      <dgm:prSet presAssocID="{2E2F20B2-32A7-45F8-8893-7697F0C542DC}" presName="wedge3Tx" presStyleLbl="node1" presStyleIdx="2" presStyleCnt="3">
        <dgm:presLayoutVars>
          <dgm:chMax val="0"/>
          <dgm:chPref val="0"/>
          <dgm:bulletEnabled val="1"/>
        </dgm:presLayoutVars>
      </dgm:prSet>
      <dgm:spPr/>
    </dgm:pt>
  </dgm:ptLst>
  <dgm:cxnLst>
    <dgm:cxn modelId="{E8CFF85A-2EF4-4BF7-94F0-505F8FBA4C65}" srcId="{2E2F20B2-32A7-45F8-8893-7697F0C542DC}" destId="{0B0C4CE4-E29E-4FDF-8B90-84039D10A0CA}" srcOrd="0" destOrd="0" parTransId="{03A614DC-003E-4487-BF5F-EBFE6BAC57F7}" sibTransId="{121E5516-31EC-4F15-BB5B-4E26A28922CA}"/>
    <dgm:cxn modelId="{DD356E7C-56F2-4D43-8040-8C742AD6E802}" srcId="{2E2F20B2-32A7-45F8-8893-7697F0C542DC}" destId="{341965CD-AAA0-49DA-B748-C3E4008B23BB}" srcOrd="1" destOrd="0" parTransId="{81C13057-F68E-46CC-BA2A-3966C1F4C655}" sibTransId="{AE48E359-02A6-4E8F-82E1-5BDE41780921}"/>
    <dgm:cxn modelId="{E3B9857F-C36B-4E48-B6B0-B3EC724CECC7}" type="presOf" srcId="{C56327B3-CAF0-4B0B-A818-82DE8DF9184E}" destId="{3A856C62-C071-4D82-9FD0-1B261520A766}" srcOrd="1" destOrd="0" presId="urn:microsoft.com/office/officeart/2005/8/layout/chart3"/>
    <dgm:cxn modelId="{9F33A6A6-3315-4263-B50E-4BAEA6BEC6D4}" type="presOf" srcId="{2E2F20B2-32A7-45F8-8893-7697F0C542DC}" destId="{3E21EC26-0509-42EB-AA2A-2E902A7D121D}" srcOrd="0" destOrd="0" presId="urn:microsoft.com/office/officeart/2005/8/layout/chart3"/>
    <dgm:cxn modelId="{9F7CC2A8-AA97-4C6E-B7D8-9B12488C3603}" type="presOf" srcId="{C56327B3-CAF0-4B0B-A818-82DE8DF9184E}" destId="{B07C0501-B24B-427E-B360-C21C0908A8BE}" srcOrd="0" destOrd="0" presId="urn:microsoft.com/office/officeart/2005/8/layout/chart3"/>
    <dgm:cxn modelId="{54EC52BB-78DD-4B12-88C9-6D8F78A6E362}" type="presOf" srcId="{0B0C4CE4-E29E-4FDF-8B90-84039D10A0CA}" destId="{1FAEBAFB-4B1A-4063-96E2-1C909C302FB1}" srcOrd="0" destOrd="0" presId="urn:microsoft.com/office/officeart/2005/8/layout/chart3"/>
    <dgm:cxn modelId="{4412DDE7-1E86-4C54-B53A-AA6B8A961245}" type="presOf" srcId="{341965CD-AAA0-49DA-B748-C3E4008B23BB}" destId="{F9FF839A-002E-4B9B-AEC0-991B9E2438F3}" srcOrd="1" destOrd="0" presId="urn:microsoft.com/office/officeart/2005/8/layout/chart3"/>
    <dgm:cxn modelId="{361E19F3-555D-4BBB-9201-23E7E3AC8DEA}" type="presOf" srcId="{0B0C4CE4-E29E-4FDF-8B90-84039D10A0CA}" destId="{FC424F8C-4BFD-4142-A2B0-6F49FB0B53E7}" srcOrd="1" destOrd="0" presId="urn:microsoft.com/office/officeart/2005/8/layout/chart3"/>
    <dgm:cxn modelId="{3E0456FA-E1B4-41B9-BFB2-A12E688CEB91}" srcId="{2E2F20B2-32A7-45F8-8893-7697F0C542DC}" destId="{C56327B3-CAF0-4B0B-A818-82DE8DF9184E}" srcOrd="2" destOrd="0" parTransId="{7AB28ABF-19CF-4504-A35D-7EFFA9BE6EE3}" sibTransId="{47591F75-658B-41EE-AD41-556CDB1A4D13}"/>
    <dgm:cxn modelId="{570DA5FD-B561-4102-8ABF-C157BE70BB4E}" type="presOf" srcId="{341965CD-AAA0-49DA-B748-C3E4008B23BB}" destId="{49C0D9E3-1354-4140-8BB1-565A6715CD43}" srcOrd="0" destOrd="0" presId="urn:microsoft.com/office/officeart/2005/8/layout/chart3"/>
    <dgm:cxn modelId="{DB01489D-7054-4972-AD07-396AC035EA66}" type="presParOf" srcId="{3E21EC26-0509-42EB-AA2A-2E902A7D121D}" destId="{1FAEBAFB-4B1A-4063-96E2-1C909C302FB1}" srcOrd="0" destOrd="0" presId="urn:microsoft.com/office/officeart/2005/8/layout/chart3"/>
    <dgm:cxn modelId="{FE08CD64-68B7-4DC4-8605-D97C3D9249BB}" type="presParOf" srcId="{3E21EC26-0509-42EB-AA2A-2E902A7D121D}" destId="{FC424F8C-4BFD-4142-A2B0-6F49FB0B53E7}" srcOrd="1" destOrd="0" presId="urn:microsoft.com/office/officeart/2005/8/layout/chart3"/>
    <dgm:cxn modelId="{E0F24961-EBF4-4F92-B473-43535543CF4E}" type="presParOf" srcId="{3E21EC26-0509-42EB-AA2A-2E902A7D121D}" destId="{49C0D9E3-1354-4140-8BB1-565A6715CD43}" srcOrd="2" destOrd="0" presId="urn:microsoft.com/office/officeart/2005/8/layout/chart3"/>
    <dgm:cxn modelId="{3085A6A5-21F0-47EF-9ED4-FF9CC921D863}" type="presParOf" srcId="{3E21EC26-0509-42EB-AA2A-2E902A7D121D}" destId="{F9FF839A-002E-4B9B-AEC0-991B9E2438F3}" srcOrd="3" destOrd="0" presId="urn:microsoft.com/office/officeart/2005/8/layout/chart3"/>
    <dgm:cxn modelId="{69010E1F-8E76-49F7-9949-0E6775450DF4}" type="presParOf" srcId="{3E21EC26-0509-42EB-AA2A-2E902A7D121D}" destId="{B07C0501-B24B-427E-B360-C21C0908A8BE}" srcOrd="4" destOrd="0" presId="urn:microsoft.com/office/officeart/2005/8/layout/chart3"/>
    <dgm:cxn modelId="{A954FA33-E43B-4E3B-A70B-2E0A472F47BB}" type="presParOf" srcId="{3E21EC26-0509-42EB-AA2A-2E902A7D121D}" destId="{3A856C62-C071-4D82-9FD0-1B261520A766}" srcOrd="5"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EBAFB-4B1A-4063-96E2-1C909C302FB1}">
      <dsp:nvSpPr>
        <dsp:cNvPr id="0" name=""/>
        <dsp:cNvSpPr/>
      </dsp:nvSpPr>
      <dsp:spPr>
        <a:xfrm>
          <a:off x="691466" y="287976"/>
          <a:ext cx="2716581" cy="2716581"/>
        </a:xfrm>
        <a:prstGeom prst="pie">
          <a:avLst>
            <a:gd name="adj1" fmla="val 16200000"/>
            <a:gd name="adj2" fmla="val 18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Empower</a:t>
          </a:r>
        </a:p>
      </dsp:txBody>
      <dsp:txXfrm>
        <a:off x="2168446" y="789250"/>
        <a:ext cx="921697" cy="905527"/>
      </dsp:txXfrm>
    </dsp:sp>
    <dsp:sp modelId="{49C0D9E3-1354-4140-8BB1-565A6715CD43}">
      <dsp:nvSpPr>
        <dsp:cNvPr id="0" name=""/>
        <dsp:cNvSpPr/>
      </dsp:nvSpPr>
      <dsp:spPr>
        <a:xfrm>
          <a:off x="682427" y="266358"/>
          <a:ext cx="2716581" cy="2716581"/>
        </a:xfrm>
        <a:prstGeom prst="pie">
          <a:avLst>
            <a:gd name="adj1" fmla="val 1800000"/>
            <a:gd name="adj2" fmla="val 900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Sustain</a:t>
          </a:r>
        </a:p>
      </dsp:txBody>
      <dsp:txXfrm>
        <a:off x="1426252" y="1980391"/>
        <a:ext cx="1228929" cy="840846"/>
      </dsp:txXfrm>
    </dsp:sp>
    <dsp:sp modelId="{B07C0501-B24B-427E-B360-C21C0908A8BE}">
      <dsp:nvSpPr>
        <dsp:cNvPr id="0" name=""/>
        <dsp:cNvSpPr/>
      </dsp:nvSpPr>
      <dsp:spPr>
        <a:xfrm>
          <a:off x="699487" y="299147"/>
          <a:ext cx="2716581" cy="2716581"/>
        </a:xfrm>
        <a:prstGeom prst="pie">
          <a:avLst>
            <a:gd name="adj1" fmla="val 9000000"/>
            <a:gd name="adj2" fmla="val 1620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Create	</a:t>
          </a:r>
        </a:p>
      </dsp:txBody>
      <dsp:txXfrm>
        <a:off x="990549" y="832761"/>
        <a:ext cx="921697" cy="90552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3582" cy="498634"/>
          </a:xfrm>
          <a:prstGeom prst="rect">
            <a:avLst/>
          </a:prstGeom>
        </p:spPr>
        <p:txBody>
          <a:bodyPr vert="horz" lIns="92144" tIns="46072" rIns="92144" bIns="46072" rtlCol="0"/>
          <a:lstStyle>
            <a:lvl1pPr algn="l">
              <a:defRPr sz="1200"/>
            </a:lvl1pPr>
          </a:lstStyle>
          <a:p>
            <a:endParaRPr lang="en-GB"/>
          </a:p>
        </p:txBody>
      </p:sp>
      <p:sp>
        <p:nvSpPr>
          <p:cNvPr id="3" name="Date Placeholder 2"/>
          <p:cNvSpPr>
            <a:spLocks noGrp="1"/>
          </p:cNvSpPr>
          <p:nvPr>
            <p:ph type="dt" idx="1"/>
          </p:nvPr>
        </p:nvSpPr>
        <p:spPr>
          <a:xfrm>
            <a:off x="3849300" y="1"/>
            <a:ext cx="2943582" cy="498634"/>
          </a:xfrm>
          <a:prstGeom prst="rect">
            <a:avLst/>
          </a:prstGeom>
        </p:spPr>
        <p:txBody>
          <a:bodyPr vert="horz" lIns="92144" tIns="46072" rIns="92144" bIns="46072" rtlCol="0"/>
          <a:lstStyle>
            <a:lvl1pPr algn="r">
              <a:defRPr sz="1200"/>
            </a:lvl1pPr>
          </a:lstStyle>
          <a:p>
            <a:fld id="{E754917D-06D3-48C4-9B1D-CFA6E92BBA04}" type="datetimeFigureOut">
              <a:rPr lang="en-GB" smtClean="0"/>
              <a:t>16/12/2024</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2144" tIns="46072" rIns="92144" bIns="46072" rtlCol="0" anchor="ctr"/>
          <a:lstStyle/>
          <a:p>
            <a:endParaRPr lang="en-GB"/>
          </a:p>
        </p:txBody>
      </p:sp>
      <p:sp>
        <p:nvSpPr>
          <p:cNvPr id="5" name="Notes Placeholder 4"/>
          <p:cNvSpPr>
            <a:spLocks noGrp="1"/>
          </p:cNvSpPr>
          <p:nvPr>
            <p:ph type="body" sz="quarter" idx="3"/>
          </p:nvPr>
        </p:nvSpPr>
        <p:spPr>
          <a:xfrm>
            <a:off x="679288" y="4779904"/>
            <a:ext cx="5435924" cy="3909675"/>
          </a:xfrm>
          <a:prstGeom prst="rect">
            <a:avLst/>
          </a:prstGeom>
        </p:spPr>
        <p:txBody>
          <a:bodyPr vert="horz" lIns="92144" tIns="46072" rIns="92144" bIns="46072"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32766"/>
            <a:ext cx="2943582" cy="498634"/>
          </a:xfrm>
          <a:prstGeom prst="rect">
            <a:avLst/>
          </a:prstGeom>
        </p:spPr>
        <p:txBody>
          <a:bodyPr vert="horz" lIns="92144" tIns="46072" rIns="92144" bIns="46072" rtlCol="0" anchor="b"/>
          <a:lstStyle>
            <a:lvl1pPr algn="l">
              <a:defRPr sz="1200"/>
            </a:lvl1pPr>
          </a:lstStyle>
          <a:p>
            <a:endParaRPr lang="en-GB"/>
          </a:p>
        </p:txBody>
      </p:sp>
      <p:sp>
        <p:nvSpPr>
          <p:cNvPr id="7" name="Slide Number Placeholder 6"/>
          <p:cNvSpPr>
            <a:spLocks noGrp="1"/>
          </p:cNvSpPr>
          <p:nvPr>
            <p:ph type="sldNum" sz="quarter" idx="5"/>
          </p:nvPr>
        </p:nvSpPr>
        <p:spPr>
          <a:xfrm>
            <a:off x="3849300" y="9432766"/>
            <a:ext cx="2943582" cy="498634"/>
          </a:xfrm>
          <a:prstGeom prst="rect">
            <a:avLst/>
          </a:prstGeom>
        </p:spPr>
        <p:txBody>
          <a:bodyPr vert="horz" lIns="92144" tIns="46072" rIns="92144" bIns="46072" rtlCol="0" anchor="b"/>
          <a:lstStyle>
            <a:lvl1pPr algn="r">
              <a:defRPr sz="1200"/>
            </a:lvl1pPr>
          </a:lstStyle>
          <a:p>
            <a:fld id="{B28A262C-60B7-4953-AF31-0DA026492630}" type="slidenum">
              <a:rPr lang="en-GB" smtClean="0"/>
              <a:t>‹#›</a:t>
            </a:fld>
            <a:endParaRPr lang="en-GB"/>
          </a:p>
        </p:txBody>
      </p:sp>
    </p:spTree>
    <p:extLst>
      <p:ext uri="{BB962C8B-B14F-4D97-AF65-F5344CB8AC3E}">
        <p14:creationId xmlns:p14="http://schemas.microsoft.com/office/powerpoint/2010/main" val="115912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F98CE7-D7A0-7847-90FC-3890BB83CCAA}" type="slidenum">
              <a:rPr lang="en-US" smtClean="0"/>
              <a:t>1</a:t>
            </a:fld>
            <a:endParaRPr lang="en-US"/>
          </a:p>
        </p:txBody>
      </p:sp>
    </p:spTree>
    <p:extLst>
      <p:ext uri="{BB962C8B-B14F-4D97-AF65-F5344CB8AC3E}">
        <p14:creationId xmlns:p14="http://schemas.microsoft.com/office/powerpoint/2010/main" val="334994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F98CE7-D7A0-7847-90FC-3890BB83CCAA}" type="slidenum">
              <a:rPr lang="en-US" smtClean="0"/>
              <a:t>2</a:t>
            </a:fld>
            <a:endParaRPr lang="en-US"/>
          </a:p>
        </p:txBody>
      </p:sp>
    </p:spTree>
    <p:extLst>
      <p:ext uri="{BB962C8B-B14F-4D97-AF65-F5344CB8AC3E}">
        <p14:creationId xmlns:p14="http://schemas.microsoft.com/office/powerpoint/2010/main" val="367189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F98CE7-D7A0-7847-90FC-3890BB83CCAA}" type="slidenum">
              <a:rPr lang="en-US" smtClean="0"/>
              <a:t>15</a:t>
            </a:fld>
            <a:endParaRPr lang="en-US"/>
          </a:p>
        </p:txBody>
      </p:sp>
    </p:spTree>
    <p:extLst>
      <p:ext uri="{BB962C8B-B14F-4D97-AF65-F5344CB8AC3E}">
        <p14:creationId xmlns:p14="http://schemas.microsoft.com/office/powerpoint/2010/main" val="42048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F98CE7-D7A0-7847-90FC-3890BB83CCAA}" type="slidenum">
              <a:rPr lang="en-US" smtClean="0"/>
              <a:t>16</a:t>
            </a:fld>
            <a:endParaRPr lang="en-US"/>
          </a:p>
        </p:txBody>
      </p:sp>
    </p:spTree>
    <p:extLst>
      <p:ext uri="{BB962C8B-B14F-4D97-AF65-F5344CB8AC3E}">
        <p14:creationId xmlns:p14="http://schemas.microsoft.com/office/powerpoint/2010/main" val="25688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5A3C3-1AF5-F783-9877-827DD4ECC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30729-0250-2499-3096-58C27C171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3DC4A-45F9-22F1-64EC-732CBA0364A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A1F285C-63E6-F08E-FE14-8AE629E383C9}"/>
              </a:ext>
            </a:extLst>
          </p:cNvPr>
          <p:cNvSpPr>
            <a:spLocks noGrp="1"/>
          </p:cNvSpPr>
          <p:nvPr>
            <p:ph type="sldNum" sz="quarter" idx="10"/>
          </p:nvPr>
        </p:nvSpPr>
        <p:spPr/>
        <p:txBody>
          <a:bodyPr/>
          <a:lstStyle/>
          <a:p>
            <a:fld id="{7EF98CE7-D7A0-7847-90FC-3890BB83CCAA}" type="slidenum">
              <a:rPr lang="en-US" smtClean="0"/>
              <a:t>32</a:t>
            </a:fld>
            <a:endParaRPr lang="en-US"/>
          </a:p>
        </p:txBody>
      </p:sp>
    </p:spTree>
    <p:extLst>
      <p:ext uri="{BB962C8B-B14F-4D97-AF65-F5344CB8AC3E}">
        <p14:creationId xmlns:p14="http://schemas.microsoft.com/office/powerpoint/2010/main" val="64808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F98CE7-D7A0-7847-90FC-3890BB83CCAA}" type="slidenum">
              <a:rPr lang="en-US" smtClean="0"/>
              <a:t>33</a:t>
            </a:fld>
            <a:endParaRPr lang="en-US"/>
          </a:p>
        </p:txBody>
      </p:sp>
    </p:spTree>
    <p:extLst>
      <p:ext uri="{BB962C8B-B14F-4D97-AF65-F5344CB8AC3E}">
        <p14:creationId xmlns:p14="http://schemas.microsoft.com/office/powerpoint/2010/main" val="155546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A556D-F9C3-0A5D-B481-B00C69FA5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3D54C-2A6F-71CF-5BA1-E88E96BFF3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23AF1-7854-357D-9C35-4C684DE8DE7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46EDC4A-F1B5-4CA1-72A2-C0BA9EF7BBB7}"/>
              </a:ext>
            </a:extLst>
          </p:cNvPr>
          <p:cNvSpPr>
            <a:spLocks noGrp="1"/>
          </p:cNvSpPr>
          <p:nvPr>
            <p:ph type="sldNum" sz="quarter" idx="10"/>
          </p:nvPr>
        </p:nvSpPr>
        <p:spPr/>
        <p:txBody>
          <a:bodyPr/>
          <a:lstStyle/>
          <a:p>
            <a:fld id="{7EF98CE7-D7A0-7847-90FC-3890BB83CCAA}" type="slidenum">
              <a:rPr lang="en-US" smtClean="0"/>
              <a:t>34</a:t>
            </a:fld>
            <a:endParaRPr lang="en-US"/>
          </a:p>
        </p:txBody>
      </p:sp>
    </p:spTree>
    <p:extLst>
      <p:ext uri="{BB962C8B-B14F-4D97-AF65-F5344CB8AC3E}">
        <p14:creationId xmlns:p14="http://schemas.microsoft.com/office/powerpoint/2010/main" val="4052100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FB908-C526-BD79-AEBA-E96C5190D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E938B-AE73-985D-DD1F-3D4D9DC38C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01060F-D392-3DA0-C4EB-51789C01F32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244F2BA-CB33-A368-1FA7-1318F0A143B3}"/>
              </a:ext>
            </a:extLst>
          </p:cNvPr>
          <p:cNvSpPr>
            <a:spLocks noGrp="1"/>
          </p:cNvSpPr>
          <p:nvPr>
            <p:ph type="sldNum" sz="quarter" idx="10"/>
          </p:nvPr>
        </p:nvSpPr>
        <p:spPr/>
        <p:txBody>
          <a:bodyPr/>
          <a:lstStyle/>
          <a:p>
            <a:fld id="{7EF98CE7-D7A0-7847-90FC-3890BB83CCAA}" type="slidenum">
              <a:rPr lang="en-US" smtClean="0"/>
              <a:t>35</a:t>
            </a:fld>
            <a:endParaRPr lang="en-US"/>
          </a:p>
        </p:txBody>
      </p:sp>
    </p:spTree>
    <p:extLst>
      <p:ext uri="{BB962C8B-B14F-4D97-AF65-F5344CB8AC3E}">
        <p14:creationId xmlns:p14="http://schemas.microsoft.com/office/powerpoint/2010/main" val="176622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40866" y="2310129"/>
            <a:ext cx="3442335" cy="1183639"/>
          </a:xfrm>
          <a:prstGeom prst="rect">
            <a:avLst/>
          </a:prstGeom>
        </p:spPr>
        <p:txBody>
          <a:bodyPr wrap="square" lIns="0" tIns="0" rIns="0" bIns="0">
            <a:spAutoFit/>
          </a:bodyPr>
          <a:lstStyle>
            <a:lvl1pPr>
              <a:defRPr sz="3700" b="1" i="0">
                <a:solidFill>
                  <a:srgbClr val="009FD5"/>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0" i="0">
                <a:solidFill>
                  <a:srgbClr val="48484A"/>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009FD5"/>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rgbClr val="48484A"/>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009FD5"/>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009FD5"/>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0817" y="898176"/>
            <a:ext cx="10182803" cy="583664"/>
          </a:xfrm>
          <a:prstGeom prst="rect">
            <a:avLst/>
          </a:prstGeom>
          <a:noFill/>
          <a:ln>
            <a:noFill/>
          </a:ln>
        </p:spPr>
        <p:txBody>
          <a:bodyPr lIns="0" tIns="0" rIns="0" bIns="0">
            <a:noAutofit/>
          </a:bodyPr>
          <a:lstStyle>
            <a:lvl1pPr algn="ctr">
              <a:defRPr sz="3733" b="1" baseline="0">
                <a:solidFill>
                  <a:srgbClr val="009FD6"/>
                </a:solidFill>
                <a:latin typeface="Arial"/>
                <a:cs typeface="Arial"/>
              </a:defRPr>
            </a:lvl1pPr>
          </a:lstStyle>
          <a:p>
            <a:r>
              <a:rPr lang="en-GB"/>
              <a:t>SAMPLE HEADING</a:t>
            </a:r>
            <a:endParaRPr lang="en-US"/>
          </a:p>
        </p:txBody>
      </p:sp>
      <p:sp>
        <p:nvSpPr>
          <p:cNvPr id="3" name="Content Placeholder 2"/>
          <p:cNvSpPr>
            <a:spLocks noGrp="1"/>
          </p:cNvSpPr>
          <p:nvPr>
            <p:ph idx="1" hasCustomPrompt="1"/>
          </p:nvPr>
        </p:nvSpPr>
        <p:spPr>
          <a:xfrm>
            <a:off x="1030818" y="1791730"/>
            <a:ext cx="10181620" cy="1310876"/>
          </a:xfrm>
          <a:prstGeom prst="rect">
            <a:avLst/>
          </a:prstGeom>
        </p:spPr>
        <p:txBody>
          <a:bodyPr lIns="0" tIns="0" rIns="0" bIns="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3200" baseline="0">
                <a:solidFill>
                  <a:srgbClr val="0E0D0E"/>
                </a:solidFill>
                <a:latin typeface="Arial"/>
                <a:cs typeface="Arial"/>
              </a:defRPr>
            </a:lvl1pPr>
            <a:lvl2pPr marL="0" indent="0">
              <a:spcBef>
                <a:spcPts val="0"/>
              </a:spcBef>
              <a:buNone/>
              <a:defRPr sz="1600">
                <a:solidFill>
                  <a:schemeClr val="bg1"/>
                </a:solidFill>
                <a:latin typeface="Arial"/>
                <a:cs typeface="Arial"/>
              </a:defRPr>
            </a:lvl2pPr>
            <a:lvl3pPr marL="0" indent="0">
              <a:spcBef>
                <a:spcPts val="0"/>
              </a:spcBef>
              <a:buNone/>
              <a:defRPr sz="1600">
                <a:solidFill>
                  <a:schemeClr val="bg1"/>
                </a:solidFill>
                <a:latin typeface="Arial"/>
                <a:cs typeface="Arial"/>
              </a:defRPr>
            </a:lvl3pPr>
            <a:lvl4pPr marL="0" indent="0">
              <a:spcBef>
                <a:spcPts val="0"/>
              </a:spcBef>
              <a:buNone/>
              <a:defRPr sz="1600">
                <a:solidFill>
                  <a:schemeClr val="bg1"/>
                </a:solidFill>
                <a:latin typeface="Arial"/>
                <a:cs typeface="Arial"/>
              </a:defRPr>
            </a:lvl4pPr>
            <a:lvl5pPr marL="0" indent="0">
              <a:spcBef>
                <a:spcPts val="0"/>
              </a:spcBef>
              <a:buNone/>
              <a:defRPr sz="1600">
                <a:solidFill>
                  <a:schemeClr val="bg1"/>
                </a:solidFill>
                <a:latin typeface="Arial"/>
                <a:cs typeface="Arial"/>
              </a:defRPr>
            </a:lvl5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en-GB"/>
              <a:t>This copy is for visual purposes only and it will be replaced at a later stage of the project. </a:t>
            </a:r>
            <a:endParaRPr lang="en-US"/>
          </a:p>
        </p:txBody>
      </p:sp>
      <p:sp>
        <p:nvSpPr>
          <p:cNvPr id="15" name="Text Placeholder 14"/>
          <p:cNvSpPr>
            <a:spLocks noGrp="1"/>
          </p:cNvSpPr>
          <p:nvPr>
            <p:ph type="body" sz="quarter" idx="12" hasCustomPrompt="1"/>
          </p:nvPr>
        </p:nvSpPr>
        <p:spPr>
          <a:xfrm>
            <a:off x="1032000" y="3339445"/>
            <a:ext cx="10182803" cy="3019711"/>
          </a:xfrm>
          <a:prstGeom prst="rect">
            <a:avLst/>
          </a:prstGeom>
        </p:spPr>
        <p:txBody>
          <a:bodyPr wrap="square" lIns="0" bIns="0" numCol="2" spcCol="432000">
            <a:noAutofit/>
          </a:bodyPr>
          <a:lstStyle>
            <a:lvl1pPr marL="228594" indent="-228594">
              <a:spcBef>
                <a:spcPts val="1467"/>
              </a:spcBef>
              <a:buFont typeface="Arial"/>
              <a:buChar char="•"/>
              <a:defRPr sz="2800" baseline="0">
                <a:solidFill>
                  <a:schemeClr val="tx1"/>
                </a:solidFill>
                <a:latin typeface="Arial"/>
              </a:defRPr>
            </a:lvl1pPr>
            <a:lvl2pPr marL="228594" indent="-228594">
              <a:spcBef>
                <a:spcPts val="1467"/>
              </a:spcBef>
              <a:buFont typeface="Arial"/>
              <a:buChar char="•"/>
              <a:defRPr sz="1333">
                <a:solidFill>
                  <a:schemeClr val="bg1"/>
                </a:solidFill>
                <a:latin typeface="Arial"/>
              </a:defRPr>
            </a:lvl2pPr>
            <a:lvl3pPr marL="228594" indent="-228594">
              <a:spcBef>
                <a:spcPts val="1467"/>
              </a:spcBef>
              <a:buFont typeface="Arial"/>
              <a:buChar char="•"/>
              <a:defRPr sz="1333">
                <a:solidFill>
                  <a:schemeClr val="bg1"/>
                </a:solidFill>
                <a:latin typeface="Arial"/>
              </a:defRPr>
            </a:lvl3pPr>
            <a:lvl4pPr marL="228594" indent="-228594">
              <a:spcBef>
                <a:spcPts val="1467"/>
              </a:spcBef>
              <a:buFont typeface="Arial"/>
              <a:buChar char="•"/>
              <a:defRPr sz="1333">
                <a:solidFill>
                  <a:schemeClr val="bg1"/>
                </a:solidFill>
                <a:latin typeface="Arial"/>
              </a:defRPr>
            </a:lvl4pPr>
            <a:lvl5pPr marL="228594" indent="-228594">
              <a:spcBef>
                <a:spcPts val="1467"/>
              </a:spcBef>
              <a:buFont typeface="Arial"/>
              <a:buChar char="•"/>
              <a:defRPr sz="1333">
                <a:solidFill>
                  <a:schemeClr val="bg1"/>
                </a:solidFill>
                <a:latin typeface="Arial"/>
              </a:defRPr>
            </a:lvl5pPr>
          </a:lstStyle>
          <a:p>
            <a:pPr lvl="0"/>
            <a:r>
              <a:rPr lang="en-GB"/>
              <a:t>This copy is for visual purposes only and it will be replaced at a later stage of the project.</a:t>
            </a:r>
          </a:p>
          <a:p>
            <a:pPr lvl="0"/>
            <a:r>
              <a:rPr lang="en-GB"/>
              <a:t>Another bullet point will feature on the screen in this style, it’s for visual purposes only.</a:t>
            </a:r>
          </a:p>
          <a:p>
            <a:pPr lvl="0"/>
            <a:r>
              <a:rPr lang="en-GB"/>
              <a:t>Another bullet point will feature on the screen in this style, it’s for visual purposes only.</a:t>
            </a:r>
          </a:p>
          <a:p>
            <a:pPr lvl="0"/>
            <a:endParaRPr lang="en-GB"/>
          </a:p>
        </p:txBody>
      </p:sp>
      <p:sp>
        <p:nvSpPr>
          <p:cNvPr id="7" name="Text Placeholder 6"/>
          <p:cNvSpPr>
            <a:spLocks noGrp="1"/>
          </p:cNvSpPr>
          <p:nvPr>
            <p:ph type="body" sz="quarter" idx="13" hasCustomPrompt="1"/>
          </p:nvPr>
        </p:nvSpPr>
        <p:spPr>
          <a:xfrm>
            <a:off x="1032000" y="6411338"/>
            <a:ext cx="492000" cy="372533"/>
          </a:xfrm>
          <a:prstGeom prst="rect">
            <a:avLst/>
          </a:prstGeom>
        </p:spPr>
        <p:txBody>
          <a:bodyPr vert="horz"/>
          <a:lstStyle>
            <a:lvl1pPr marL="0" indent="0">
              <a:buNone/>
              <a:defRPr sz="1600">
                <a:solidFill>
                  <a:srgbClr val="009FD6"/>
                </a:solidFill>
                <a:latin typeface="Arial"/>
                <a:cs typeface="Arial"/>
              </a:defRPr>
            </a:lvl1pPr>
          </a:lstStyle>
          <a:p>
            <a:pPr lvl="0"/>
            <a:fld id="{CD864D41-0CF5-AD49-9655-DD5E60F3D5E9}" type="slidenum">
              <a:rPr lang="en-US" smtClean="0"/>
              <a:t>‹#›</a:t>
            </a:fld>
            <a:endParaRPr lang="en-US"/>
          </a:p>
        </p:txBody>
      </p:sp>
      <p:sp>
        <p:nvSpPr>
          <p:cNvPr id="9" name="Text Placeholder 8"/>
          <p:cNvSpPr>
            <a:spLocks noGrp="1"/>
          </p:cNvSpPr>
          <p:nvPr>
            <p:ph type="body" sz="quarter" idx="14" hasCustomPrompt="1"/>
          </p:nvPr>
        </p:nvSpPr>
        <p:spPr>
          <a:xfrm>
            <a:off x="1524000" y="6377513"/>
            <a:ext cx="4301067" cy="378883"/>
          </a:xfrm>
          <a:prstGeom prst="rect">
            <a:avLst/>
          </a:prstGeom>
        </p:spPr>
        <p:txBody>
          <a:bodyPr vert="horz"/>
          <a:lstStyle>
            <a:lvl1pPr marL="0" indent="0">
              <a:buFontTx/>
              <a:buNone/>
              <a:defRPr sz="1867">
                <a:solidFill>
                  <a:srgbClr val="009FD6"/>
                </a:solidFill>
                <a:latin typeface="Arial"/>
                <a:cs typeface="Arial"/>
              </a:defRPr>
            </a:lvl1pPr>
          </a:lstStyle>
          <a:p>
            <a:r>
              <a:rPr lang="en-US"/>
              <a:t>Title of Presentation</a:t>
            </a:r>
          </a:p>
        </p:txBody>
      </p:sp>
    </p:spTree>
    <p:extLst>
      <p:ext uri="{BB962C8B-B14F-4D97-AF65-F5344CB8AC3E}">
        <p14:creationId xmlns:p14="http://schemas.microsoft.com/office/powerpoint/2010/main" val="1215243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5118965" y="0"/>
            <a:ext cx="7073035" cy="6857999"/>
          </a:xfrm>
          <a:prstGeom prst="rect">
            <a:avLst/>
          </a:prstGeom>
          <a:noFill/>
          <a:ln>
            <a:noFill/>
          </a:ln>
        </p:spPr>
        <p:txBody>
          <a:bodyPr wrap="square" anchor="ctr">
            <a:noAutofit/>
          </a:bodyPr>
          <a:lstStyle>
            <a:lvl1pPr algn="ctr">
              <a:defRPr sz="1200">
                <a:solidFill>
                  <a:schemeClr val="tx1"/>
                </a:solidFill>
              </a:defRPr>
            </a:lvl1pPr>
          </a:lstStyle>
          <a:p>
            <a:endParaRPr lang="en-US"/>
          </a:p>
        </p:txBody>
      </p:sp>
      <p:pic>
        <p:nvPicPr>
          <p:cNvPr id="7" name="Picture 6">
            <a:extLst>
              <a:ext uri="{FF2B5EF4-FFF2-40B4-BE49-F238E27FC236}">
                <a16:creationId xmlns:a16="http://schemas.microsoft.com/office/drawing/2014/main" id="{69BC3183-1125-6245-A950-87D5FBAEC975}"/>
              </a:ext>
            </a:extLst>
          </p:cNvPr>
          <p:cNvPicPr>
            <a:picLocks noChangeAspect="1"/>
          </p:cNvPicPr>
          <p:nvPr userDrawn="1"/>
        </p:nvPicPr>
        <p:blipFill>
          <a:blip r:embed="rId2"/>
          <a:stretch>
            <a:fillRect/>
          </a:stretch>
        </p:blipFill>
        <p:spPr>
          <a:xfrm>
            <a:off x="-136910" y="236027"/>
            <a:ext cx="3810000" cy="1905000"/>
          </a:xfrm>
          <a:prstGeom prst="rect">
            <a:avLst/>
          </a:prstGeom>
        </p:spPr>
      </p:pic>
    </p:spTree>
    <p:extLst>
      <p:ext uri="{BB962C8B-B14F-4D97-AF65-F5344CB8AC3E}">
        <p14:creationId xmlns:p14="http://schemas.microsoft.com/office/powerpoint/2010/main" val="178151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0B7B-B3BF-6B2B-B932-2882AB38695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D301B02-FF81-BEFE-2149-13F63289FC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9870A99-0874-1D88-D4ED-2396AA38335C}"/>
              </a:ext>
            </a:extLst>
          </p:cNvPr>
          <p:cNvSpPr>
            <a:spLocks noGrp="1"/>
          </p:cNvSpPr>
          <p:nvPr>
            <p:ph type="dt" sz="half" idx="10"/>
          </p:nvPr>
        </p:nvSpPr>
        <p:spPr/>
        <p:txBody>
          <a:bodyPr/>
          <a:lstStyle/>
          <a:p>
            <a:fld id="{1A901673-D207-CC40-9B6D-F99D4656C80E}" type="datetimeFigureOut">
              <a:rPr lang="en-GB" smtClean="0"/>
              <a:t>16/12/2024</a:t>
            </a:fld>
            <a:endParaRPr lang="en-GB"/>
          </a:p>
        </p:txBody>
      </p:sp>
      <p:sp>
        <p:nvSpPr>
          <p:cNvPr id="5" name="Footer Placeholder 4">
            <a:extLst>
              <a:ext uri="{FF2B5EF4-FFF2-40B4-BE49-F238E27FC236}">
                <a16:creationId xmlns:a16="http://schemas.microsoft.com/office/drawing/2014/main" id="{0785849F-C231-7477-DF67-F994584387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623280-A680-57DB-6A79-C10516AAF7FD}"/>
              </a:ext>
            </a:extLst>
          </p:cNvPr>
          <p:cNvSpPr>
            <a:spLocks noGrp="1"/>
          </p:cNvSpPr>
          <p:nvPr>
            <p:ph type="sldNum" sz="quarter" idx="12"/>
          </p:nvPr>
        </p:nvSpPr>
        <p:spPr/>
        <p:txBody>
          <a:bodyPr/>
          <a:lstStyle/>
          <a:p>
            <a:fld id="{A8BE6788-2795-F049-89FE-181927181E70}" type="slidenum">
              <a:rPr lang="en-GB" smtClean="0"/>
              <a:t>‹#›</a:t>
            </a:fld>
            <a:endParaRPr lang="en-GB"/>
          </a:p>
        </p:txBody>
      </p:sp>
    </p:spTree>
    <p:extLst>
      <p:ext uri="{BB962C8B-B14F-4D97-AF65-F5344CB8AC3E}">
        <p14:creationId xmlns:p14="http://schemas.microsoft.com/office/powerpoint/2010/main" val="361393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CEDC00"/>
          </a:solidFill>
        </p:spPr>
        <p:txBody>
          <a:bodyPr wrap="square" lIns="0" tIns="0" rIns="0" bIns="0" rtlCol="0"/>
          <a:lstStyle/>
          <a:p>
            <a:endParaRPr/>
          </a:p>
        </p:txBody>
      </p:sp>
      <p:sp>
        <p:nvSpPr>
          <p:cNvPr id="2" name="Holder 2"/>
          <p:cNvSpPr>
            <a:spLocks noGrp="1"/>
          </p:cNvSpPr>
          <p:nvPr>
            <p:ph type="title"/>
          </p:nvPr>
        </p:nvSpPr>
        <p:spPr>
          <a:xfrm>
            <a:off x="1096162" y="585977"/>
            <a:ext cx="10052050" cy="866902"/>
          </a:xfrm>
          <a:prstGeom prst="rect">
            <a:avLst/>
          </a:prstGeom>
        </p:spPr>
        <p:txBody>
          <a:bodyPr wrap="square" lIns="0" tIns="0" rIns="0" bIns="0">
            <a:spAutoFit/>
          </a:bodyPr>
          <a:lstStyle>
            <a:lvl1pPr>
              <a:defRPr sz="3700" b="1" i="0">
                <a:solidFill>
                  <a:srgbClr val="009FD5"/>
                </a:solidFill>
                <a:latin typeface="Arial"/>
                <a:cs typeface="Arial"/>
              </a:defRPr>
            </a:lvl1pPr>
          </a:lstStyle>
          <a:p>
            <a:endParaRPr/>
          </a:p>
        </p:txBody>
      </p:sp>
      <p:sp>
        <p:nvSpPr>
          <p:cNvPr id="3" name="Holder 3"/>
          <p:cNvSpPr>
            <a:spLocks noGrp="1"/>
          </p:cNvSpPr>
          <p:nvPr>
            <p:ph type="body" idx="1"/>
          </p:nvPr>
        </p:nvSpPr>
        <p:spPr>
          <a:xfrm>
            <a:off x="888898" y="1649323"/>
            <a:ext cx="9883775" cy="3996690"/>
          </a:xfrm>
          <a:prstGeom prst="rect">
            <a:avLst/>
          </a:prstGeom>
        </p:spPr>
        <p:txBody>
          <a:bodyPr wrap="square" lIns="0" tIns="0" rIns="0" bIns="0">
            <a:spAutoFit/>
          </a:bodyPr>
          <a:lstStyle>
            <a:lvl1pPr>
              <a:defRPr sz="2000" b="0" i="0">
                <a:solidFill>
                  <a:srgbClr val="48484A"/>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8" name="TextBox 7">
            <a:extLst>
              <a:ext uri="{FF2B5EF4-FFF2-40B4-BE49-F238E27FC236}">
                <a16:creationId xmlns:a16="http://schemas.microsoft.com/office/drawing/2014/main" id="{BDF83044-577E-B1BA-1811-35C9AFF3B1BE}"/>
              </a:ext>
            </a:extLst>
          </p:cNvPr>
          <p:cNvSpPr txBox="1"/>
          <p:nvPr userDrawn="1">
            <p:extLst>
              <p:ext uri="{1162E1C5-73C7-4A58-AE30-91384D911F3F}">
                <p184:classification xmlns:p184="http://schemas.microsoft.com/office/powerpoint/2018/4/main" val="hdr"/>
              </p:ext>
            </p:extLst>
          </p:nvPr>
        </p:nvSpPr>
        <p:spPr>
          <a:xfrm>
            <a:off x="5915787" y="63500"/>
            <a:ext cx="38893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columbashospice.org.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columbashospice.org.uk/"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columbashospice.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columbashospice.org.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columbashospice.org.uk/" TargetMode="Externa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columbashospice.org.uk/"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columbashospice.org.uk/"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columbashospice.org.uk/" TargetMode="Externa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columbashospice.org.uk/" TargetMode="Externa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columbashospice.org.u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columbashospice.org.u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columbashospice.org.u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columbashospice.org.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766CC39B-5477-364E-82C0-2ED42B9E106A}"/>
              </a:ext>
            </a:extLst>
          </p:cNvPr>
          <p:cNvSpPr txBox="1">
            <a:spLocks/>
          </p:cNvSpPr>
          <p:nvPr/>
        </p:nvSpPr>
        <p:spPr>
          <a:xfrm>
            <a:off x="1262029" y="2351088"/>
            <a:ext cx="4127500" cy="1139825"/>
          </a:xfrm>
          <a:prstGeom prst="rect">
            <a:avLst/>
          </a:prstGeom>
        </p:spPr>
        <p:txBody>
          <a:bodyPr>
            <a:noAutofit/>
          </a:bodyPr>
          <a:lstStyle>
            <a:lvl1pPr algn="l" defTabSz="914400" rtl="0" eaLnBrk="1" latinLnBrk="0" hangingPunct="1">
              <a:lnSpc>
                <a:spcPct val="90000"/>
              </a:lnSpc>
              <a:spcBef>
                <a:spcPct val="0"/>
              </a:spcBef>
              <a:buNone/>
              <a:defRPr sz="4400" kern="1200">
                <a:solidFill>
                  <a:srgbClr val="1C57A5"/>
                </a:solidFill>
                <a:latin typeface="+mj-lt"/>
                <a:ea typeface="+mj-ea"/>
                <a:cs typeface="+mj-cs"/>
              </a:defRPr>
            </a:lvl1pPr>
          </a:lstStyle>
          <a:p>
            <a:r>
              <a:rPr lang="en-US" altLang="en-US" sz="4000" dirty="0"/>
              <a:t>Adapting to a changing world</a:t>
            </a:r>
          </a:p>
          <a:p>
            <a:endParaRPr lang="en-US" sz="4000" dirty="0"/>
          </a:p>
          <a:p>
            <a:r>
              <a:rPr lang="en-US" sz="2000" dirty="0"/>
              <a:t>Year 4 report </a:t>
            </a:r>
          </a:p>
          <a:p>
            <a:r>
              <a:rPr lang="en-US" sz="2000" dirty="0"/>
              <a:t>October 2023 – October 2024</a:t>
            </a:r>
          </a:p>
          <a:p>
            <a:endParaRPr lang="en-US" sz="2000" b="1" dirty="0">
              <a:latin typeface="+mn-lt"/>
            </a:endParaRPr>
          </a:p>
        </p:txBody>
      </p:sp>
      <p:pic>
        <p:nvPicPr>
          <p:cNvPr id="4" name="Picture Placeholder 3"/>
          <p:cNvPicPr>
            <a:picLocks noGrp="1" noChangeAspect="1"/>
          </p:cNvPicPr>
          <p:nvPr>
            <p:ph type="pic" sz="quarter" idx="12"/>
          </p:nvPr>
        </p:nvPicPr>
        <p:blipFill>
          <a:blip r:embed="rId3"/>
          <a:srcRect t="10064" b="10064"/>
          <a:stretch>
            <a:fillRect/>
          </a:stretch>
        </p:blipFill>
        <p:spPr>
          <a:xfrm>
            <a:off x="5801723" y="636905"/>
            <a:ext cx="5564777" cy="5395595"/>
          </a:xfrm>
          <a:prstGeom prst="rect">
            <a:avLst/>
          </a:prstGeom>
        </p:spPr>
      </p:pic>
    </p:spTree>
    <p:extLst>
      <p:ext uri="{BB962C8B-B14F-4D97-AF65-F5344CB8AC3E}">
        <p14:creationId xmlns:p14="http://schemas.microsoft.com/office/powerpoint/2010/main" val="597993034"/>
      </p:ext>
    </p:extLst>
  </p:cSld>
  <p:clrMapOvr>
    <a:masterClrMapping/>
  </p:clrMapOvr>
  <mc:AlternateContent xmlns:mc="http://schemas.openxmlformats.org/markup-compatibility/2006" xmlns:p14="http://schemas.microsoft.com/office/powerpoint/2010/main">
    <mc:Choice Requires="p14">
      <p:transition spd="slow" p14:dur="2000" advTm="29836"/>
    </mc:Choice>
    <mc:Fallback xmlns="">
      <p:transition spd="slow" advTm="298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D63E2-9178-C01F-CC20-CC68AB876A8A}"/>
              </a:ext>
            </a:extLst>
          </p:cNvPr>
          <p:cNvSpPr>
            <a:spLocks noGrp="1"/>
          </p:cNvSpPr>
          <p:nvPr>
            <p:ph type="title"/>
          </p:nvPr>
        </p:nvSpPr>
        <p:spPr>
          <a:xfrm>
            <a:off x="1096162" y="585977"/>
            <a:ext cx="10052050" cy="923330"/>
          </a:xfrm>
        </p:spPr>
        <p:txBody>
          <a:bodyPr/>
          <a:lstStyle/>
          <a:p>
            <a:pPr algn="ctr"/>
            <a:r>
              <a:rPr lang="en-GB" sz="2000" dirty="0"/>
              <a:t>Creating</a:t>
            </a:r>
            <a:r>
              <a:rPr lang="en-GB" sz="2000" spc="-55" dirty="0"/>
              <a:t> </a:t>
            </a:r>
            <a:r>
              <a:rPr lang="en-GB" sz="2000" dirty="0"/>
              <a:t>new</a:t>
            </a:r>
            <a:r>
              <a:rPr lang="en-GB" sz="2000" spc="-65" dirty="0"/>
              <a:t> </a:t>
            </a:r>
            <a:r>
              <a:rPr lang="en-GB" sz="2000" dirty="0"/>
              <a:t>knowledge</a:t>
            </a:r>
            <a:r>
              <a:rPr lang="en-GB" sz="2000" spc="-95" dirty="0"/>
              <a:t> </a:t>
            </a:r>
            <a:r>
              <a:rPr lang="en-GB" sz="2000" dirty="0"/>
              <a:t>and</a:t>
            </a:r>
            <a:r>
              <a:rPr lang="en-GB" sz="2000" spc="-35" dirty="0"/>
              <a:t> </a:t>
            </a:r>
            <a:r>
              <a:rPr lang="en-GB" sz="2000" dirty="0"/>
              <a:t>innovative</a:t>
            </a:r>
            <a:r>
              <a:rPr lang="en-GB" sz="2000" spc="-15" dirty="0"/>
              <a:t> </a:t>
            </a:r>
            <a:r>
              <a:rPr lang="en-GB" sz="2000" dirty="0"/>
              <a:t>ways</a:t>
            </a:r>
            <a:r>
              <a:rPr lang="en-GB" sz="2000" spc="-80" dirty="0"/>
              <a:t> </a:t>
            </a:r>
            <a:r>
              <a:rPr lang="en-GB" sz="2000" dirty="0"/>
              <a:t>of</a:t>
            </a:r>
            <a:r>
              <a:rPr lang="en-GB" sz="2000" spc="-55" dirty="0"/>
              <a:t> </a:t>
            </a:r>
            <a:r>
              <a:rPr lang="en-GB" sz="2000" dirty="0"/>
              <a:t>working</a:t>
            </a:r>
            <a:r>
              <a:rPr lang="en-GB" sz="2000" spc="-70" dirty="0"/>
              <a:t> </a:t>
            </a:r>
            <a:r>
              <a:rPr lang="en-GB" sz="2000" dirty="0"/>
              <a:t>to</a:t>
            </a:r>
            <a:r>
              <a:rPr lang="en-GB" sz="2000" spc="-70" dirty="0"/>
              <a:t> </a:t>
            </a:r>
            <a:r>
              <a:rPr lang="en-GB" sz="2000" dirty="0"/>
              <a:t>influence</a:t>
            </a:r>
            <a:r>
              <a:rPr lang="en-GB" sz="2000" spc="-60" dirty="0"/>
              <a:t> </a:t>
            </a:r>
            <a:r>
              <a:rPr lang="en-GB" sz="2000" dirty="0"/>
              <a:t>the</a:t>
            </a:r>
            <a:r>
              <a:rPr lang="en-GB" sz="2000" spc="-65" dirty="0"/>
              <a:t> </a:t>
            </a:r>
            <a:r>
              <a:rPr lang="en-GB" sz="2000" spc="-10" dirty="0"/>
              <a:t>wider </a:t>
            </a:r>
            <a:r>
              <a:rPr lang="en-GB" sz="2000" dirty="0"/>
              <a:t>provision</a:t>
            </a:r>
            <a:r>
              <a:rPr lang="en-GB" sz="2000" spc="-55" dirty="0"/>
              <a:t> </a:t>
            </a:r>
            <a:r>
              <a:rPr lang="en-GB" sz="2000" dirty="0"/>
              <a:t>of</a:t>
            </a:r>
            <a:r>
              <a:rPr lang="en-GB" sz="2000" spc="-85" dirty="0"/>
              <a:t> </a:t>
            </a:r>
            <a:r>
              <a:rPr lang="en-GB" sz="2000" dirty="0"/>
              <a:t>palliative</a:t>
            </a:r>
            <a:r>
              <a:rPr lang="en-GB" sz="2000" spc="-75" dirty="0"/>
              <a:t> </a:t>
            </a:r>
            <a:r>
              <a:rPr lang="en-GB" sz="2000" dirty="0"/>
              <a:t>and</a:t>
            </a:r>
            <a:r>
              <a:rPr lang="en-GB" sz="2000" spc="-85" dirty="0"/>
              <a:t> </a:t>
            </a:r>
            <a:r>
              <a:rPr lang="en-GB" sz="2000" dirty="0"/>
              <a:t>hospice</a:t>
            </a:r>
            <a:r>
              <a:rPr lang="en-GB" sz="2000" spc="-70" dirty="0"/>
              <a:t> </a:t>
            </a:r>
            <a:r>
              <a:rPr lang="en-GB" sz="2000" spc="-20" dirty="0"/>
              <a:t>care</a:t>
            </a:r>
            <a:br>
              <a:rPr lang="en-GB" sz="2000" spc="-20" dirty="0"/>
            </a:br>
            <a:endParaRPr lang="en-GB" sz="2000" dirty="0"/>
          </a:p>
        </p:txBody>
      </p:sp>
      <p:sp>
        <p:nvSpPr>
          <p:cNvPr id="3" name="Text Placeholder 2">
            <a:extLst>
              <a:ext uri="{FF2B5EF4-FFF2-40B4-BE49-F238E27FC236}">
                <a16:creationId xmlns:a16="http://schemas.microsoft.com/office/drawing/2014/main" id="{A12A6369-2BFF-C668-2F89-EB27C34CEBE4}"/>
              </a:ext>
            </a:extLst>
          </p:cNvPr>
          <p:cNvSpPr>
            <a:spLocks noGrp="1"/>
          </p:cNvSpPr>
          <p:nvPr>
            <p:ph type="body" idx="1"/>
          </p:nvPr>
        </p:nvSpPr>
        <p:spPr>
          <a:xfrm>
            <a:off x="888898" y="1295401"/>
            <a:ext cx="9883775" cy="3967753"/>
          </a:xfrm>
        </p:spPr>
        <p:txBody>
          <a:bodyPr/>
          <a:lstStyle/>
          <a:p>
            <a:pPr marL="323850" marR="549275" indent="-285750">
              <a:spcBef>
                <a:spcPts val="345"/>
              </a:spcBef>
              <a:buFont typeface="Arial" panose="020B0604020202020204" pitchFamily="34" charset="0"/>
              <a:buChar char="•"/>
              <a:tabLst>
                <a:tab pos="266700" algn="l"/>
              </a:tabLst>
            </a:pPr>
            <a:endParaRPr lang="en-GB" sz="1600" dirty="0">
              <a:solidFill>
                <a:srgbClr val="48484A"/>
              </a:solidFill>
              <a:latin typeface="Arial"/>
              <a:cs typeface="Arial"/>
            </a:endParaRPr>
          </a:p>
          <a:p>
            <a:pPr marL="38100" marR="549275">
              <a:spcBef>
                <a:spcPts val="345"/>
              </a:spcBef>
              <a:tabLst>
                <a:tab pos="266700" algn="l"/>
              </a:tabLst>
            </a:pPr>
            <a:r>
              <a:rPr lang="en-GB" sz="1600" dirty="0">
                <a:solidFill>
                  <a:srgbClr val="48484A"/>
                </a:solidFill>
                <a:latin typeface="Arial"/>
                <a:cs typeface="Arial"/>
              </a:rPr>
              <a:t>We have successfully: </a:t>
            </a:r>
            <a:endParaRPr lang="en-GB" sz="1600" dirty="0"/>
          </a:p>
          <a:p>
            <a:pPr marL="213360" marR="519430" indent="-201295">
              <a:spcBef>
                <a:spcPts val="1320"/>
              </a:spcBef>
              <a:buChar char="•"/>
              <a:tabLst>
                <a:tab pos="213360" algn="l"/>
              </a:tabLst>
            </a:pPr>
            <a:r>
              <a:rPr lang="en-GB" sz="1600" dirty="0"/>
              <a:t>Launched</a:t>
            </a:r>
            <a:r>
              <a:rPr lang="en-GB" sz="1600" spc="-20" dirty="0"/>
              <a:t> </a:t>
            </a:r>
            <a:r>
              <a:rPr lang="en-GB" sz="1600" dirty="0"/>
              <a:t>a</a:t>
            </a:r>
            <a:r>
              <a:rPr lang="en-GB" sz="1600" spc="-5" dirty="0"/>
              <a:t> </a:t>
            </a:r>
            <a:r>
              <a:rPr lang="en-GB" sz="1600" dirty="0"/>
              <a:t>‘resilience</a:t>
            </a:r>
            <a:r>
              <a:rPr lang="en-GB" sz="1600" spc="-35" dirty="0"/>
              <a:t> </a:t>
            </a:r>
            <a:r>
              <a:rPr lang="en-GB" sz="1600" dirty="0"/>
              <a:t>based</a:t>
            </a:r>
            <a:r>
              <a:rPr lang="en-GB" sz="1600" spc="-20" dirty="0"/>
              <a:t> </a:t>
            </a:r>
            <a:r>
              <a:rPr lang="en-GB" sz="1600" dirty="0"/>
              <a:t>clinical</a:t>
            </a:r>
            <a:r>
              <a:rPr lang="en-GB" sz="1600" spc="-30" dirty="0"/>
              <a:t> </a:t>
            </a:r>
            <a:r>
              <a:rPr lang="en-GB" sz="1600" spc="-10" dirty="0"/>
              <a:t>supervision’</a:t>
            </a:r>
            <a:r>
              <a:rPr lang="en-GB" sz="1600" spc="-70" dirty="0"/>
              <a:t> </a:t>
            </a:r>
            <a:r>
              <a:rPr lang="en-GB" sz="1600" dirty="0"/>
              <a:t>project,</a:t>
            </a:r>
            <a:r>
              <a:rPr lang="en-GB" sz="1600" spc="-10" dirty="0"/>
              <a:t> </a:t>
            </a:r>
            <a:r>
              <a:rPr lang="en-GB" sz="1600" dirty="0"/>
              <a:t>with</a:t>
            </a:r>
            <a:r>
              <a:rPr lang="en-GB" sz="1600" spc="20" dirty="0"/>
              <a:t> </a:t>
            </a:r>
            <a:r>
              <a:rPr lang="en-GB" sz="1600" dirty="0"/>
              <a:t>impact</a:t>
            </a:r>
            <a:r>
              <a:rPr lang="en-GB" sz="1600" spc="-10" dirty="0"/>
              <a:t> </a:t>
            </a:r>
            <a:r>
              <a:rPr lang="en-GB" sz="1600" dirty="0"/>
              <a:t>extended</a:t>
            </a:r>
            <a:r>
              <a:rPr lang="en-GB" sz="1600" spc="5" dirty="0"/>
              <a:t> </a:t>
            </a:r>
            <a:r>
              <a:rPr lang="en-GB" sz="1600" dirty="0"/>
              <a:t>through train</a:t>
            </a:r>
            <a:r>
              <a:rPr lang="en-GB" sz="1600" spc="-5" dirty="0"/>
              <a:t> </a:t>
            </a:r>
            <a:r>
              <a:rPr lang="en-GB" sz="1600" dirty="0"/>
              <a:t>the</a:t>
            </a:r>
            <a:r>
              <a:rPr lang="en-GB" sz="1600" spc="5" dirty="0"/>
              <a:t> </a:t>
            </a:r>
            <a:r>
              <a:rPr lang="en-GB" sz="1600" spc="-10" dirty="0"/>
              <a:t>trainer </a:t>
            </a:r>
            <a:r>
              <a:rPr lang="en-GB" sz="1600" dirty="0"/>
              <a:t>program</a:t>
            </a:r>
            <a:r>
              <a:rPr lang="en-GB" sz="1600" spc="-10" dirty="0"/>
              <a:t> </a:t>
            </a:r>
            <a:r>
              <a:rPr lang="en-GB" sz="1600" dirty="0"/>
              <a:t>for</a:t>
            </a:r>
            <a:r>
              <a:rPr lang="en-GB" sz="1600" spc="-10" dirty="0"/>
              <a:t> </a:t>
            </a:r>
            <a:r>
              <a:rPr lang="en-GB" sz="1600" dirty="0"/>
              <a:t>staff</a:t>
            </a:r>
            <a:r>
              <a:rPr lang="en-GB" sz="1600" spc="5" dirty="0"/>
              <a:t> </a:t>
            </a:r>
            <a:r>
              <a:rPr lang="en-GB" sz="1600" dirty="0"/>
              <a:t>across</a:t>
            </a:r>
            <a:r>
              <a:rPr lang="en-GB" sz="1600" spc="-15" dirty="0"/>
              <a:t> </a:t>
            </a:r>
            <a:r>
              <a:rPr lang="en-GB" sz="1600" dirty="0"/>
              <a:t>all</a:t>
            </a:r>
            <a:r>
              <a:rPr lang="en-GB" sz="1600" spc="-15" dirty="0"/>
              <a:t> </a:t>
            </a:r>
            <a:r>
              <a:rPr lang="en-GB" sz="1600" dirty="0"/>
              <a:t>departments</a:t>
            </a:r>
            <a:r>
              <a:rPr lang="en-GB" sz="1600" spc="-5" dirty="0"/>
              <a:t> </a:t>
            </a:r>
            <a:r>
              <a:rPr lang="en-GB" sz="1600" dirty="0"/>
              <a:t>of</a:t>
            </a:r>
            <a:r>
              <a:rPr lang="en-GB" sz="1600" spc="15" dirty="0"/>
              <a:t> </a:t>
            </a:r>
            <a:r>
              <a:rPr lang="en-GB" sz="1600" dirty="0"/>
              <a:t>the</a:t>
            </a:r>
            <a:r>
              <a:rPr lang="en-GB" sz="1600" spc="-20" dirty="0"/>
              <a:t> </a:t>
            </a:r>
            <a:r>
              <a:rPr lang="en-GB" sz="1600" spc="-10" dirty="0"/>
              <a:t>Hospice</a:t>
            </a:r>
          </a:p>
          <a:p>
            <a:pPr marL="213360" marR="5080" indent="-201295">
              <a:spcBef>
                <a:spcPts val="1320"/>
              </a:spcBef>
              <a:buChar char="•"/>
              <a:tabLst>
                <a:tab pos="213360" algn="l"/>
              </a:tabLst>
            </a:pPr>
            <a:r>
              <a:rPr lang="en-GB" sz="1600" dirty="0"/>
              <a:t>Implemented</a:t>
            </a:r>
            <a:r>
              <a:rPr lang="en-GB" sz="1600" spc="-10" dirty="0"/>
              <a:t> </a:t>
            </a:r>
            <a:r>
              <a:rPr lang="en-GB" sz="1600" dirty="0"/>
              <a:t>medical</a:t>
            </a:r>
            <a:r>
              <a:rPr lang="en-GB" sz="1600" spc="-25" dirty="0"/>
              <a:t> </a:t>
            </a:r>
            <a:r>
              <a:rPr lang="en-GB" sz="1600" dirty="0"/>
              <a:t>staff</a:t>
            </a:r>
            <a:r>
              <a:rPr lang="en-GB" sz="1600" spc="-5" dirty="0"/>
              <a:t> </a:t>
            </a:r>
            <a:r>
              <a:rPr lang="en-GB" sz="1600" dirty="0"/>
              <a:t>rotation</a:t>
            </a:r>
            <a:r>
              <a:rPr lang="en-GB" sz="1600" spc="-20" dirty="0"/>
              <a:t> </a:t>
            </a:r>
            <a:r>
              <a:rPr lang="en-GB" sz="1600" dirty="0"/>
              <a:t>between</a:t>
            </a:r>
            <a:r>
              <a:rPr lang="en-GB" sz="1600" spc="-5" dirty="0"/>
              <a:t> </a:t>
            </a:r>
            <a:r>
              <a:rPr lang="en-GB" sz="1600" dirty="0"/>
              <a:t>inpatient</a:t>
            </a:r>
            <a:r>
              <a:rPr lang="en-GB" sz="1600" spc="-20" dirty="0"/>
              <a:t> </a:t>
            </a:r>
            <a:r>
              <a:rPr lang="en-GB" sz="1600" dirty="0"/>
              <a:t>and</a:t>
            </a:r>
            <a:r>
              <a:rPr lang="en-GB" sz="1600" spc="-15" dirty="0"/>
              <a:t> </a:t>
            </a:r>
            <a:r>
              <a:rPr lang="en-GB" sz="1600" dirty="0"/>
              <a:t>community</a:t>
            </a:r>
            <a:r>
              <a:rPr lang="en-GB" sz="1600" spc="-15" dirty="0"/>
              <a:t> </a:t>
            </a:r>
            <a:r>
              <a:rPr lang="en-GB" sz="1600" dirty="0"/>
              <a:t>care,</a:t>
            </a:r>
            <a:r>
              <a:rPr lang="en-GB" sz="1600" spc="-20" dirty="0"/>
              <a:t> </a:t>
            </a:r>
            <a:r>
              <a:rPr lang="en-GB" sz="1600" dirty="0"/>
              <a:t>ensuring</a:t>
            </a:r>
            <a:r>
              <a:rPr lang="en-GB" sz="1600" spc="-30" dirty="0"/>
              <a:t> </a:t>
            </a:r>
            <a:r>
              <a:rPr lang="en-GB" sz="1600" dirty="0"/>
              <a:t>attractive</a:t>
            </a:r>
            <a:r>
              <a:rPr lang="en-GB" sz="1600" spc="-15" dirty="0"/>
              <a:t> </a:t>
            </a:r>
            <a:r>
              <a:rPr lang="en-GB" sz="1600" dirty="0"/>
              <a:t>GP</a:t>
            </a:r>
            <a:r>
              <a:rPr lang="en-GB" sz="1600" spc="-30" dirty="0"/>
              <a:t> </a:t>
            </a:r>
            <a:r>
              <a:rPr lang="en-GB" sz="1600" spc="-10" dirty="0"/>
              <a:t>placements </a:t>
            </a:r>
            <a:r>
              <a:rPr lang="en-GB" sz="1600" dirty="0"/>
              <a:t>for</a:t>
            </a:r>
            <a:r>
              <a:rPr lang="en-GB" sz="1600" spc="-15" dirty="0"/>
              <a:t> </a:t>
            </a:r>
            <a:r>
              <a:rPr lang="en-GB" sz="1600" dirty="0"/>
              <a:t>GP</a:t>
            </a:r>
            <a:r>
              <a:rPr lang="en-GB" sz="1600" spc="-25" dirty="0"/>
              <a:t> </a:t>
            </a:r>
            <a:r>
              <a:rPr lang="en-GB" sz="1600" dirty="0"/>
              <a:t>trainees,</a:t>
            </a:r>
            <a:r>
              <a:rPr lang="en-GB" sz="1600" spc="-30" dirty="0"/>
              <a:t> </a:t>
            </a:r>
            <a:r>
              <a:rPr lang="en-GB" sz="1600" dirty="0"/>
              <a:t>who</a:t>
            </a:r>
            <a:r>
              <a:rPr lang="en-GB" sz="1600" spc="-5" dirty="0"/>
              <a:t> </a:t>
            </a:r>
            <a:r>
              <a:rPr lang="en-GB" sz="1600" dirty="0"/>
              <a:t>will</a:t>
            </a:r>
            <a:r>
              <a:rPr lang="en-GB" sz="1600" spc="-5" dirty="0"/>
              <a:t> </a:t>
            </a:r>
            <a:r>
              <a:rPr lang="en-GB" sz="1600" dirty="0"/>
              <a:t>take</a:t>
            </a:r>
            <a:r>
              <a:rPr lang="en-GB" sz="1600" spc="-10" dirty="0"/>
              <a:t> </a:t>
            </a:r>
            <a:r>
              <a:rPr lang="en-GB" sz="1600" dirty="0"/>
              <a:t>their</a:t>
            </a:r>
            <a:r>
              <a:rPr lang="en-GB" sz="1600" spc="-15" dirty="0"/>
              <a:t> </a:t>
            </a:r>
            <a:r>
              <a:rPr lang="en-GB" sz="1600" dirty="0"/>
              <a:t>skills</a:t>
            </a:r>
            <a:r>
              <a:rPr lang="en-GB" sz="1600" spc="-30" dirty="0"/>
              <a:t> </a:t>
            </a:r>
            <a:r>
              <a:rPr lang="en-GB" sz="1600" dirty="0"/>
              <a:t>back</a:t>
            </a:r>
            <a:r>
              <a:rPr lang="en-GB" sz="1600" spc="-15" dirty="0"/>
              <a:t> </a:t>
            </a:r>
            <a:r>
              <a:rPr lang="en-GB" sz="1600" dirty="0"/>
              <a:t>into</a:t>
            </a:r>
            <a:r>
              <a:rPr lang="en-GB" sz="1600" spc="-15" dirty="0"/>
              <a:t> </a:t>
            </a:r>
            <a:r>
              <a:rPr lang="en-GB" sz="1600" dirty="0"/>
              <a:t>primary</a:t>
            </a:r>
            <a:r>
              <a:rPr lang="en-GB" sz="1600" spc="-5" dirty="0"/>
              <a:t> </a:t>
            </a:r>
            <a:r>
              <a:rPr lang="en-GB" sz="1600" spc="-10" dirty="0"/>
              <a:t>care.</a:t>
            </a:r>
          </a:p>
          <a:p>
            <a:pPr marL="213360" marR="5080" indent="-201295">
              <a:spcBef>
                <a:spcPts val="1320"/>
              </a:spcBef>
              <a:buFontTx/>
              <a:buChar char="•"/>
              <a:tabLst>
                <a:tab pos="213360" algn="l"/>
              </a:tabLst>
            </a:pPr>
            <a:r>
              <a:rPr lang="en-GB" sz="1600" dirty="0"/>
              <a:t>Been recognised</a:t>
            </a:r>
            <a:r>
              <a:rPr lang="en-GB" sz="1600" spc="-30" dirty="0"/>
              <a:t> </a:t>
            </a:r>
            <a:r>
              <a:rPr lang="en-GB" sz="1600" dirty="0"/>
              <a:t>as</a:t>
            </a:r>
            <a:r>
              <a:rPr lang="en-GB" sz="1600" spc="-5" dirty="0"/>
              <a:t> </a:t>
            </a:r>
            <a:r>
              <a:rPr lang="en-GB" sz="1600" dirty="0"/>
              <a:t>the</a:t>
            </a:r>
            <a:r>
              <a:rPr lang="en-GB" sz="1600" spc="-10" dirty="0"/>
              <a:t> </a:t>
            </a:r>
            <a:r>
              <a:rPr lang="en-GB" sz="1600" dirty="0"/>
              <a:t>first University</a:t>
            </a:r>
            <a:r>
              <a:rPr lang="en-GB" sz="1600" spc="-10" dirty="0"/>
              <a:t> </a:t>
            </a:r>
            <a:r>
              <a:rPr lang="en-GB" sz="1600" dirty="0"/>
              <a:t>Hospice</a:t>
            </a:r>
            <a:r>
              <a:rPr lang="en-GB" sz="1600" spc="-25" dirty="0"/>
              <a:t> </a:t>
            </a:r>
            <a:r>
              <a:rPr lang="en-GB" sz="1600" dirty="0"/>
              <a:t>in</a:t>
            </a:r>
            <a:r>
              <a:rPr lang="en-GB" sz="1600" spc="-10" dirty="0"/>
              <a:t> </a:t>
            </a:r>
            <a:r>
              <a:rPr lang="en-GB" sz="1600" dirty="0"/>
              <a:t>the</a:t>
            </a:r>
            <a:r>
              <a:rPr lang="en-GB" sz="1600" spc="-10" dirty="0"/>
              <a:t> </a:t>
            </a:r>
            <a:r>
              <a:rPr lang="en-GB" sz="1600" dirty="0"/>
              <a:t>east of</a:t>
            </a:r>
            <a:r>
              <a:rPr lang="en-GB" sz="1600" spc="-5" dirty="0"/>
              <a:t> </a:t>
            </a:r>
            <a:r>
              <a:rPr lang="en-GB" sz="1600" dirty="0"/>
              <a:t>Scotland in March 2022,</a:t>
            </a:r>
            <a:r>
              <a:rPr lang="en-GB" sz="1600" spc="-15" dirty="0"/>
              <a:t> </a:t>
            </a:r>
            <a:r>
              <a:rPr lang="en-GB" sz="1600" dirty="0"/>
              <a:t>formally</a:t>
            </a:r>
            <a:r>
              <a:rPr lang="en-GB" sz="1600" spc="-5" dirty="0"/>
              <a:t> </a:t>
            </a:r>
            <a:r>
              <a:rPr lang="en-GB" sz="1600" spc="-10" dirty="0"/>
              <a:t>recognising </a:t>
            </a:r>
            <a:r>
              <a:rPr lang="en-GB" sz="1600" dirty="0"/>
              <a:t>the</a:t>
            </a:r>
            <a:r>
              <a:rPr lang="en-GB" sz="1600" spc="-5" dirty="0"/>
              <a:t> </a:t>
            </a:r>
            <a:r>
              <a:rPr lang="en-GB" sz="1600" dirty="0"/>
              <a:t>quality</a:t>
            </a:r>
            <a:r>
              <a:rPr lang="en-GB" sz="1600" spc="-10" dirty="0"/>
              <a:t> </a:t>
            </a:r>
            <a:r>
              <a:rPr lang="en-GB" sz="1600" dirty="0"/>
              <a:t>of</a:t>
            </a:r>
            <a:r>
              <a:rPr lang="en-GB" sz="1600" spc="20" dirty="0"/>
              <a:t> </a:t>
            </a:r>
            <a:r>
              <a:rPr lang="en-GB" sz="1600" dirty="0"/>
              <a:t>research</a:t>
            </a:r>
            <a:r>
              <a:rPr lang="en-GB" sz="1600" spc="-5" dirty="0"/>
              <a:t> </a:t>
            </a:r>
            <a:r>
              <a:rPr lang="en-GB" sz="1600" dirty="0"/>
              <a:t>and</a:t>
            </a:r>
            <a:r>
              <a:rPr lang="en-GB" sz="1600" spc="-5" dirty="0"/>
              <a:t> </a:t>
            </a:r>
            <a:r>
              <a:rPr lang="en-GB" sz="1600" dirty="0"/>
              <a:t>teaching</a:t>
            </a:r>
            <a:r>
              <a:rPr lang="en-GB" sz="1600" spc="-20" dirty="0"/>
              <a:t> </a:t>
            </a:r>
            <a:r>
              <a:rPr lang="en-GB" sz="1600" dirty="0"/>
              <a:t>carried</a:t>
            </a:r>
            <a:r>
              <a:rPr lang="en-GB" sz="1600" spc="-20" dirty="0"/>
              <a:t> </a:t>
            </a:r>
            <a:r>
              <a:rPr lang="en-GB" sz="1600" dirty="0"/>
              <a:t>out</a:t>
            </a:r>
            <a:r>
              <a:rPr lang="en-GB" sz="1600" spc="-10" dirty="0"/>
              <a:t> </a:t>
            </a:r>
            <a:r>
              <a:rPr lang="en-GB" sz="1600" dirty="0"/>
              <a:t>at</a:t>
            </a:r>
            <a:r>
              <a:rPr lang="en-GB" sz="1600" spc="5" dirty="0"/>
              <a:t> </a:t>
            </a:r>
            <a:r>
              <a:rPr lang="en-GB" sz="1600" dirty="0"/>
              <a:t>the</a:t>
            </a:r>
            <a:r>
              <a:rPr lang="en-GB" sz="1600" spc="-5" dirty="0"/>
              <a:t> </a:t>
            </a:r>
            <a:r>
              <a:rPr lang="en-GB" sz="1600" spc="-10" dirty="0"/>
              <a:t>Hospice</a:t>
            </a:r>
          </a:p>
          <a:p>
            <a:pPr marL="285750" indent="-285750">
              <a:buFont typeface="Arial" panose="020B0604020202020204" pitchFamily="34" charset="0"/>
              <a:buChar char="•"/>
            </a:pPr>
            <a:r>
              <a:rPr lang="en-GB" sz="1600" dirty="0"/>
              <a:t>Worked</a:t>
            </a:r>
            <a:r>
              <a:rPr lang="en-GB" sz="1600" spc="-40" dirty="0"/>
              <a:t> </a:t>
            </a:r>
            <a:r>
              <a:rPr lang="en-GB" sz="1600" dirty="0"/>
              <a:t>in partnership</a:t>
            </a:r>
            <a:r>
              <a:rPr lang="en-GB" sz="1600" spc="-20" dirty="0"/>
              <a:t> </a:t>
            </a:r>
            <a:r>
              <a:rPr lang="en-GB" sz="1600" dirty="0"/>
              <a:t>with</a:t>
            </a:r>
            <a:r>
              <a:rPr lang="en-GB" sz="1600" spc="-10" dirty="0"/>
              <a:t> </a:t>
            </a:r>
            <a:r>
              <a:rPr lang="en-GB" sz="1600" dirty="0"/>
              <a:t>our</a:t>
            </a:r>
            <a:r>
              <a:rPr lang="en-GB" sz="1600" spc="5" dirty="0"/>
              <a:t> </a:t>
            </a:r>
            <a:r>
              <a:rPr lang="en-GB" sz="1600" dirty="0"/>
              <a:t>colleagues</a:t>
            </a:r>
            <a:r>
              <a:rPr lang="en-GB" sz="1600" spc="-25" dirty="0"/>
              <a:t> </a:t>
            </a:r>
            <a:r>
              <a:rPr lang="en-GB" sz="1600" dirty="0"/>
              <a:t>in</a:t>
            </a:r>
            <a:r>
              <a:rPr lang="en-GB" sz="1600" spc="-25" dirty="0"/>
              <a:t> </a:t>
            </a:r>
            <a:r>
              <a:rPr lang="en-GB" sz="1600" dirty="0"/>
              <a:t>Hospital</a:t>
            </a:r>
            <a:r>
              <a:rPr lang="en-GB" sz="1600" spc="-30" dirty="0"/>
              <a:t> </a:t>
            </a:r>
            <a:r>
              <a:rPr lang="en-GB" sz="1600" dirty="0"/>
              <a:t>based</a:t>
            </a:r>
            <a:r>
              <a:rPr lang="en-GB" sz="1600" spc="-25" dirty="0"/>
              <a:t> </a:t>
            </a:r>
            <a:r>
              <a:rPr lang="en-GB" sz="1600" dirty="0"/>
              <a:t>community</a:t>
            </a:r>
            <a:r>
              <a:rPr lang="en-GB" sz="1600" spc="-5" dirty="0"/>
              <a:t> </a:t>
            </a:r>
            <a:r>
              <a:rPr lang="en-GB" sz="1600" dirty="0"/>
              <a:t>clinical</a:t>
            </a:r>
            <a:r>
              <a:rPr lang="en-GB" sz="1600" spc="-30" dirty="0"/>
              <a:t> </a:t>
            </a:r>
            <a:r>
              <a:rPr lang="en-GB" sz="1600" dirty="0"/>
              <a:t>care</a:t>
            </a:r>
            <a:r>
              <a:rPr lang="en-GB" sz="1600" spc="-10" dirty="0"/>
              <a:t> </a:t>
            </a:r>
            <a:r>
              <a:rPr lang="en-GB" sz="1600" dirty="0"/>
              <a:t>to</a:t>
            </a:r>
            <a:r>
              <a:rPr lang="en-GB" sz="1600" spc="-5" dirty="0"/>
              <a:t> </a:t>
            </a:r>
            <a:r>
              <a:rPr lang="en-GB" sz="1600" dirty="0"/>
              <a:t>create</a:t>
            </a:r>
            <a:r>
              <a:rPr lang="en-GB" sz="1600" spc="-10" dirty="0"/>
              <a:t> guiding </a:t>
            </a:r>
            <a:r>
              <a:rPr lang="en-GB" sz="1600" dirty="0"/>
              <a:t>principles</a:t>
            </a:r>
            <a:r>
              <a:rPr lang="en-GB" sz="1600" spc="-30" dirty="0"/>
              <a:t> </a:t>
            </a:r>
            <a:r>
              <a:rPr lang="en-GB" sz="1600" dirty="0"/>
              <a:t>for</a:t>
            </a:r>
            <a:r>
              <a:rPr lang="en-GB" sz="1600" spc="5" dirty="0"/>
              <a:t> </a:t>
            </a:r>
            <a:r>
              <a:rPr lang="en-GB" sz="1600" dirty="0"/>
              <a:t>seamless</a:t>
            </a:r>
            <a:r>
              <a:rPr lang="en-GB" sz="1600" spc="-15" dirty="0"/>
              <a:t> </a:t>
            </a:r>
            <a:r>
              <a:rPr lang="en-GB" sz="1600" dirty="0"/>
              <a:t>transfer</a:t>
            </a:r>
            <a:r>
              <a:rPr lang="en-GB" sz="1600" spc="-10" dirty="0"/>
              <a:t> </a:t>
            </a:r>
            <a:r>
              <a:rPr lang="en-GB" sz="1600" dirty="0"/>
              <a:t>of patients</a:t>
            </a:r>
            <a:r>
              <a:rPr lang="en-GB" sz="1600" spc="-15" dirty="0"/>
              <a:t> </a:t>
            </a:r>
            <a:r>
              <a:rPr lang="en-GB" sz="1600" dirty="0"/>
              <a:t>between care</a:t>
            </a:r>
            <a:r>
              <a:rPr lang="en-GB" sz="1600" spc="-10" dirty="0"/>
              <a:t> settings</a:t>
            </a:r>
          </a:p>
          <a:p>
            <a:pPr marL="240665" indent="-227965">
              <a:spcBef>
                <a:spcPts val="1335"/>
              </a:spcBef>
              <a:buChar char="•"/>
              <a:tabLst>
                <a:tab pos="240665" algn="l"/>
              </a:tabLst>
            </a:pPr>
            <a:r>
              <a:rPr lang="en-GB" sz="1600" dirty="0">
                <a:latin typeface="Arial"/>
                <a:cs typeface="Arial"/>
              </a:rPr>
              <a:t>Continued</a:t>
            </a:r>
            <a:r>
              <a:rPr lang="en-GB" sz="1600" spc="-60" dirty="0">
                <a:latin typeface="Arial"/>
                <a:cs typeface="Arial"/>
              </a:rPr>
              <a:t> </a:t>
            </a:r>
            <a:r>
              <a:rPr lang="en-GB" sz="1600" dirty="0">
                <a:latin typeface="Arial"/>
                <a:cs typeface="Arial"/>
              </a:rPr>
              <a:t>to</a:t>
            </a:r>
            <a:r>
              <a:rPr lang="en-GB" sz="1600" spc="-25" dirty="0">
                <a:latin typeface="Arial"/>
                <a:cs typeface="Arial"/>
              </a:rPr>
              <a:t> </a:t>
            </a:r>
            <a:r>
              <a:rPr lang="en-GB" sz="1600" dirty="0">
                <a:latin typeface="Arial"/>
                <a:cs typeface="Arial"/>
              </a:rPr>
              <a:t>host</a:t>
            </a:r>
            <a:r>
              <a:rPr lang="en-GB" sz="1600" spc="-40" dirty="0">
                <a:latin typeface="Arial"/>
                <a:cs typeface="Arial"/>
              </a:rPr>
              <a:t> </a:t>
            </a:r>
            <a:r>
              <a:rPr lang="en-GB" sz="1600" dirty="0">
                <a:latin typeface="Arial"/>
                <a:cs typeface="Arial"/>
              </a:rPr>
              <a:t>local,</a:t>
            </a:r>
            <a:r>
              <a:rPr lang="en-GB" sz="1600" spc="-45" dirty="0">
                <a:latin typeface="Arial"/>
                <a:cs typeface="Arial"/>
              </a:rPr>
              <a:t> </a:t>
            </a:r>
            <a:r>
              <a:rPr lang="en-GB" sz="1600" dirty="0">
                <a:latin typeface="Arial"/>
                <a:cs typeface="Arial"/>
              </a:rPr>
              <a:t>national</a:t>
            </a:r>
            <a:r>
              <a:rPr lang="en-GB" sz="1600" spc="-40" dirty="0">
                <a:latin typeface="Arial"/>
                <a:cs typeface="Arial"/>
              </a:rPr>
              <a:t> </a:t>
            </a:r>
            <a:r>
              <a:rPr lang="en-GB" sz="1600" dirty="0">
                <a:latin typeface="Arial"/>
                <a:cs typeface="Arial"/>
              </a:rPr>
              <a:t>and</a:t>
            </a:r>
            <a:r>
              <a:rPr lang="en-GB" sz="1600" spc="-35" dirty="0">
                <a:latin typeface="Arial"/>
                <a:cs typeface="Arial"/>
              </a:rPr>
              <a:t> </a:t>
            </a:r>
            <a:r>
              <a:rPr lang="en-GB" sz="1600" dirty="0">
                <a:latin typeface="Arial"/>
                <a:cs typeface="Arial"/>
              </a:rPr>
              <a:t>international</a:t>
            </a:r>
            <a:r>
              <a:rPr lang="en-GB" sz="1600" spc="-55" dirty="0">
                <a:latin typeface="Arial"/>
                <a:cs typeface="Arial"/>
              </a:rPr>
              <a:t> </a:t>
            </a:r>
            <a:r>
              <a:rPr lang="en-GB" sz="1600" dirty="0">
                <a:latin typeface="Arial"/>
                <a:cs typeface="Arial"/>
              </a:rPr>
              <a:t>visitors</a:t>
            </a:r>
            <a:r>
              <a:rPr lang="en-GB" sz="1600" spc="-30" dirty="0">
                <a:latin typeface="Arial"/>
                <a:cs typeface="Arial"/>
              </a:rPr>
              <a:t> </a:t>
            </a:r>
            <a:r>
              <a:rPr lang="en-GB" sz="1600" dirty="0">
                <a:latin typeface="Arial"/>
                <a:cs typeface="Arial"/>
              </a:rPr>
              <a:t>to</a:t>
            </a:r>
            <a:r>
              <a:rPr lang="en-GB" sz="1600" spc="-30" dirty="0">
                <a:latin typeface="Arial"/>
                <a:cs typeface="Arial"/>
              </a:rPr>
              <a:t> </a:t>
            </a:r>
            <a:r>
              <a:rPr lang="en-GB" sz="1600" dirty="0">
                <a:latin typeface="Arial"/>
                <a:cs typeface="Arial"/>
              </a:rPr>
              <a:t>share</a:t>
            </a:r>
            <a:r>
              <a:rPr lang="en-GB" sz="1600" spc="-50" dirty="0">
                <a:latin typeface="Arial"/>
                <a:cs typeface="Arial"/>
              </a:rPr>
              <a:t> </a:t>
            </a:r>
            <a:r>
              <a:rPr lang="en-GB" sz="1600" dirty="0">
                <a:latin typeface="Arial"/>
                <a:cs typeface="Arial"/>
              </a:rPr>
              <a:t>our</a:t>
            </a:r>
            <a:r>
              <a:rPr lang="en-GB" sz="1600" spc="-35" dirty="0">
                <a:latin typeface="Arial"/>
                <a:cs typeface="Arial"/>
              </a:rPr>
              <a:t> </a:t>
            </a:r>
            <a:r>
              <a:rPr lang="en-GB" sz="1600" dirty="0">
                <a:latin typeface="Arial"/>
                <a:cs typeface="Arial"/>
              </a:rPr>
              <a:t>learning</a:t>
            </a:r>
            <a:r>
              <a:rPr lang="en-GB" sz="1600" spc="-45" dirty="0">
                <a:latin typeface="Arial"/>
                <a:cs typeface="Arial"/>
              </a:rPr>
              <a:t> </a:t>
            </a:r>
            <a:r>
              <a:rPr lang="en-GB" sz="1600" dirty="0">
                <a:latin typeface="Arial"/>
                <a:cs typeface="Arial"/>
              </a:rPr>
              <a:t>and</a:t>
            </a:r>
            <a:r>
              <a:rPr lang="en-GB" sz="1600" spc="-35" dirty="0">
                <a:latin typeface="Arial"/>
                <a:cs typeface="Arial"/>
              </a:rPr>
              <a:t> </a:t>
            </a:r>
            <a:r>
              <a:rPr lang="en-GB" sz="1600" dirty="0">
                <a:latin typeface="Arial"/>
                <a:cs typeface="Arial"/>
              </a:rPr>
              <a:t>experiences</a:t>
            </a:r>
            <a:r>
              <a:rPr lang="en-GB" sz="1600" spc="-50" dirty="0">
                <a:latin typeface="Arial"/>
                <a:cs typeface="Arial"/>
              </a:rPr>
              <a:t> </a:t>
            </a:r>
            <a:r>
              <a:rPr lang="en-GB" sz="1600" dirty="0">
                <a:latin typeface="Arial"/>
                <a:cs typeface="Arial"/>
              </a:rPr>
              <a:t>and</a:t>
            </a:r>
            <a:r>
              <a:rPr lang="en-GB" sz="1600" spc="-35" dirty="0">
                <a:latin typeface="Arial"/>
                <a:cs typeface="Arial"/>
              </a:rPr>
              <a:t> </a:t>
            </a:r>
            <a:r>
              <a:rPr lang="en-GB" sz="1600" dirty="0">
                <a:latin typeface="Arial"/>
                <a:cs typeface="Arial"/>
              </a:rPr>
              <a:t>to</a:t>
            </a:r>
            <a:r>
              <a:rPr lang="en-GB" sz="1600" spc="-20" dirty="0">
                <a:latin typeface="Arial"/>
                <a:cs typeface="Arial"/>
              </a:rPr>
              <a:t> </a:t>
            </a:r>
            <a:r>
              <a:rPr lang="en-GB" sz="1600" dirty="0">
                <a:latin typeface="Arial"/>
                <a:cs typeface="Arial"/>
              </a:rPr>
              <a:t>learn</a:t>
            </a:r>
            <a:r>
              <a:rPr lang="en-GB" sz="1600" spc="-45" dirty="0">
                <a:latin typeface="Arial"/>
                <a:cs typeface="Arial"/>
              </a:rPr>
              <a:t> </a:t>
            </a:r>
            <a:r>
              <a:rPr lang="en-GB" sz="1600" dirty="0">
                <a:latin typeface="Arial"/>
                <a:cs typeface="Arial"/>
              </a:rPr>
              <a:t>from</a:t>
            </a:r>
            <a:r>
              <a:rPr lang="en-GB" sz="1600" spc="-35" dirty="0">
                <a:latin typeface="Arial"/>
                <a:cs typeface="Arial"/>
              </a:rPr>
              <a:t> </a:t>
            </a:r>
            <a:r>
              <a:rPr lang="en-GB" sz="1600" spc="-10" dirty="0">
                <a:latin typeface="Arial"/>
                <a:cs typeface="Arial"/>
              </a:rPr>
              <a:t>them.</a:t>
            </a:r>
            <a:endParaRPr lang="en-GB" sz="1600" dirty="0">
              <a:latin typeface="Arial"/>
              <a:cs typeface="Arial"/>
            </a:endParaRPr>
          </a:p>
          <a:p>
            <a:endParaRPr lang="en-GB" dirty="0"/>
          </a:p>
        </p:txBody>
      </p:sp>
    </p:spTree>
    <p:extLst>
      <p:ext uri="{BB962C8B-B14F-4D97-AF65-F5344CB8AC3E}">
        <p14:creationId xmlns:p14="http://schemas.microsoft.com/office/powerpoint/2010/main" val="107450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A803-A46B-2548-2173-BDA7CA5323F6}"/>
              </a:ext>
            </a:extLst>
          </p:cNvPr>
          <p:cNvSpPr>
            <a:spLocks noGrp="1"/>
          </p:cNvSpPr>
          <p:nvPr>
            <p:ph type="title"/>
          </p:nvPr>
        </p:nvSpPr>
        <p:spPr>
          <a:xfrm>
            <a:off x="1096162" y="585977"/>
            <a:ext cx="10052050" cy="615553"/>
          </a:xfrm>
        </p:spPr>
        <p:txBody>
          <a:bodyPr/>
          <a:lstStyle/>
          <a:p>
            <a:pPr algn="ctr"/>
            <a:r>
              <a:rPr lang="en-GB" sz="2000" dirty="0"/>
              <a:t>Creating</a:t>
            </a:r>
            <a:r>
              <a:rPr lang="en-GB" sz="2000" spc="-55" dirty="0"/>
              <a:t> </a:t>
            </a:r>
            <a:r>
              <a:rPr lang="en-GB" sz="2000" dirty="0"/>
              <a:t>new</a:t>
            </a:r>
            <a:r>
              <a:rPr lang="en-GB" sz="2000" spc="-65" dirty="0"/>
              <a:t> </a:t>
            </a:r>
            <a:r>
              <a:rPr lang="en-GB" sz="2000" dirty="0"/>
              <a:t>knowledge</a:t>
            </a:r>
            <a:r>
              <a:rPr lang="en-GB" sz="2000" spc="-95" dirty="0"/>
              <a:t> </a:t>
            </a:r>
            <a:r>
              <a:rPr lang="en-GB" sz="2000" dirty="0"/>
              <a:t>and</a:t>
            </a:r>
            <a:r>
              <a:rPr lang="en-GB" sz="2000" spc="-35" dirty="0"/>
              <a:t> </a:t>
            </a:r>
            <a:r>
              <a:rPr lang="en-GB" sz="2000" dirty="0"/>
              <a:t>innovative</a:t>
            </a:r>
            <a:r>
              <a:rPr lang="en-GB" sz="2000" spc="-15" dirty="0"/>
              <a:t> </a:t>
            </a:r>
            <a:r>
              <a:rPr lang="en-GB" sz="2000" dirty="0"/>
              <a:t>ways</a:t>
            </a:r>
            <a:r>
              <a:rPr lang="en-GB" sz="2000" spc="-80" dirty="0"/>
              <a:t> </a:t>
            </a:r>
            <a:r>
              <a:rPr lang="en-GB" sz="2000" dirty="0"/>
              <a:t>of</a:t>
            </a:r>
            <a:r>
              <a:rPr lang="en-GB" sz="2000" spc="-55" dirty="0"/>
              <a:t> </a:t>
            </a:r>
            <a:r>
              <a:rPr lang="en-GB" sz="2000" dirty="0"/>
              <a:t>working</a:t>
            </a:r>
            <a:r>
              <a:rPr lang="en-GB" sz="2000" spc="-70" dirty="0"/>
              <a:t> </a:t>
            </a:r>
            <a:r>
              <a:rPr lang="en-GB" sz="2000" dirty="0"/>
              <a:t>to</a:t>
            </a:r>
            <a:r>
              <a:rPr lang="en-GB" sz="2000" spc="-70" dirty="0"/>
              <a:t> </a:t>
            </a:r>
            <a:r>
              <a:rPr lang="en-GB" sz="2000" dirty="0"/>
              <a:t>influence</a:t>
            </a:r>
            <a:r>
              <a:rPr lang="en-GB" sz="2000" spc="-60" dirty="0"/>
              <a:t> </a:t>
            </a:r>
            <a:r>
              <a:rPr lang="en-GB" sz="2000" dirty="0"/>
              <a:t>the</a:t>
            </a:r>
            <a:r>
              <a:rPr lang="en-GB" sz="2000" spc="-65" dirty="0"/>
              <a:t> </a:t>
            </a:r>
            <a:r>
              <a:rPr lang="en-GB" sz="2000" spc="-10" dirty="0"/>
              <a:t>wider </a:t>
            </a:r>
            <a:r>
              <a:rPr lang="en-GB" sz="2000" dirty="0"/>
              <a:t>provision</a:t>
            </a:r>
            <a:r>
              <a:rPr lang="en-GB" sz="2000" spc="-55" dirty="0"/>
              <a:t> </a:t>
            </a:r>
            <a:r>
              <a:rPr lang="en-GB" sz="2000" dirty="0"/>
              <a:t>of</a:t>
            </a:r>
            <a:r>
              <a:rPr lang="en-GB" sz="2000" spc="-85" dirty="0"/>
              <a:t> </a:t>
            </a:r>
            <a:r>
              <a:rPr lang="en-GB" sz="2000" dirty="0"/>
              <a:t>palliative</a:t>
            </a:r>
            <a:r>
              <a:rPr lang="en-GB" sz="2000" spc="-75" dirty="0"/>
              <a:t> </a:t>
            </a:r>
            <a:r>
              <a:rPr lang="en-GB" sz="2000" dirty="0"/>
              <a:t>and</a:t>
            </a:r>
            <a:r>
              <a:rPr lang="en-GB" sz="2000" spc="-85" dirty="0"/>
              <a:t> </a:t>
            </a:r>
            <a:r>
              <a:rPr lang="en-GB" sz="2000" dirty="0"/>
              <a:t>hospice</a:t>
            </a:r>
            <a:r>
              <a:rPr lang="en-GB" sz="2000" spc="-70" dirty="0"/>
              <a:t> </a:t>
            </a:r>
            <a:r>
              <a:rPr lang="en-GB" sz="2000" spc="-20" dirty="0"/>
              <a:t>care</a:t>
            </a:r>
            <a:endParaRPr lang="en-GB" sz="2000" dirty="0"/>
          </a:p>
        </p:txBody>
      </p:sp>
      <p:sp>
        <p:nvSpPr>
          <p:cNvPr id="3" name="Text Placeholder 2">
            <a:extLst>
              <a:ext uri="{FF2B5EF4-FFF2-40B4-BE49-F238E27FC236}">
                <a16:creationId xmlns:a16="http://schemas.microsoft.com/office/drawing/2014/main" id="{1A78DF0B-41D9-5F90-A843-6942DB550DCA}"/>
              </a:ext>
            </a:extLst>
          </p:cNvPr>
          <p:cNvSpPr>
            <a:spLocks noGrp="1"/>
          </p:cNvSpPr>
          <p:nvPr>
            <p:ph type="body" idx="1"/>
          </p:nvPr>
        </p:nvSpPr>
        <p:spPr>
          <a:xfrm>
            <a:off x="888898" y="1649323"/>
            <a:ext cx="9883775" cy="4639732"/>
          </a:xfrm>
        </p:spPr>
        <p:txBody>
          <a:bodyPr/>
          <a:lstStyle/>
          <a:p>
            <a:pPr marL="12700">
              <a:spcBef>
                <a:spcPts val="1330"/>
              </a:spcBef>
              <a:tabLst>
                <a:tab pos="240665" algn="l"/>
              </a:tabLst>
            </a:pPr>
            <a:r>
              <a:rPr lang="en-GB" sz="1600" dirty="0">
                <a:solidFill>
                  <a:srgbClr val="48484A"/>
                </a:solidFill>
                <a:latin typeface="Arial"/>
                <a:cs typeface="Arial"/>
              </a:rPr>
              <a:t>We have successfully: </a:t>
            </a:r>
            <a:endParaRPr lang="en-GB" sz="1600" dirty="0">
              <a:latin typeface="Arial"/>
              <a:cs typeface="Arial"/>
            </a:endParaRPr>
          </a:p>
          <a:p>
            <a:pPr marL="241300" marR="501015" indent="-228600">
              <a:spcBef>
                <a:spcPts val="1525"/>
              </a:spcBef>
              <a:buChar char="•"/>
              <a:tabLst>
                <a:tab pos="241300" algn="l"/>
              </a:tabLst>
            </a:pPr>
            <a:r>
              <a:rPr lang="en-GB" sz="1600" dirty="0">
                <a:latin typeface="Arial"/>
                <a:cs typeface="Arial"/>
              </a:rPr>
              <a:t>Shared</a:t>
            </a:r>
            <a:r>
              <a:rPr lang="en-GB" sz="1600" spc="-55" dirty="0">
                <a:latin typeface="Arial"/>
                <a:cs typeface="Arial"/>
              </a:rPr>
              <a:t> </a:t>
            </a:r>
            <a:r>
              <a:rPr lang="en-GB" sz="1600" dirty="0">
                <a:latin typeface="Arial"/>
                <a:cs typeface="Arial"/>
              </a:rPr>
              <a:t>our</a:t>
            </a:r>
            <a:r>
              <a:rPr lang="en-GB" sz="1600" spc="-30" dirty="0">
                <a:latin typeface="Arial"/>
                <a:cs typeface="Arial"/>
              </a:rPr>
              <a:t> </a:t>
            </a:r>
            <a:r>
              <a:rPr lang="en-GB" sz="1600" spc="-30" dirty="0"/>
              <a:t>V</a:t>
            </a:r>
            <a:r>
              <a:rPr lang="en-GB" sz="1600" dirty="0">
                <a:latin typeface="Arial"/>
                <a:cs typeface="Arial"/>
              </a:rPr>
              <a:t>irtual</a:t>
            </a:r>
            <a:r>
              <a:rPr lang="en-GB" sz="1600" spc="-25" dirty="0">
                <a:latin typeface="Arial"/>
                <a:cs typeface="Arial"/>
              </a:rPr>
              <a:t> </a:t>
            </a:r>
            <a:r>
              <a:rPr lang="en-GB" sz="1600" spc="-25" dirty="0"/>
              <a:t>W</a:t>
            </a:r>
            <a:r>
              <a:rPr lang="en-GB" sz="1600" dirty="0">
                <a:latin typeface="Arial"/>
                <a:cs typeface="Arial"/>
              </a:rPr>
              <a:t>ard, Care at Home, Wellbeing Service and Bereavement friendly schools</a:t>
            </a:r>
            <a:r>
              <a:rPr lang="en-GB" sz="1600" spc="-40" dirty="0">
                <a:latin typeface="Arial"/>
                <a:cs typeface="Arial"/>
              </a:rPr>
              <a:t> </a:t>
            </a:r>
            <a:r>
              <a:rPr lang="en-GB" sz="1600" dirty="0">
                <a:latin typeface="Arial"/>
                <a:cs typeface="Arial"/>
              </a:rPr>
              <a:t>learning</a:t>
            </a:r>
            <a:r>
              <a:rPr lang="en-GB" sz="1600" spc="-50" dirty="0">
                <a:latin typeface="Arial"/>
                <a:cs typeface="Arial"/>
              </a:rPr>
              <a:t> </a:t>
            </a:r>
            <a:r>
              <a:rPr lang="en-GB" sz="1600" dirty="0">
                <a:latin typeface="Arial"/>
                <a:cs typeface="Arial"/>
              </a:rPr>
              <a:t>with</a:t>
            </a:r>
            <a:r>
              <a:rPr lang="en-GB" sz="1600" spc="-5" dirty="0">
                <a:latin typeface="Arial"/>
                <a:cs typeface="Arial"/>
              </a:rPr>
              <a:t> </a:t>
            </a:r>
            <a:r>
              <a:rPr lang="en-GB" sz="1600" dirty="0">
                <a:latin typeface="Arial"/>
                <a:cs typeface="Arial"/>
              </a:rPr>
              <a:t>colleagues</a:t>
            </a:r>
            <a:r>
              <a:rPr lang="en-GB" sz="1600" spc="-65" dirty="0">
                <a:latin typeface="Arial"/>
                <a:cs typeface="Arial"/>
              </a:rPr>
              <a:t> </a:t>
            </a:r>
            <a:r>
              <a:rPr lang="en-GB" sz="1600" dirty="0">
                <a:latin typeface="Arial"/>
                <a:cs typeface="Arial"/>
              </a:rPr>
              <a:t>across</a:t>
            </a:r>
            <a:r>
              <a:rPr lang="en-GB" sz="1600" spc="-50" dirty="0">
                <a:latin typeface="Arial"/>
                <a:cs typeface="Arial"/>
              </a:rPr>
              <a:t> </a:t>
            </a:r>
            <a:r>
              <a:rPr lang="en-GB" sz="1600" dirty="0">
                <a:latin typeface="Arial"/>
                <a:cs typeface="Arial"/>
              </a:rPr>
              <a:t>other</a:t>
            </a:r>
            <a:r>
              <a:rPr lang="en-GB" sz="1600" spc="-45" dirty="0">
                <a:latin typeface="Arial"/>
                <a:cs typeface="Arial"/>
              </a:rPr>
              <a:t> </a:t>
            </a:r>
            <a:r>
              <a:rPr lang="en-GB" sz="1600" dirty="0">
                <a:latin typeface="Arial"/>
                <a:cs typeface="Arial"/>
              </a:rPr>
              <a:t>hospices</a:t>
            </a:r>
            <a:r>
              <a:rPr lang="en-GB" sz="1600" spc="-50" dirty="0">
                <a:latin typeface="Arial"/>
                <a:cs typeface="Arial"/>
              </a:rPr>
              <a:t> </a:t>
            </a:r>
            <a:r>
              <a:rPr lang="en-GB" sz="1600" dirty="0">
                <a:latin typeface="Arial"/>
                <a:cs typeface="Arial"/>
              </a:rPr>
              <a:t>and</a:t>
            </a:r>
            <a:r>
              <a:rPr lang="en-GB" sz="1600" spc="-30" dirty="0">
                <a:latin typeface="Arial"/>
                <a:cs typeface="Arial"/>
              </a:rPr>
              <a:t> </a:t>
            </a:r>
            <a:r>
              <a:rPr lang="en-GB" sz="1600" dirty="0">
                <a:latin typeface="Arial"/>
                <a:cs typeface="Arial"/>
              </a:rPr>
              <a:t>palliative</a:t>
            </a:r>
            <a:r>
              <a:rPr lang="en-GB" sz="1600" spc="-35" dirty="0">
                <a:latin typeface="Arial"/>
                <a:cs typeface="Arial"/>
              </a:rPr>
              <a:t> </a:t>
            </a:r>
            <a:r>
              <a:rPr lang="en-GB" sz="1600" dirty="0">
                <a:latin typeface="Arial"/>
                <a:cs typeface="Arial"/>
              </a:rPr>
              <a:t>care</a:t>
            </a:r>
            <a:r>
              <a:rPr lang="en-GB" sz="1600" spc="-30" dirty="0">
                <a:latin typeface="Arial"/>
                <a:cs typeface="Arial"/>
              </a:rPr>
              <a:t> </a:t>
            </a:r>
            <a:r>
              <a:rPr lang="en-GB" sz="1600" dirty="0">
                <a:latin typeface="Arial"/>
                <a:cs typeface="Arial"/>
              </a:rPr>
              <a:t>settings</a:t>
            </a:r>
            <a:r>
              <a:rPr lang="en-GB" sz="1600" spc="-55" dirty="0">
                <a:latin typeface="Arial"/>
                <a:cs typeface="Arial"/>
              </a:rPr>
              <a:t> nationally </a:t>
            </a:r>
            <a:r>
              <a:rPr lang="en-GB" sz="1600" dirty="0">
                <a:latin typeface="Arial"/>
                <a:cs typeface="Arial"/>
              </a:rPr>
              <a:t>to</a:t>
            </a:r>
            <a:r>
              <a:rPr lang="en-GB" sz="1600" spc="-30" dirty="0">
                <a:latin typeface="Arial"/>
                <a:cs typeface="Arial"/>
              </a:rPr>
              <a:t> </a:t>
            </a:r>
            <a:r>
              <a:rPr lang="en-GB" sz="1600" dirty="0">
                <a:latin typeface="Arial"/>
                <a:cs typeface="Arial"/>
              </a:rPr>
              <a:t>encourage</a:t>
            </a:r>
            <a:r>
              <a:rPr lang="en-GB" sz="1600" spc="-65" dirty="0">
                <a:latin typeface="Arial"/>
                <a:cs typeface="Arial"/>
              </a:rPr>
              <a:t> </a:t>
            </a:r>
            <a:r>
              <a:rPr lang="en-GB" sz="1600" spc="-10" dirty="0">
                <a:latin typeface="Arial"/>
                <a:cs typeface="Arial"/>
              </a:rPr>
              <a:t>similar </a:t>
            </a:r>
            <a:r>
              <a:rPr lang="en-GB" sz="1600" dirty="0">
                <a:latin typeface="Arial"/>
                <a:cs typeface="Arial"/>
              </a:rPr>
              <a:t>developments</a:t>
            </a:r>
            <a:r>
              <a:rPr lang="en-GB" sz="1600" spc="-70" dirty="0">
                <a:latin typeface="Arial"/>
                <a:cs typeface="Arial"/>
              </a:rPr>
              <a:t> </a:t>
            </a:r>
            <a:r>
              <a:rPr lang="en-GB" sz="1600" spc="-10" dirty="0">
                <a:latin typeface="Arial"/>
                <a:cs typeface="Arial"/>
              </a:rPr>
              <a:t>elsewhere.</a:t>
            </a:r>
            <a:endParaRPr lang="en-GB" sz="1600" dirty="0">
              <a:latin typeface="Arial"/>
              <a:cs typeface="Arial"/>
            </a:endParaRPr>
          </a:p>
          <a:p>
            <a:pPr marL="240665" indent="-227965">
              <a:spcBef>
                <a:spcPts val="1330"/>
              </a:spcBef>
              <a:buChar char="•"/>
              <a:tabLst>
                <a:tab pos="240665" algn="l"/>
              </a:tabLst>
            </a:pPr>
            <a:r>
              <a:rPr lang="en-GB" sz="1600" dirty="0">
                <a:latin typeface="Arial"/>
                <a:cs typeface="Arial"/>
              </a:rPr>
              <a:t>Won</a:t>
            </a:r>
            <a:r>
              <a:rPr lang="en-GB" sz="1600" spc="-35" dirty="0">
                <a:latin typeface="Arial"/>
                <a:cs typeface="Arial"/>
              </a:rPr>
              <a:t> </a:t>
            </a:r>
            <a:r>
              <a:rPr lang="en-GB" sz="1600" dirty="0">
                <a:latin typeface="Arial"/>
                <a:cs typeface="Arial"/>
              </a:rPr>
              <a:t>the</a:t>
            </a:r>
            <a:r>
              <a:rPr lang="en-GB" sz="1600" spc="-30" dirty="0">
                <a:latin typeface="Arial"/>
                <a:cs typeface="Arial"/>
              </a:rPr>
              <a:t> </a:t>
            </a:r>
            <a:r>
              <a:rPr lang="en-GB" sz="1600" dirty="0">
                <a:latin typeface="Arial"/>
                <a:cs typeface="Arial"/>
              </a:rPr>
              <a:t>2023</a:t>
            </a:r>
            <a:r>
              <a:rPr lang="en-GB" sz="1600" spc="-15" dirty="0">
                <a:latin typeface="Arial"/>
                <a:cs typeface="Arial"/>
              </a:rPr>
              <a:t> </a:t>
            </a:r>
            <a:r>
              <a:rPr lang="en-GB" sz="1600" dirty="0">
                <a:latin typeface="Arial"/>
                <a:cs typeface="Arial"/>
              </a:rPr>
              <a:t>‘Building</a:t>
            </a:r>
            <a:r>
              <a:rPr lang="en-GB" sz="1600" spc="-15" dirty="0">
                <a:latin typeface="Arial"/>
                <a:cs typeface="Arial"/>
              </a:rPr>
              <a:t> </a:t>
            </a:r>
            <a:r>
              <a:rPr lang="en-GB" sz="1600" dirty="0">
                <a:latin typeface="Arial"/>
                <a:cs typeface="Arial"/>
              </a:rPr>
              <a:t>better</a:t>
            </a:r>
            <a:r>
              <a:rPr lang="en-GB" sz="1600" spc="-40" dirty="0">
                <a:latin typeface="Arial"/>
                <a:cs typeface="Arial"/>
              </a:rPr>
              <a:t> </a:t>
            </a:r>
            <a:r>
              <a:rPr lang="en-GB" sz="1600" spc="-10" dirty="0">
                <a:latin typeface="Arial"/>
                <a:cs typeface="Arial"/>
              </a:rPr>
              <a:t>Healthcare’</a:t>
            </a:r>
            <a:r>
              <a:rPr lang="en-GB" sz="1600" spc="-90" dirty="0">
                <a:latin typeface="Arial"/>
                <a:cs typeface="Arial"/>
              </a:rPr>
              <a:t> </a:t>
            </a:r>
            <a:r>
              <a:rPr lang="en-GB" sz="1600" dirty="0">
                <a:latin typeface="Arial"/>
                <a:cs typeface="Arial"/>
              </a:rPr>
              <a:t>patients</a:t>
            </a:r>
            <a:r>
              <a:rPr lang="en-GB" sz="1600" spc="-45" dirty="0">
                <a:latin typeface="Arial"/>
                <a:cs typeface="Arial"/>
              </a:rPr>
              <a:t> </a:t>
            </a:r>
            <a:r>
              <a:rPr lang="en-GB" sz="1600" dirty="0">
                <a:latin typeface="Arial"/>
                <a:cs typeface="Arial"/>
              </a:rPr>
              <a:t>choice</a:t>
            </a:r>
            <a:r>
              <a:rPr lang="en-GB" sz="1600" spc="-30" dirty="0">
                <a:latin typeface="Arial"/>
                <a:cs typeface="Arial"/>
              </a:rPr>
              <a:t> </a:t>
            </a:r>
            <a:r>
              <a:rPr lang="en-GB" sz="1600" dirty="0">
                <a:latin typeface="Arial"/>
                <a:cs typeface="Arial"/>
              </a:rPr>
              <a:t>award</a:t>
            </a:r>
            <a:r>
              <a:rPr lang="en-GB" sz="1600" spc="-5" dirty="0">
                <a:latin typeface="Arial"/>
                <a:cs typeface="Arial"/>
              </a:rPr>
              <a:t> </a:t>
            </a:r>
            <a:r>
              <a:rPr lang="en-GB" sz="1600" dirty="0">
                <a:latin typeface="Arial"/>
                <a:cs typeface="Arial"/>
              </a:rPr>
              <a:t>for</a:t>
            </a:r>
            <a:r>
              <a:rPr lang="en-GB" sz="1600" spc="-15" dirty="0">
                <a:latin typeface="Arial"/>
                <a:cs typeface="Arial"/>
              </a:rPr>
              <a:t> </a:t>
            </a:r>
            <a:r>
              <a:rPr lang="en-GB" sz="1600" dirty="0">
                <a:latin typeface="Arial"/>
                <a:cs typeface="Arial"/>
              </a:rPr>
              <a:t>our</a:t>
            </a:r>
            <a:r>
              <a:rPr lang="en-GB" sz="1600" spc="-20" dirty="0">
                <a:latin typeface="Arial"/>
                <a:cs typeface="Arial"/>
              </a:rPr>
              <a:t> </a:t>
            </a:r>
            <a:r>
              <a:rPr lang="en-GB" sz="1600" spc="-10" dirty="0">
                <a:latin typeface="Arial"/>
                <a:cs typeface="Arial"/>
              </a:rPr>
              <a:t>intergenerational</a:t>
            </a:r>
            <a:r>
              <a:rPr lang="en-GB" sz="1600" spc="-30" dirty="0">
                <a:latin typeface="Arial"/>
                <a:cs typeface="Arial"/>
              </a:rPr>
              <a:t> </a:t>
            </a:r>
            <a:r>
              <a:rPr lang="en-GB" sz="1600" spc="-10" dirty="0">
                <a:latin typeface="Arial"/>
                <a:cs typeface="Arial"/>
              </a:rPr>
              <a:t>songwriting</a:t>
            </a:r>
            <a:r>
              <a:rPr lang="en-GB" sz="1600" spc="-45" dirty="0">
                <a:latin typeface="Arial"/>
                <a:cs typeface="Arial"/>
              </a:rPr>
              <a:t> </a:t>
            </a:r>
            <a:r>
              <a:rPr lang="en-GB" sz="1600" dirty="0">
                <a:latin typeface="Arial"/>
                <a:cs typeface="Arial"/>
              </a:rPr>
              <a:t>work</a:t>
            </a:r>
            <a:r>
              <a:rPr lang="en-GB" sz="1600" spc="10" dirty="0">
                <a:latin typeface="Arial"/>
                <a:cs typeface="Arial"/>
              </a:rPr>
              <a:t> </a:t>
            </a:r>
            <a:r>
              <a:rPr lang="en-GB" sz="1600" dirty="0">
                <a:latin typeface="Arial"/>
                <a:cs typeface="Arial"/>
              </a:rPr>
              <a:t>for</a:t>
            </a:r>
            <a:r>
              <a:rPr lang="en-GB" sz="1600" spc="-30" dirty="0">
                <a:latin typeface="Arial"/>
                <a:cs typeface="Arial"/>
              </a:rPr>
              <a:t> </a:t>
            </a:r>
            <a:r>
              <a:rPr lang="en-GB" sz="1600" dirty="0">
                <a:latin typeface="Arial"/>
                <a:cs typeface="Arial"/>
              </a:rPr>
              <a:t>change,</a:t>
            </a:r>
            <a:r>
              <a:rPr lang="en-GB" sz="1600" spc="-35" dirty="0">
                <a:latin typeface="Arial"/>
                <a:cs typeface="Arial"/>
              </a:rPr>
              <a:t> </a:t>
            </a:r>
            <a:r>
              <a:rPr lang="en-GB" sz="1600" spc="-20" dirty="0">
                <a:latin typeface="Arial"/>
                <a:cs typeface="Arial"/>
              </a:rPr>
              <a:t>loss</a:t>
            </a:r>
            <a:endParaRPr lang="en-GB" sz="1600" dirty="0">
              <a:latin typeface="Arial"/>
              <a:cs typeface="Arial"/>
            </a:endParaRPr>
          </a:p>
          <a:p>
            <a:pPr marL="241300"/>
            <a:r>
              <a:rPr lang="en-GB" sz="1600" dirty="0">
                <a:latin typeface="Arial"/>
                <a:cs typeface="Arial"/>
              </a:rPr>
              <a:t>and</a:t>
            </a:r>
            <a:r>
              <a:rPr lang="en-GB" sz="1600" spc="-30" dirty="0">
                <a:latin typeface="Arial"/>
                <a:cs typeface="Arial"/>
              </a:rPr>
              <a:t> </a:t>
            </a:r>
            <a:r>
              <a:rPr lang="en-GB" sz="1600" spc="-10" dirty="0">
                <a:latin typeface="Arial"/>
                <a:cs typeface="Arial"/>
              </a:rPr>
              <a:t>grief.</a:t>
            </a:r>
            <a:endParaRPr lang="en-GB" sz="1600" dirty="0">
              <a:latin typeface="Arial"/>
              <a:cs typeface="Arial"/>
            </a:endParaRPr>
          </a:p>
          <a:p>
            <a:pPr marL="240665" indent="-227965">
              <a:spcBef>
                <a:spcPts val="1330"/>
              </a:spcBef>
              <a:buChar char="•"/>
              <a:tabLst>
                <a:tab pos="240665" algn="l"/>
              </a:tabLst>
            </a:pPr>
            <a:r>
              <a:rPr lang="en-GB" sz="1600" dirty="0">
                <a:latin typeface="Arial"/>
                <a:cs typeface="Arial"/>
              </a:rPr>
              <a:t>Been</a:t>
            </a:r>
            <a:r>
              <a:rPr lang="en-GB" sz="1600" spc="-35" dirty="0">
                <a:latin typeface="Arial"/>
                <a:cs typeface="Arial"/>
              </a:rPr>
              <a:t> </a:t>
            </a:r>
            <a:r>
              <a:rPr lang="en-GB" sz="1600" dirty="0">
                <a:latin typeface="Arial"/>
                <a:cs typeface="Arial"/>
              </a:rPr>
              <a:t>finalists</a:t>
            </a:r>
            <a:r>
              <a:rPr lang="en-GB" sz="1600" spc="-40" dirty="0">
                <a:latin typeface="Arial"/>
                <a:cs typeface="Arial"/>
              </a:rPr>
              <a:t> </a:t>
            </a:r>
            <a:r>
              <a:rPr lang="en-GB" sz="1600" dirty="0">
                <a:latin typeface="Arial"/>
                <a:cs typeface="Arial"/>
              </a:rPr>
              <a:t>in</a:t>
            </a:r>
            <a:r>
              <a:rPr lang="en-GB" sz="1600" spc="-15" dirty="0">
                <a:latin typeface="Arial"/>
                <a:cs typeface="Arial"/>
              </a:rPr>
              <a:t> </a:t>
            </a:r>
            <a:r>
              <a:rPr lang="en-GB" sz="1600" dirty="0">
                <a:latin typeface="Arial"/>
                <a:cs typeface="Arial"/>
              </a:rPr>
              <a:t>the</a:t>
            </a:r>
            <a:r>
              <a:rPr lang="en-GB" sz="1600" spc="-25" dirty="0">
                <a:latin typeface="Arial"/>
                <a:cs typeface="Arial"/>
              </a:rPr>
              <a:t> </a:t>
            </a:r>
            <a:r>
              <a:rPr lang="en-GB" sz="1600" dirty="0">
                <a:latin typeface="Arial"/>
                <a:cs typeface="Arial"/>
              </a:rPr>
              <a:t>2023</a:t>
            </a:r>
            <a:r>
              <a:rPr lang="en-GB" sz="1600" spc="-40" dirty="0">
                <a:latin typeface="Arial"/>
                <a:cs typeface="Arial"/>
              </a:rPr>
              <a:t> </a:t>
            </a:r>
            <a:r>
              <a:rPr lang="en-GB" sz="1600" dirty="0">
                <a:latin typeface="Arial"/>
                <a:cs typeface="Arial"/>
              </a:rPr>
              <a:t>‘Building</a:t>
            </a:r>
            <a:r>
              <a:rPr lang="en-GB" sz="1600" spc="-25" dirty="0">
                <a:latin typeface="Arial"/>
                <a:cs typeface="Arial"/>
              </a:rPr>
              <a:t> </a:t>
            </a:r>
            <a:r>
              <a:rPr lang="en-GB" sz="1600" dirty="0">
                <a:latin typeface="Arial"/>
                <a:cs typeface="Arial"/>
              </a:rPr>
              <a:t>better</a:t>
            </a:r>
            <a:r>
              <a:rPr lang="en-GB" sz="1600" spc="-50" dirty="0">
                <a:latin typeface="Arial"/>
                <a:cs typeface="Arial"/>
              </a:rPr>
              <a:t> </a:t>
            </a:r>
            <a:r>
              <a:rPr lang="en-GB" sz="1600" spc="-10" dirty="0">
                <a:latin typeface="Arial"/>
                <a:cs typeface="Arial"/>
              </a:rPr>
              <a:t>Healthcare’</a:t>
            </a:r>
            <a:r>
              <a:rPr lang="en-GB" sz="1600" spc="-95" dirty="0">
                <a:latin typeface="Arial"/>
                <a:cs typeface="Arial"/>
              </a:rPr>
              <a:t> </a:t>
            </a:r>
            <a:r>
              <a:rPr lang="en-GB" sz="1600" dirty="0">
                <a:latin typeface="Arial"/>
                <a:cs typeface="Arial"/>
              </a:rPr>
              <a:t>awards</a:t>
            </a:r>
            <a:r>
              <a:rPr lang="en-GB" sz="1600" spc="-20" dirty="0">
                <a:latin typeface="Arial"/>
                <a:cs typeface="Arial"/>
              </a:rPr>
              <a:t> </a:t>
            </a:r>
            <a:r>
              <a:rPr lang="en-GB" sz="1600" dirty="0">
                <a:latin typeface="Arial"/>
                <a:cs typeface="Arial"/>
              </a:rPr>
              <a:t>for</a:t>
            </a:r>
            <a:r>
              <a:rPr lang="en-GB" sz="1600" spc="-25" dirty="0">
                <a:latin typeface="Arial"/>
                <a:cs typeface="Arial"/>
              </a:rPr>
              <a:t> </a:t>
            </a:r>
            <a:r>
              <a:rPr lang="en-GB" sz="1600" dirty="0">
                <a:latin typeface="Arial"/>
                <a:cs typeface="Arial"/>
              </a:rPr>
              <a:t>‘Best</a:t>
            </a:r>
            <a:r>
              <a:rPr lang="en-GB" sz="1600" spc="-100" dirty="0">
                <a:latin typeface="Arial"/>
                <a:cs typeface="Arial"/>
              </a:rPr>
              <a:t> </a:t>
            </a:r>
            <a:r>
              <a:rPr lang="en-GB" sz="1600" dirty="0">
                <a:latin typeface="Arial"/>
                <a:cs typeface="Arial"/>
              </a:rPr>
              <a:t>Arts</a:t>
            </a:r>
            <a:r>
              <a:rPr lang="en-GB" sz="1600" spc="-20" dirty="0">
                <a:latin typeface="Arial"/>
                <a:cs typeface="Arial"/>
              </a:rPr>
              <a:t> </a:t>
            </a:r>
            <a:r>
              <a:rPr lang="en-GB" sz="1600" dirty="0">
                <a:latin typeface="Arial"/>
                <a:cs typeface="Arial"/>
              </a:rPr>
              <a:t>Performance</a:t>
            </a:r>
            <a:r>
              <a:rPr lang="en-GB" sz="1600" spc="-50" dirty="0">
                <a:latin typeface="Arial"/>
                <a:cs typeface="Arial"/>
              </a:rPr>
              <a:t> </a:t>
            </a:r>
            <a:r>
              <a:rPr lang="en-GB" sz="1600" dirty="0">
                <a:latin typeface="Arial"/>
                <a:cs typeface="Arial"/>
              </a:rPr>
              <a:t>Collaborative</a:t>
            </a:r>
            <a:r>
              <a:rPr lang="en-GB" sz="1600" spc="-35" dirty="0">
                <a:latin typeface="Arial"/>
                <a:cs typeface="Arial"/>
              </a:rPr>
              <a:t> </a:t>
            </a:r>
            <a:r>
              <a:rPr lang="en-GB" sz="1600" dirty="0">
                <a:latin typeface="Arial"/>
                <a:cs typeface="Arial"/>
              </a:rPr>
              <a:t>Projects</a:t>
            </a:r>
            <a:r>
              <a:rPr lang="en-GB" sz="1600" spc="-45" dirty="0">
                <a:latin typeface="Arial"/>
                <a:cs typeface="Arial"/>
              </a:rPr>
              <a:t> </a:t>
            </a:r>
            <a:r>
              <a:rPr lang="en-GB" sz="1600" dirty="0">
                <a:latin typeface="Arial"/>
                <a:cs typeface="Arial"/>
              </a:rPr>
              <a:t>in</a:t>
            </a:r>
            <a:r>
              <a:rPr lang="en-GB" sz="1600" spc="-15" dirty="0">
                <a:latin typeface="Arial"/>
                <a:cs typeface="Arial"/>
              </a:rPr>
              <a:t> </a:t>
            </a:r>
            <a:r>
              <a:rPr lang="en-GB" sz="1600" dirty="0">
                <a:latin typeface="Arial"/>
                <a:cs typeface="Arial"/>
              </a:rPr>
              <a:t>the</a:t>
            </a:r>
            <a:r>
              <a:rPr lang="en-GB" sz="1600" spc="-25" dirty="0">
                <a:latin typeface="Arial"/>
                <a:cs typeface="Arial"/>
              </a:rPr>
              <a:t> </a:t>
            </a:r>
            <a:r>
              <a:rPr lang="en-GB" sz="1600" spc="-20" dirty="0">
                <a:latin typeface="Arial"/>
                <a:cs typeface="Arial"/>
              </a:rPr>
              <a:t>UK’.</a:t>
            </a:r>
            <a:endParaRPr lang="en-GB" sz="1600" dirty="0">
              <a:latin typeface="Arial"/>
              <a:cs typeface="Arial"/>
            </a:endParaRPr>
          </a:p>
          <a:p>
            <a:pPr marL="240665" indent="-227965">
              <a:spcBef>
                <a:spcPts val="1330"/>
              </a:spcBef>
              <a:buChar char="•"/>
              <a:tabLst>
                <a:tab pos="240665" algn="l"/>
              </a:tabLst>
            </a:pPr>
            <a:r>
              <a:rPr lang="en-GB" sz="1600" dirty="0">
                <a:latin typeface="Arial"/>
                <a:cs typeface="Arial"/>
              </a:rPr>
              <a:t>Appointed</a:t>
            </a:r>
            <a:r>
              <a:rPr lang="en-GB" sz="1600" spc="-75" dirty="0">
                <a:latin typeface="Arial"/>
                <a:cs typeface="Arial"/>
              </a:rPr>
              <a:t> </a:t>
            </a:r>
            <a:r>
              <a:rPr lang="en-GB" sz="1600" dirty="0">
                <a:latin typeface="Arial"/>
                <a:cs typeface="Arial"/>
              </a:rPr>
              <a:t>a</a:t>
            </a:r>
            <a:r>
              <a:rPr lang="en-GB" sz="1600" spc="-20" dirty="0">
                <a:latin typeface="Arial"/>
                <a:cs typeface="Arial"/>
              </a:rPr>
              <a:t> </a:t>
            </a:r>
            <a:r>
              <a:rPr lang="en-GB" sz="1600" dirty="0">
                <a:latin typeface="Arial"/>
                <a:cs typeface="Arial"/>
              </a:rPr>
              <a:t>new</a:t>
            </a:r>
            <a:r>
              <a:rPr lang="en-GB" sz="1600" spc="-35" dirty="0">
                <a:latin typeface="Arial"/>
                <a:cs typeface="Arial"/>
              </a:rPr>
              <a:t> </a:t>
            </a:r>
            <a:r>
              <a:rPr lang="en-GB" sz="1600" dirty="0">
                <a:latin typeface="Arial"/>
                <a:cs typeface="Arial"/>
              </a:rPr>
              <a:t>Director</a:t>
            </a:r>
            <a:r>
              <a:rPr lang="en-GB" sz="1600" spc="-45" dirty="0">
                <a:latin typeface="Arial"/>
                <a:cs typeface="Arial"/>
              </a:rPr>
              <a:t> </a:t>
            </a:r>
            <a:r>
              <a:rPr lang="en-GB" sz="1600" dirty="0">
                <a:latin typeface="Arial"/>
                <a:cs typeface="Arial"/>
              </a:rPr>
              <a:t>of</a:t>
            </a:r>
            <a:r>
              <a:rPr lang="en-GB" sz="1600" spc="-25" dirty="0">
                <a:latin typeface="Arial"/>
                <a:cs typeface="Arial"/>
              </a:rPr>
              <a:t> </a:t>
            </a:r>
            <a:r>
              <a:rPr lang="en-GB" sz="1600" dirty="0">
                <a:latin typeface="Arial"/>
                <a:cs typeface="Arial"/>
              </a:rPr>
              <a:t>Education,</a:t>
            </a:r>
            <a:r>
              <a:rPr lang="en-GB" sz="1600" spc="-50" dirty="0">
                <a:latin typeface="Arial"/>
                <a:cs typeface="Arial"/>
              </a:rPr>
              <a:t> </a:t>
            </a:r>
            <a:r>
              <a:rPr lang="en-GB" sz="1600" dirty="0">
                <a:latin typeface="Arial"/>
                <a:cs typeface="Arial"/>
              </a:rPr>
              <a:t>Research</a:t>
            </a:r>
            <a:r>
              <a:rPr lang="en-GB" sz="1600" spc="-55" dirty="0">
                <a:latin typeface="Arial"/>
                <a:cs typeface="Arial"/>
              </a:rPr>
              <a:t> </a:t>
            </a:r>
            <a:r>
              <a:rPr lang="en-GB" sz="1600" dirty="0">
                <a:latin typeface="Arial"/>
                <a:cs typeface="Arial"/>
              </a:rPr>
              <a:t>and</a:t>
            </a:r>
            <a:r>
              <a:rPr lang="en-GB" sz="1600" spc="-35" dirty="0">
                <a:latin typeface="Arial"/>
                <a:cs typeface="Arial"/>
              </a:rPr>
              <a:t> </a:t>
            </a:r>
            <a:r>
              <a:rPr lang="en-GB" sz="1600" spc="-10" dirty="0">
                <a:latin typeface="Arial"/>
                <a:cs typeface="Arial"/>
              </a:rPr>
              <a:t>Creative</a:t>
            </a:r>
            <a:r>
              <a:rPr lang="en-GB" sz="1600" spc="-95" dirty="0">
                <a:latin typeface="Arial"/>
                <a:cs typeface="Arial"/>
              </a:rPr>
              <a:t> </a:t>
            </a:r>
            <a:r>
              <a:rPr lang="en-GB" sz="1600" dirty="0">
                <a:latin typeface="Arial"/>
                <a:cs typeface="Arial"/>
              </a:rPr>
              <a:t>Arts</a:t>
            </a:r>
            <a:r>
              <a:rPr lang="en-GB" sz="1600" spc="-25" dirty="0">
                <a:latin typeface="Arial"/>
                <a:cs typeface="Arial"/>
              </a:rPr>
              <a:t> </a:t>
            </a:r>
            <a:r>
              <a:rPr lang="en-GB" sz="1600" dirty="0">
                <a:latin typeface="Arial"/>
                <a:cs typeface="Arial"/>
              </a:rPr>
              <a:t>to</a:t>
            </a:r>
            <a:r>
              <a:rPr lang="en-GB" sz="1600" spc="-30" dirty="0">
                <a:latin typeface="Arial"/>
                <a:cs typeface="Arial"/>
              </a:rPr>
              <a:t> </a:t>
            </a:r>
            <a:r>
              <a:rPr lang="en-GB" sz="1600" dirty="0">
                <a:latin typeface="Arial"/>
                <a:cs typeface="Arial"/>
              </a:rPr>
              <a:t>demonstrate</a:t>
            </a:r>
            <a:r>
              <a:rPr lang="en-GB" sz="1600" spc="-55" dirty="0">
                <a:latin typeface="Arial"/>
                <a:cs typeface="Arial"/>
              </a:rPr>
              <a:t> </a:t>
            </a:r>
            <a:r>
              <a:rPr lang="en-GB" sz="1600" dirty="0">
                <a:latin typeface="Arial"/>
                <a:cs typeface="Arial"/>
              </a:rPr>
              <a:t>our</a:t>
            </a:r>
            <a:r>
              <a:rPr lang="en-GB" sz="1600" spc="-30" dirty="0">
                <a:latin typeface="Arial"/>
                <a:cs typeface="Arial"/>
              </a:rPr>
              <a:t> </a:t>
            </a:r>
            <a:r>
              <a:rPr lang="en-GB" sz="1600" dirty="0">
                <a:latin typeface="Arial"/>
                <a:cs typeface="Arial"/>
              </a:rPr>
              <a:t>commitment</a:t>
            </a:r>
            <a:r>
              <a:rPr lang="en-GB" sz="1600" spc="-50" dirty="0">
                <a:latin typeface="Arial"/>
                <a:cs typeface="Arial"/>
              </a:rPr>
              <a:t> </a:t>
            </a:r>
            <a:r>
              <a:rPr lang="en-GB" sz="1600" dirty="0">
                <a:latin typeface="Arial"/>
                <a:cs typeface="Arial"/>
              </a:rPr>
              <a:t>to</a:t>
            </a:r>
            <a:r>
              <a:rPr lang="en-GB" sz="1600" spc="-30" dirty="0">
                <a:latin typeface="Arial"/>
                <a:cs typeface="Arial"/>
              </a:rPr>
              <a:t> </a:t>
            </a:r>
            <a:r>
              <a:rPr lang="en-GB" sz="1600" dirty="0">
                <a:latin typeface="Arial"/>
                <a:cs typeface="Arial"/>
              </a:rPr>
              <a:t>creating</a:t>
            </a:r>
            <a:r>
              <a:rPr lang="en-GB" sz="1600" spc="-55" dirty="0">
                <a:latin typeface="Arial"/>
                <a:cs typeface="Arial"/>
              </a:rPr>
              <a:t> </a:t>
            </a:r>
            <a:r>
              <a:rPr lang="en-GB" sz="1600" spc="-25" dirty="0">
                <a:latin typeface="Arial"/>
                <a:cs typeface="Arial"/>
              </a:rPr>
              <a:t>new</a:t>
            </a:r>
            <a:r>
              <a:rPr lang="en-GB" sz="1600" spc="-25" dirty="0"/>
              <a:t> </a:t>
            </a:r>
            <a:r>
              <a:rPr lang="en-GB" sz="1600" dirty="0">
                <a:latin typeface="Arial"/>
                <a:cs typeface="Arial"/>
              </a:rPr>
              <a:t>knowledge</a:t>
            </a:r>
            <a:r>
              <a:rPr lang="en-GB" sz="1600" spc="-45" dirty="0">
                <a:latin typeface="Arial"/>
                <a:cs typeface="Arial"/>
              </a:rPr>
              <a:t> </a:t>
            </a:r>
            <a:r>
              <a:rPr lang="en-GB" sz="1600" dirty="0">
                <a:latin typeface="Arial"/>
                <a:cs typeface="Arial"/>
              </a:rPr>
              <a:t>and</a:t>
            </a:r>
            <a:r>
              <a:rPr lang="en-GB" sz="1600" spc="-35" dirty="0">
                <a:latin typeface="Arial"/>
                <a:cs typeface="Arial"/>
              </a:rPr>
              <a:t> </a:t>
            </a:r>
            <a:r>
              <a:rPr lang="en-GB" sz="1600" dirty="0">
                <a:latin typeface="Arial"/>
                <a:cs typeface="Arial"/>
              </a:rPr>
              <a:t>to</a:t>
            </a:r>
            <a:r>
              <a:rPr lang="en-GB" sz="1600" spc="-30" dirty="0">
                <a:latin typeface="Arial"/>
                <a:cs typeface="Arial"/>
              </a:rPr>
              <a:t> </a:t>
            </a:r>
            <a:r>
              <a:rPr lang="en-GB" sz="1600" dirty="0">
                <a:latin typeface="Arial"/>
                <a:cs typeface="Arial"/>
              </a:rPr>
              <a:t>enhance</a:t>
            </a:r>
            <a:r>
              <a:rPr lang="en-GB" sz="1600" spc="-55" dirty="0">
                <a:latin typeface="Arial"/>
                <a:cs typeface="Arial"/>
              </a:rPr>
              <a:t> </a:t>
            </a:r>
            <a:r>
              <a:rPr lang="en-GB" sz="1600" dirty="0">
                <a:latin typeface="Arial"/>
                <a:cs typeface="Arial"/>
              </a:rPr>
              <a:t>our</a:t>
            </a:r>
            <a:r>
              <a:rPr lang="en-GB" sz="1600" spc="-30" dirty="0">
                <a:latin typeface="Arial"/>
                <a:cs typeface="Arial"/>
              </a:rPr>
              <a:t> </a:t>
            </a:r>
            <a:r>
              <a:rPr lang="en-GB" sz="1600" dirty="0">
                <a:latin typeface="Arial"/>
                <a:cs typeface="Arial"/>
              </a:rPr>
              <a:t>positioning</a:t>
            </a:r>
            <a:r>
              <a:rPr lang="en-GB" sz="1600" spc="-70" dirty="0">
                <a:latin typeface="Arial"/>
                <a:cs typeface="Arial"/>
              </a:rPr>
              <a:t> </a:t>
            </a:r>
            <a:r>
              <a:rPr lang="en-GB" sz="1600" dirty="0">
                <a:latin typeface="Arial"/>
                <a:cs typeface="Arial"/>
              </a:rPr>
              <a:t>as</a:t>
            </a:r>
            <a:r>
              <a:rPr lang="en-GB" sz="1600" spc="-15" dirty="0">
                <a:latin typeface="Arial"/>
                <a:cs typeface="Arial"/>
              </a:rPr>
              <a:t> </a:t>
            </a:r>
            <a:r>
              <a:rPr lang="en-GB" sz="1600" dirty="0">
                <a:latin typeface="Arial"/>
                <a:cs typeface="Arial"/>
              </a:rPr>
              <a:t>a</a:t>
            </a:r>
            <a:r>
              <a:rPr lang="en-GB" sz="1600" spc="-25" dirty="0">
                <a:latin typeface="Arial"/>
                <a:cs typeface="Arial"/>
              </a:rPr>
              <a:t> </a:t>
            </a:r>
            <a:r>
              <a:rPr lang="en-GB" sz="1600" dirty="0">
                <a:latin typeface="Arial"/>
                <a:cs typeface="Arial"/>
              </a:rPr>
              <a:t>research</a:t>
            </a:r>
            <a:r>
              <a:rPr lang="en-GB" sz="1600" spc="-55" dirty="0">
                <a:latin typeface="Arial"/>
                <a:cs typeface="Arial"/>
              </a:rPr>
              <a:t> </a:t>
            </a:r>
            <a:r>
              <a:rPr lang="en-GB" sz="1600" dirty="0">
                <a:latin typeface="Arial"/>
                <a:cs typeface="Arial"/>
              </a:rPr>
              <a:t>hospice</a:t>
            </a:r>
            <a:r>
              <a:rPr lang="en-GB" sz="1600" spc="-60" dirty="0">
                <a:latin typeface="Arial"/>
                <a:cs typeface="Arial"/>
              </a:rPr>
              <a:t> </a:t>
            </a:r>
            <a:r>
              <a:rPr lang="en-GB" sz="1600" dirty="0">
                <a:latin typeface="Arial"/>
                <a:cs typeface="Arial"/>
              </a:rPr>
              <a:t>with</a:t>
            </a:r>
            <a:r>
              <a:rPr lang="en-GB" sz="1600" spc="-10" dirty="0">
                <a:latin typeface="Arial"/>
                <a:cs typeface="Arial"/>
              </a:rPr>
              <a:t> </a:t>
            </a:r>
            <a:r>
              <a:rPr lang="en-GB" sz="1600" dirty="0">
                <a:latin typeface="Arial"/>
                <a:cs typeface="Arial"/>
              </a:rPr>
              <a:t>innovation</a:t>
            </a:r>
            <a:r>
              <a:rPr lang="en-GB" sz="1600" spc="-40" dirty="0">
                <a:latin typeface="Arial"/>
                <a:cs typeface="Arial"/>
              </a:rPr>
              <a:t> </a:t>
            </a:r>
            <a:r>
              <a:rPr lang="en-GB" sz="1600" dirty="0">
                <a:latin typeface="Arial"/>
                <a:cs typeface="Arial"/>
              </a:rPr>
              <a:t>and</a:t>
            </a:r>
            <a:r>
              <a:rPr lang="en-GB" sz="1600" spc="-35" dirty="0">
                <a:latin typeface="Arial"/>
                <a:cs typeface="Arial"/>
              </a:rPr>
              <a:t> </a:t>
            </a:r>
            <a:r>
              <a:rPr lang="en-GB" sz="1600" dirty="0">
                <a:latin typeface="Arial"/>
                <a:cs typeface="Arial"/>
              </a:rPr>
              <a:t>creativity</a:t>
            </a:r>
            <a:r>
              <a:rPr lang="en-GB" sz="1600" spc="-35" dirty="0">
                <a:latin typeface="Arial"/>
                <a:cs typeface="Arial"/>
              </a:rPr>
              <a:t> </a:t>
            </a:r>
            <a:r>
              <a:rPr lang="en-GB" sz="1600" dirty="0">
                <a:latin typeface="Arial"/>
                <a:cs typeface="Arial"/>
              </a:rPr>
              <a:t>at</a:t>
            </a:r>
            <a:r>
              <a:rPr lang="en-GB" sz="1600" spc="-30" dirty="0">
                <a:latin typeface="Arial"/>
                <a:cs typeface="Arial"/>
              </a:rPr>
              <a:t> </a:t>
            </a:r>
            <a:r>
              <a:rPr lang="en-GB" sz="1600" dirty="0">
                <a:latin typeface="Arial"/>
                <a:cs typeface="Arial"/>
              </a:rPr>
              <a:t>its</a:t>
            </a:r>
            <a:r>
              <a:rPr lang="en-GB" sz="1600" spc="-25" dirty="0">
                <a:latin typeface="Arial"/>
                <a:cs typeface="Arial"/>
              </a:rPr>
              <a:t> </a:t>
            </a:r>
            <a:r>
              <a:rPr lang="en-GB" sz="1600" spc="-10" dirty="0">
                <a:latin typeface="Arial"/>
                <a:cs typeface="Arial"/>
              </a:rPr>
              <a:t>heart.</a:t>
            </a:r>
            <a:endParaRPr lang="en-GB" sz="1600" dirty="0">
              <a:latin typeface="Arial"/>
              <a:cs typeface="Arial"/>
            </a:endParaRPr>
          </a:p>
          <a:p>
            <a:pPr marL="241300" marR="441325" indent="-228600">
              <a:spcBef>
                <a:spcPts val="1525"/>
              </a:spcBef>
              <a:buChar char="•"/>
              <a:tabLst>
                <a:tab pos="241300" algn="l"/>
              </a:tabLst>
            </a:pPr>
            <a:r>
              <a:rPr lang="en-GB" sz="1600" dirty="0">
                <a:latin typeface="Arial"/>
                <a:cs typeface="Arial"/>
              </a:rPr>
              <a:t>Received</a:t>
            </a:r>
            <a:r>
              <a:rPr lang="en-GB" sz="1600" spc="-35" dirty="0">
                <a:latin typeface="Arial"/>
                <a:cs typeface="Arial"/>
              </a:rPr>
              <a:t> </a:t>
            </a:r>
            <a:r>
              <a:rPr lang="en-GB" sz="1600" dirty="0">
                <a:latin typeface="Arial"/>
                <a:cs typeface="Arial"/>
              </a:rPr>
              <a:t>the</a:t>
            </a:r>
            <a:r>
              <a:rPr lang="en-GB" sz="1600" spc="-40" dirty="0">
                <a:latin typeface="Arial"/>
                <a:cs typeface="Arial"/>
              </a:rPr>
              <a:t> </a:t>
            </a:r>
            <a:r>
              <a:rPr lang="en-GB" sz="1600" dirty="0">
                <a:latin typeface="Arial"/>
                <a:cs typeface="Arial"/>
              </a:rPr>
              <a:t>Demystifying</a:t>
            </a:r>
            <a:r>
              <a:rPr lang="en-GB" sz="1600" spc="-25" dirty="0">
                <a:latin typeface="Arial"/>
                <a:cs typeface="Arial"/>
              </a:rPr>
              <a:t> </a:t>
            </a:r>
            <a:r>
              <a:rPr lang="en-GB" sz="1600" dirty="0">
                <a:latin typeface="Arial"/>
                <a:cs typeface="Arial"/>
              </a:rPr>
              <a:t>Death</a:t>
            </a:r>
            <a:r>
              <a:rPr lang="en-GB" sz="1600" spc="-30" dirty="0">
                <a:latin typeface="Arial"/>
                <a:cs typeface="Arial"/>
              </a:rPr>
              <a:t> </a:t>
            </a:r>
            <a:r>
              <a:rPr lang="en-GB" sz="1600" dirty="0">
                <a:latin typeface="Arial"/>
                <a:cs typeface="Arial"/>
              </a:rPr>
              <a:t>award</a:t>
            </a:r>
            <a:r>
              <a:rPr lang="en-GB" sz="1600" spc="-25" dirty="0">
                <a:latin typeface="Arial"/>
                <a:cs typeface="Arial"/>
              </a:rPr>
              <a:t> </a:t>
            </a:r>
            <a:r>
              <a:rPr lang="en-GB" sz="1600" dirty="0">
                <a:latin typeface="Arial"/>
                <a:cs typeface="Arial"/>
              </a:rPr>
              <a:t>from</a:t>
            </a:r>
            <a:r>
              <a:rPr lang="en-GB" sz="1600" spc="-35" dirty="0">
                <a:latin typeface="Arial"/>
                <a:cs typeface="Arial"/>
              </a:rPr>
              <a:t> </a:t>
            </a:r>
            <a:r>
              <a:rPr lang="en-GB" sz="1600" dirty="0">
                <a:latin typeface="Arial"/>
                <a:cs typeface="Arial"/>
              </a:rPr>
              <a:t>good</a:t>
            </a:r>
            <a:r>
              <a:rPr lang="en-GB" sz="1600" spc="-50" dirty="0">
                <a:latin typeface="Arial"/>
                <a:cs typeface="Arial"/>
              </a:rPr>
              <a:t> </a:t>
            </a:r>
            <a:r>
              <a:rPr lang="en-GB" sz="1600" dirty="0">
                <a:latin typeface="Arial"/>
                <a:cs typeface="Arial"/>
              </a:rPr>
              <a:t>life,</a:t>
            </a:r>
            <a:r>
              <a:rPr lang="en-GB" sz="1600" spc="-25" dirty="0">
                <a:latin typeface="Arial"/>
                <a:cs typeface="Arial"/>
              </a:rPr>
              <a:t> </a:t>
            </a:r>
            <a:r>
              <a:rPr lang="en-GB" sz="1600" dirty="0">
                <a:latin typeface="Arial"/>
                <a:cs typeface="Arial"/>
              </a:rPr>
              <a:t>good</a:t>
            </a:r>
            <a:r>
              <a:rPr lang="en-GB" sz="1600" spc="-45" dirty="0">
                <a:latin typeface="Arial"/>
                <a:cs typeface="Arial"/>
              </a:rPr>
              <a:t> </a:t>
            </a:r>
            <a:r>
              <a:rPr lang="en-GB" sz="1600" dirty="0">
                <a:latin typeface="Arial"/>
                <a:cs typeface="Arial"/>
              </a:rPr>
              <a:t>death,</a:t>
            </a:r>
            <a:r>
              <a:rPr lang="en-GB" sz="1600" spc="-40" dirty="0">
                <a:latin typeface="Arial"/>
                <a:cs typeface="Arial"/>
              </a:rPr>
              <a:t> </a:t>
            </a:r>
            <a:r>
              <a:rPr lang="en-GB" sz="1600" dirty="0">
                <a:latin typeface="Arial"/>
                <a:cs typeface="Arial"/>
              </a:rPr>
              <a:t>good</a:t>
            </a:r>
            <a:r>
              <a:rPr lang="en-GB" sz="1600" spc="-45" dirty="0">
                <a:latin typeface="Arial"/>
                <a:cs typeface="Arial"/>
              </a:rPr>
              <a:t> </a:t>
            </a:r>
            <a:r>
              <a:rPr lang="en-GB" sz="1600" dirty="0">
                <a:latin typeface="Arial"/>
                <a:cs typeface="Arial"/>
              </a:rPr>
              <a:t>grief</a:t>
            </a:r>
            <a:r>
              <a:rPr lang="en-GB" sz="1600" spc="-30" dirty="0">
                <a:latin typeface="Arial"/>
                <a:cs typeface="Arial"/>
              </a:rPr>
              <a:t> </a:t>
            </a:r>
            <a:r>
              <a:rPr lang="en-GB" sz="1600" dirty="0">
                <a:latin typeface="Arial"/>
                <a:cs typeface="Arial"/>
              </a:rPr>
              <a:t>for</a:t>
            </a:r>
            <a:r>
              <a:rPr lang="en-GB" sz="1600" spc="-40" dirty="0">
                <a:latin typeface="Arial"/>
                <a:cs typeface="Arial"/>
              </a:rPr>
              <a:t> </a:t>
            </a:r>
            <a:r>
              <a:rPr lang="en-GB" sz="1600" dirty="0">
                <a:latin typeface="Arial"/>
                <a:cs typeface="Arial"/>
              </a:rPr>
              <a:t>our</a:t>
            </a:r>
            <a:r>
              <a:rPr lang="en-GB" sz="1600" spc="-30" dirty="0"/>
              <a:t> </a:t>
            </a:r>
            <a:r>
              <a:rPr lang="en-GB" sz="1600" dirty="0">
                <a:latin typeface="Arial"/>
                <a:cs typeface="Arial"/>
              </a:rPr>
              <a:t>schools</a:t>
            </a:r>
            <a:r>
              <a:rPr lang="en-GB" sz="1600" spc="-55" dirty="0">
                <a:latin typeface="Arial"/>
                <a:cs typeface="Arial"/>
              </a:rPr>
              <a:t> </a:t>
            </a:r>
            <a:r>
              <a:rPr lang="en-GB" sz="1600" dirty="0">
                <a:latin typeface="Arial"/>
                <a:cs typeface="Arial"/>
              </a:rPr>
              <a:t>work</a:t>
            </a:r>
            <a:r>
              <a:rPr lang="en-GB" sz="1600" spc="-5" dirty="0">
                <a:latin typeface="Arial"/>
                <a:cs typeface="Arial"/>
              </a:rPr>
              <a:t> </a:t>
            </a:r>
            <a:r>
              <a:rPr lang="en-GB" sz="1600" dirty="0">
                <a:latin typeface="Arial"/>
                <a:cs typeface="Arial"/>
              </a:rPr>
              <a:t>in</a:t>
            </a:r>
            <a:r>
              <a:rPr lang="en-GB" sz="1600" spc="-35" dirty="0">
                <a:latin typeface="Arial"/>
                <a:cs typeface="Arial"/>
              </a:rPr>
              <a:t> </a:t>
            </a:r>
            <a:r>
              <a:rPr lang="en-GB" sz="1600" dirty="0">
                <a:latin typeface="Arial"/>
                <a:cs typeface="Arial"/>
              </a:rPr>
              <a:t>the</a:t>
            </a:r>
            <a:r>
              <a:rPr lang="en-GB" sz="1600" spc="-30" dirty="0">
                <a:latin typeface="Arial"/>
                <a:cs typeface="Arial"/>
              </a:rPr>
              <a:t> </a:t>
            </a:r>
            <a:r>
              <a:rPr lang="en-GB" sz="1600" dirty="0">
                <a:latin typeface="Arial"/>
                <a:cs typeface="Arial"/>
              </a:rPr>
              <a:t>category</a:t>
            </a:r>
            <a:r>
              <a:rPr lang="en-GB" sz="1600" spc="-60" dirty="0">
                <a:latin typeface="Arial"/>
                <a:cs typeface="Arial"/>
              </a:rPr>
              <a:t> </a:t>
            </a:r>
            <a:r>
              <a:rPr lang="en-GB" sz="1600" spc="-25" dirty="0">
                <a:latin typeface="Arial"/>
                <a:cs typeface="Arial"/>
              </a:rPr>
              <a:t>of </a:t>
            </a:r>
            <a:r>
              <a:rPr lang="en-GB" sz="1600" dirty="0">
                <a:latin typeface="Arial"/>
                <a:cs typeface="Arial"/>
              </a:rPr>
              <a:t>‘Creative</a:t>
            </a:r>
            <a:r>
              <a:rPr lang="en-GB" sz="1600" spc="-45" dirty="0">
                <a:latin typeface="Arial"/>
                <a:cs typeface="Arial"/>
              </a:rPr>
              <a:t> </a:t>
            </a:r>
            <a:r>
              <a:rPr lang="en-GB" sz="1600" spc="-10" dirty="0">
                <a:latin typeface="Arial"/>
                <a:cs typeface="Arial"/>
              </a:rPr>
              <a:t>innovation’.</a:t>
            </a:r>
            <a:endParaRPr lang="en-GB" sz="1600" dirty="0">
              <a:latin typeface="Arial"/>
              <a:cs typeface="Arial"/>
            </a:endParaRPr>
          </a:p>
          <a:p>
            <a:endParaRPr lang="en-GB" dirty="0"/>
          </a:p>
        </p:txBody>
      </p:sp>
    </p:spTree>
    <p:extLst>
      <p:ext uri="{BB962C8B-B14F-4D97-AF65-F5344CB8AC3E}">
        <p14:creationId xmlns:p14="http://schemas.microsoft.com/office/powerpoint/2010/main" val="337737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F310-F242-9605-EBA3-A5BBF3EA9F4A}"/>
              </a:ext>
            </a:extLst>
          </p:cNvPr>
          <p:cNvSpPr>
            <a:spLocks noGrp="1"/>
          </p:cNvSpPr>
          <p:nvPr>
            <p:ph type="title"/>
          </p:nvPr>
        </p:nvSpPr>
        <p:spPr>
          <a:xfrm>
            <a:off x="1096162" y="585977"/>
            <a:ext cx="10052050" cy="615553"/>
          </a:xfrm>
        </p:spPr>
        <p:txBody>
          <a:bodyPr/>
          <a:lstStyle/>
          <a:p>
            <a:pPr algn="ctr"/>
            <a:r>
              <a:rPr lang="en-GB" sz="2000" dirty="0"/>
              <a:t>Creating</a:t>
            </a:r>
            <a:r>
              <a:rPr lang="en-GB" sz="2000" spc="-55" dirty="0"/>
              <a:t> </a:t>
            </a:r>
            <a:r>
              <a:rPr lang="en-GB" sz="2000" dirty="0"/>
              <a:t>new</a:t>
            </a:r>
            <a:r>
              <a:rPr lang="en-GB" sz="2000" spc="-65" dirty="0"/>
              <a:t> </a:t>
            </a:r>
            <a:r>
              <a:rPr lang="en-GB" sz="2000" dirty="0"/>
              <a:t>knowledge</a:t>
            </a:r>
            <a:r>
              <a:rPr lang="en-GB" sz="2000" spc="-95" dirty="0"/>
              <a:t> </a:t>
            </a:r>
            <a:r>
              <a:rPr lang="en-GB" sz="2000" dirty="0"/>
              <a:t>and</a:t>
            </a:r>
            <a:r>
              <a:rPr lang="en-GB" sz="2000" spc="-35" dirty="0"/>
              <a:t> </a:t>
            </a:r>
            <a:r>
              <a:rPr lang="en-GB" sz="2000" dirty="0"/>
              <a:t>innovative</a:t>
            </a:r>
            <a:r>
              <a:rPr lang="en-GB" sz="2000" spc="-15" dirty="0"/>
              <a:t> </a:t>
            </a:r>
            <a:r>
              <a:rPr lang="en-GB" sz="2000" dirty="0"/>
              <a:t>ways</a:t>
            </a:r>
            <a:r>
              <a:rPr lang="en-GB" sz="2000" spc="-80" dirty="0"/>
              <a:t> </a:t>
            </a:r>
            <a:r>
              <a:rPr lang="en-GB" sz="2000" dirty="0"/>
              <a:t>of</a:t>
            </a:r>
            <a:r>
              <a:rPr lang="en-GB" sz="2000" spc="-55" dirty="0"/>
              <a:t> </a:t>
            </a:r>
            <a:r>
              <a:rPr lang="en-GB" sz="2000" dirty="0"/>
              <a:t>working</a:t>
            </a:r>
            <a:r>
              <a:rPr lang="en-GB" sz="2000" spc="-70" dirty="0"/>
              <a:t> </a:t>
            </a:r>
            <a:r>
              <a:rPr lang="en-GB" sz="2000" dirty="0"/>
              <a:t>to</a:t>
            </a:r>
            <a:r>
              <a:rPr lang="en-GB" sz="2000" spc="-70" dirty="0"/>
              <a:t> </a:t>
            </a:r>
            <a:r>
              <a:rPr lang="en-GB" sz="2000" dirty="0"/>
              <a:t>influence</a:t>
            </a:r>
            <a:r>
              <a:rPr lang="en-GB" sz="2000" spc="-60" dirty="0"/>
              <a:t> </a:t>
            </a:r>
            <a:r>
              <a:rPr lang="en-GB" sz="2000" dirty="0"/>
              <a:t>the</a:t>
            </a:r>
            <a:r>
              <a:rPr lang="en-GB" sz="2000" spc="-65" dirty="0"/>
              <a:t> </a:t>
            </a:r>
            <a:r>
              <a:rPr lang="en-GB" sz="2000" spc="-10" dirty="0"/>
              <a:t>wider </a:t>
            </a:r>
            <a:r>
              <a:rPr lang="en-GB" sz="2000" dirty="0"/>
              <a:t>provision</a:t>
            </a:r>
            <a:r>
              <a:rPr lang="en-GB" sz="2000" spc="-55" dirty="0"/>
              <a:t> </a:t>
            </a:r>
            <a:r>
              <a:rPr lang="en-GB" sz="2000" dirty="0"/>
              <a:t>of</a:t>
            </a:r>
            <a:r>
              <a:rPr lang="en-GB" sz="2000" spc="-85" dirty="0"/>
              <a:t> </a:t>
            </a:r>
            <a:r>
              <a:rPr lang="en-GB" sz="2000" dirty="0"/>
              <a:t>palliative</a:t>
            </a:r>
            <a:r>
              <a:rPr lang="en-GB" sz="2000" spc="-75" dirty="0"/>
              <a:t> </a:t>
            </a:r>
            <a:r>
              <a:rPr lang="en-GB" sz="2000" dirty="0"/>
              <a:t>and</a:t>
            </a:r>
            <a:r>
              <a:rPr lang="en-GB" sz="2000" spc="-85" dirty="0"/>
              <a:t> </a:t>
            </a:r>
            <a:r>
              <a:rPr lang="en-GB" sz="2000" dirty="0"/>
              <a:t>hospice</a:t>
            </a:r>
            <a:r>
              <a:rPr lang="en-GB" sz="2000" spc="-70" dirty="0"/>
              <a:t> </a:t>
            </a:r>
            <a:r>
              <a:rPr lang="en-GB" sz="2000" spc="-20" dirty="0"/>
              <a:t>care</a:t>
            </a:r>
            <a:endParaRPr lang="en-GB" sz="2000" dirty="0"/>
          </a:p>
        </p:txBody>
      </p:sp>
      <p:sp>
        <p:nvSpPr>
          <p:cNvPr id="3" name="Text Placeholder 2">
            <a:extLst>
              <a:ext uri="{FF2B5EF4-FFF2-40B4-BE49-F238E27FC236}">
                <a16:creationId xmlns:a16="http://schemas.microsoft.com/office/drawing/2014/main" id="{F0C99EED-B22A-C0BF-B8CA-82B30761210F}"/>
              </a:ext>
            </a:extLst>
          </p:cNvPr>
          <p:cNvSpPr>
            <a:spLocks noGrp="1"/>
          </p:cNvSpPr>
          <p:nvPr>
            <p:ph type="body" idx="1"/>
          </p:nvPr>
        </p:nvSpPr>
        <p:spPr>
          <a:xfrm>
            <a:off x="888898" y="1649323"/>
            <a:ext cx="9883775" cy="3508653"/>
          </a:xfrm>
        </p:spPr>
        <p:txBody>
          <a:bodyPr/>
          <a:lstStyle/>
          <a:p>
            <a:pPr marL="12700">
              <a:spcBef>
                <a:spcPts val="5"/>
              </a:spcBef>
              <a:tabLst>
                <a:tab pos="299085" algn="l"/>
              </a:tabLst>
            </a:pPr>
            <a:r>
              <a:rPr lang="en-GB" sz="1600" dirty="0">
                <a:solidFill>
                  <a:srgbClr val="48484A"/>
                </a:solidFill>
                <a:latin typeface="Arial"/>
                <a:cs typeface="Arial"/>
              </a:rPr>
              <a:t>We have successfully: </a:t>
            </a:r>
            <a:endParaRPr lang="en-GB" sz="1600" dirty="0">
              <a:latin typeface="Arial"/>
              <a:cs typeface="Arial"/>
            </a:endParaRPr>
          </a:p>
          <a:p>
            <a:pPr marL="299085" indent="-286385">
              <a:lnSpc>
                <a:spcPct val="100000"/>
              </a:lnSpc>
              <a:spcBef>
                <a:spcPts val="5"/>
              </a:spcBef>
              <a:buChar char="•"/>
              <a:tabLst>
                <a:tab pos="299085" algn="l"/>
              </a:tabLst>
            </a:pPr>
            <a:endParaRPr lang="en-GB" sz="1600" dirty="0">
              <a:solidFill>
                <a:srgbClr val="0D0D0D"/>
              </a:solidFill>
              <a:latin typeface="Arial"/>
              <a:cs typeface="Arial"/>
            </a:endParaRPr>
          </a:p>
          <a:p>
            <a:pPr marL="299085" indent="-286385">
              <a:spcBef>
                <a:spcPts val="5"/>
              </a:spcBef>
              <a:buFontTx/>
              <a:buChar char="•"/>
              <a:tabLst>
                <a:tab pos="299085" algn="l"/>
              </a:tabLst>
            </a:pPr>
            <a:r>
              <a:rPr lang="en-GB" sz="1600" dirty="0">
                <a:latin typeface="Arial"/>
                <a:cs typeface="Arial"/>
              </a:rPr>
              <a:t>Worked</a:t>
            </a:r>
            <a:r>
              <a:rPr lang="en-GB" sz="1600" spc="-55" dirty="0">
                <a:latin typeface="Arial"/>
                <a:cs typeface="Arial"/>
              </a:rPr>
              <a:t> </a:t>
            </a:r>
            <a:r>
              <a:rPr lang="en-GB" sz="1600" dirty="0">
                <a:latin typeface="Arial"/>
                <a:cs typeface="Arial"/>
              </a:rPr>
              <a:t>in</a:t>
            </a:r>
            <a:r>
              <a:rPr lang="en-GB" sz="1600" spc="-15" dirty="0">
                <a:latin typeface="Arial"/>
                <a:cs typeface="Arial"/>
              </a:rPr>
              <a:t> </a:t>
            </a:r>
            <a:r>
              <a:rPr lang="en-GB" sz="1600" dirty="0">
                <a:latin typeface="Arial"/>
                <a:cs typeface="Arial"/>
              </a:rPr>
              <a:t>partnership</a:t>
            </a:r>
            <a:r>
              <a:rPr lang="en-GB" sz="1600" spc="-50" dirty="0">
                <a:latin typeface="Arial"/>
                <a:cs typeface="Arial"/>
              </a:rPr>
              <a:t> </a:t>
            </a:r>
            <a:r>
              <a:rPr lang="en-GB" sz="1600" dirty="0">
                <a:latin typeface="Arial"/>
                <a:cs typeface="Arial"/>
              </a:rPr>
              <a:t>with</a:t>
            </a:r>
            <a:r>
              <a:rPr lang="en-GB" sz="1600" spc="-20" dirty="0">
                <a:latin typeface="Arial"/>
                <a:cs typeface="Arial"/>
              </a:rPr>
              <a:t> </a:t>
            </a:r>
            <a:r>
              <a:rPr lang="en-GB" sz="1600" dirty="0">
                <a:latin typeface="Arial"/>
                <a:cs typeface="Arial"/>
              </a:rPr>
              <a:t>QMU</a:t>
            </a:r>
            <a:r>
              <a:rPr lang="en-GB" sz="1600" spc="-20" dirty="0">
                <a:latin typeface="Arial"/>
                <a:cs typeface="Arial"/>
              </a:rPr>
              <a:t> </a:t>
            </a:r>
            <a:r>
              <a:rPr lang="en-GB" sz="1600" dirty="0">
                <a:latin typeface="Arial"/>
                <a:cs typeface="Arial"/>
              </a:rPr>
              <a:t>to</a:t>
            </a:r>
            <a:r>
              <a:rPr lang="en-GB" sz="1600" spc="-15" dirty="0">
                <a:latin typeface="Arial"/>
                <a:cs typeface="Arial"/>
              </a:rPr>
              <a:t> </a:t>
            </a:r>
            <a:r>
              <a:rPr lang="en-GB" sz="1600" dirty="0">
                <a:latin typeface="Arial"/>
                <a:cs typeface="Arial"/>
              </a:rPr>
              <a:t>create</a:t>
            </a:r>
            <a:r>
              <a:rPr lang="en-GB" sz="1600" spc="-50" dirty="0">
                <a:latin typeface="Arial"/>
                <a:cs typeface="Arial"/>
              </a:rPr>
              <a:t> </a:t>
            </a:r>
            <a:r>
              <a:rPr lang="en-GB" sz="1600" spc="-10" dirty="0">
                <a:latin typeface="Arial"/>
                <a:cs typeface="Arial"/>
              </a:rPr>
              <a:t>innovation</a:t>
            </a:r>
            <a:r>
              <a:rPr lang="en-GB" sz="1600" spc="-45" dirty="0">
                <a:latin typeface="Arial"/>
                <a:cs typeface="Arial"/>
              </a:rPr>
              <a:t> </a:t>
            </a:r>
            <a:r>
              <a:rPr lang="en-GB" sz="1600" dirty="0">
                <a:latin typeface="Arial"/>
                <a:cs typeface="Arial"/>
              </a:rPr>
              <a:t>incubators</a:t>
            </a:r>
            <a:r>
              <a:rPr lang="en-GB" sz="1600" spc="-45" dirty="0">
                <a:latin typeface="Arial"/>
                <a:cs typeface="Arial"/>
              </a:rPr>
              <a:t> </a:t>
            </a:r>
            <a:r>
              <a:rPr lang="en-GB" sz="1600" dirty="0">
                <a:latin typeface="Arial"/>
                <a:cs typeface="Arial"/>
              </a:rPr>
              <a:t>as</a:t>
            </a:r>
            <a:r>
              <a:rPr lang="en-GB" sz="1600" spc="-20" dirty="0">
                <a:latin typeface="Arial"/>
                <a:cs typeface="Arial"/>
              </a:rPr>
              <a:t> </a:t>
            </a:r>
            <a:r>
              <a:rPr lang="en-GB" sz="1600" dirty="0">
                <a:latin typeface="Arial"/>
                <a:cs typeface="Arial"/>
              </a:rPr>
              <a:t>part</a:t>
            </a:r>
            <a:r>
              <a:rPr lang="en-GB" sz="1600" spc="-20" dirty="0">
                <a:latin typeface="Arial"/>
                <a:cs typeface="Arial"/>
              </a:rPr>
              <a:t> </a:t>
            </a:r>
            <a:r>
              <a:rPr lang="en-GB" sz="1600" dirty="0">
                <a:latin typeface="Arial"/>
                <a:cs typeface="Arial"/>
              </a:rPr>
              <a:t>of</a:t>
            </a:r>
            <a:r>
              <a:rPr lang="en-GB" sz="1600" spc="-25" dirty="0">
                <a:latin typeface="Arial"/>
                <a:cs typeface="Arial"/>
              </a:rPr>
              <a:t> </a:t>
            </a:r>
            <a:r>
              <a:rPr lang="en-GB" sz="1600" dirty="0">
                <a:latin typeface="Arial"/>
                <a:cs typeface="Arial"/>
              </a:rPr>
              <a:t>the</a:t>
            </a:r>
            <a:r>
              <a:rPr lang="en-GB" sz="1600" spc="-40" dirty="0">
                <a:latin typeface="Arial"/>
                <a:cs typeface="Arial"/>
              </a:rPr>
              <a:t> </a:t>
            </a:r>
            <a:r>
              <a:rPr lang="en-GB" sz="1600" dirty="0">
                <a:latin typeface="Arial"/>
                <a:cs typeface="Arial"/>
              </a:rPr>
              <a:t>teaching</a:t>
            </a:r>
            <a:r>
              <a:rPr lang="en-GB" sz="1600" spc="-55" dirty="0">
                <a:latin typeface="Arial"/>
                <a:cs typeface="Arial"/>
              </a:rPr>
              <a:t> </a:t>
            </a:r>
            <a:r>
              <a:rPr lang="en-GB" sz="1600" dirty="0">
                <a:latin typeface="Arial"/>
                <a:cs typeface="Arial"/>
              </a:rPr>
              <a:t>programme</a:t>
            </a:r>
            <a:r>
              <a:rPr lang="en-GB" sz="1600" spc="-50" dirty="0">
                <a:latin typeface="Arial"/>
                <a:cs typeface="Arial"/>
              </a:rPr>
              <a:t> </a:t>
            </a:r>
            <a:r>
              <a:rPr lang="en-GB" sz="1600" dirty="0">
                <a:latin typeface="Arial"/>
                <a:cs typeface="Arial"/>
              </a:rPr>
              <a:t>for</a:t>
            </a:r>
            <a:r>
              <a:rPr lang="en-GB" sz="1600" spc="-30" dirty="0">
                <a:latin typeface="Arial"/>
                <a:cs typeface="Arial"/>
              </a:rPr>
              <a:t> </a:t>
            </a:r>
            <a:r>
              <a:rPr lang="en-GB" sz="1600" dirty="0">
                <a:latin typeface="Arial"/>
                <a:cs typeface="Arial"/>
              </a:rPr>
              <a:t>undergraduate</a:t>
            </a:r>
            <a:r>
              <a:rPr lang="en-GB" sz="1600" spc="-50" dirty="0">
                <a:latin typeface="Arial"/>
                <a:cs typeface="Arial"/>
              </a:rPr>
              <a:t> </a:t>
            </a:r>
            <a:r>
              <a:rPr lang="en-GB" sz="1600" spc="-25" dirty="0">
                <a:latin typeface="Arial"/>
                <a:cs typeface="Arial"/>
              </a:rPr>
              <a:t>and</a:t>
            </a:r>
            <a:r>
              <a:rPr lang="en-GB" sz="1600" dirty="0"/>
              <a:t> </a:t>
            </a:r>
            <a:r>
              <a:rPr lang="en-GB" sz="1600" spc="-10" dirty="0">
                <a:latin typeface="Arial"/>
                <a:cs typeface="Arial"/>
              </a:rPr>
              <a:t>postgraduate</a:t>
            </a:r>
            <a:r>
              <a:rPr lang="en-GB" sz="1600" spc="-65" dirty="0">
                <a:latin typeface="Arial"/>
                <a:cs typeface="Arial"/>
              </a:rPr>
              <a:t> </a:t>
            </a:r>
            <a:r>
              <a:rPr lang="en-GB" sz="1600" dirty="0">
                <a:latin typeface="Arial"/>
                <a:cs typeface="Arial"/>
              </a:rPr>
              <a:t>physiotherapy</a:t>
            </a:r>
            <a:r>
              <a:rPr lang="en-GB" sz="1600" spc="-40" dirty="0">
                <a:latin typeface="Arial"/>
                <a:cs typeface="Arial"/>
              </a:rPr>
              <a:t> </a:t>
            </a:r>
            <a:r>
              <a:rPr lang="en-GB" sz="1600" dirty="0">
                <a:latin typeface="Arial"/>
                <a:cs typeface="Arial"/>
              </a:rPr>
              <a:t>and</a:t>
            </a:r>
            <a:r>
              <a:rPr lang="en-GB" sz="1600" spc="-20" dirty="0">
                <a:latin typeface="Arial"/>
                <a:cs typeface="Arial"/>
              </a:rPr>
              <a:t> </a:t>
            </a:r>
            <a:r>
              <a:rPr lang="en-GB" sz="1600" dirty="0">
                <a:latin typeface="Arial"/>
                <a:cs typeface="Arial"/>
              </a:rPr>
              <a:t>occupational</a:t>
            </a:r>
            <a:r>
              <a:rPr lang="en-GB" sz="1600" spc="-45" dirty="0">
                <a:latin typeface="Arial"/>
                <a:cs typeface="Arial"/>
              </a:rPr>
              <a:t> </a:t>
            </a:r>
            <a:r>
              <a:rPr lang="en-GB" sz="1600" dirty="0">
                <a:latin typeface="Arial"/>
                <a:cs typeface="Arial"/>
              </a:rPr>
              <a:t>therapy</a:t>
            </a:r>
            <a:r>
              <a:rPr lang="en-GB" sz="1600" spc="-40" dirty="0">
                <a:latin typeface="Arial"/>
                <a:cs typeface="Arial"/>
              </a:rPr>
              <a:t> </a:t>
            </a:r>
            <a:r>
              <a:rPr lang="en-GB" sz="1600" spc="-10" dirty="0">
                <a:latin typeface="Arial"/>
                <a:cs typeface="Arial"/>
              </a:rPr>
              <a:t>students.</a:t>
            </a:r>
            <a:endParaRPr lang="en-GB" sz="1600" dirty="0">
              <a:latin typeface="Arial"/>
              <a:cs typeface="Arial"/>
            </a:endParaRPr>
          </a:p>
          <a:p>
            <a:pPr marL="299085" indent="-286385">
              <a:lnSpc>
                <a:spcPct val="100000"/>
              </a:lnSpc>
              <a:spcBef>
                <a:spcPts val="5"/>
              </a:spcBef>
              <a:buChar char="•"/>
              <a:tabLst>
                <a:tab pos="299085" algn="l"/>
              </a:tabLst>
            </a:pPr>
            <a:r>
              <a:rPr lang="en-GB" sz="1600" dirty="0">
                <a:solidFill>
                  <a:srgbClr val="0D0D0D"/>
                </a:solidFill>
              </a:rPr>
              <a:t>D</a:t>
            </a:r>
            <a:r>
              <a:rPr lang="en-GB" sz="1600" dirty="0">
                <a:solidFill>
                  <a:srgbClr val="0D0D0D"/>
                </a:solidFill>
                <a:latin typeface="Arial"/>
                <a:cs typeface="Arial"/>
              </a:rPr>
              <a:t>eveloped</a:t>
            </a:r>
            <a:r>
              <a:rPr lang="en-GB" sz="1600" spc="-20" dirty="0">
                <a:solidFill>
                  <a:srgbClr val="0D0D0D"/>
                </a:solidFill>
                <a:latin typeface="Arial"/>
                <a:cs typeface="Arial"/>
              </a:rPr>
              <a:t> </a:t>
            </a:r>
            <a:r>
              <a:rPr lang="en-GB" sz="1600" dirty="0">
                <a:solidFill>
                  <a:srgbClr val="0D0D0D"/>
                </a:solidFill>
                <a:latin typeface="Arial"/>
                <a:cs typeface="Arial"/>
              </a:rPr>
              <a:t>a</a:t>
            </a:r>
            <a:r>
              <a:rPr lang="en-GB" sz="1600" spc="-35" dirty="0">
                <a:solidFill>
                  <a:srgbClr val="0D0D0D"/>
                </a:solidFill>
                <a:latin typeface="Arial"/>
                <a:cs typeface="Arial"/>
              </a:rPr>
              <a:t> </a:t>
            </a:r>
            <a:r>
              <a:rPr lang="en-GB" sz="1600" dirty="0">
                <a:solidFill>
                  <a:srgbClr val="0D0D0D"/>
                </a:solidFill>
                <a:latin typeface="Arial"/>
                <a:cs typeface="Arial"/>
              </a:rPr>
              <a:t>toolkit</a:t>
            </a:r>
            <a:r>
              <a:rPr lang="en-GB" sz="1600" spc="-40" dirty="0">
                <a:solidFill>
                  <a:srgbClr val="0D0D0D"/>
                </a:solidFill>
                <a:latin typeface="Arial"/>
                <a:cs typeface="Arial"/>
              </a:rPr>
              <a:t> for our teams </a:t>
            </a:r>
            <a:r>
              <a:rPr lang="en-GB" sz="1600" dirty="0">
                <a:solidFill>
                  <a:srgbClr val="0D0D0D"/>
                </a:solidFill>
                <a:latin typeface="Arial"/>
                <a:cs typeface="Arial"/>
              </a:rPr>
              <a:t>to</a:t>
            </a:r>
            <a:r>
              <a:rPr lang="en-GB" sz="1600" spc="-30" dirty="0">
                <a:solidFill>
                  <a:srgbClr val="0D0D0D"/>
                </a:solidFill>
                <a:latin typeface="Arial"/>
                <a:cs typeface="Arial"/>
              </a:rPr>
              <a:t> </a:t>
            </a:r>
            <a:r>
              <a:rPr lang="en-GB" sz="1600" dirty="0">
                <a:solidFill>
                  <a:srgbClr val="0D0D0D"/>
                </a:solidFill>
                <a:latin typeface="Arial"/>
                <a:cs typeface="Arial"/>
              </a:rPr>
              <a:t>encourage</a:t>
            </a:r>
            <a:r>
              <a:rPr lang="en-GB" sz="1600" spc="-60" dirty="0">
                <a:solidFill>
                  <a:srgbClr val="0D0D0D"/>
                </a:solidFill>
                <a:latin typeface="Arial"/>
                <a:cs typeface="Arial"/>
              </a:rPr>
              <a:t> </a:t>
            </a:r>
            <a:r>
              <a:rPr lang="en-GB" sz="1600" dirty="0">
                <a:solidFill>
                  <a:srgbClr val="0D0D0D"/>
                </a:solidFill>
                <a:latin typeface="Arial"/>
                <a:cs typeface="Arial"/>
              </a:rPr>
              <a:t>and</a:t>
            </a:r>
            <a:r>
              <a:rPr lang="en-GB" sz="1600" spc="-30" dirty="0">
                <a:solidFill>
                  <a:srgbClr val="0D0D0D"/>
                </a:solidFill>
                <a:latin typeface="Arial"/>
                <a:cs typeface="Arial"/>
              </a:rPr>
              <a:t> </a:t>
            </a:r>
            <a:r>
              <a:rPr lang="en-GB" sz="1600" dirty="0">
                <a:solidFill>
                  <a:srgbClr val="0D0D0D"/>
                </a:solidFill>
                <a:latin typeface="Arial"/>
                <a:cs typeface="Arial"/>
              </a:rPr>
              <a:t>support</a:t>
            </a:r>
            <a:r>
              <a:rPr lang="en-GB" sz="1600" spc="-55" dirty="0">
                <a:solidFill>
                  <a:srgbClr val="0D0D0D"/>
                </a:solidFill>
                <a:latin typeface="Arial"/>
                <a:cs typeface="Arial"/>
              </a:rPr>
              <a:t> </a:t>
            </a:r>
            <a:r>
              <a:rPr lang="en-GB" sz="1600" dirty="0">
                <a:solidFill>
                  <a:srgbClr val="0D0D0D"/>
                </a:solidFill>
                <a:latin typeface="Arial"/>
                <a:cs typeface="Arial"/>
              </a:rPr>
              <a:t>the</a:t>
            </a:r>
            <a:r>
              <a:rPr lang="en-GB" sz="1600" spc="-30" dirty="0">
                <a:solidFill>
                  <a:srgbClr val="0D0D0D"/>
                </a:solidFill>
                <a:latin typeface="Arial"/>
                <a:cs typeface="Arial"/>
              </a:rPr>
              <a:t> </a:t>
            </a:r>
            <a:r>
              <a:rPr lang="en-GB" sz="1600" dirty="0">
                <a:solidFill>
                  <a:srgbClr val="0D0D0D"/>
                </a:solidFill>
                <a:latin typeface="Arial"/>
                <a:cs typeface="Arial"/>
              </a:rPr>
              <a:t>creation</a:t>
            </a:r>
            <a:r>
              <a:rPr lang="en-GB" sz="1600" spc="-55" dirty="0">
                <a:solidFill>
                  <a:srgbClr val="0D0D0D"/>
                </a:solidFill>
                <a:latin typeface="Arial"/>
                <a:cs typeface="Arial"/>
              </a:rPr>
              <a:t> </a:t>
            </a:r>
            <a:r>
              <a:rPr lang="en-GB" sz="1600" dirty="0">
                <a:solidFill>
                  <a:srgbClr val="0D0D0D"/>
                </a:solidFill>
                <a:latin typeface="Arial"/>
                <a:cs typeface="Arial"/>
              </a:rPr>
              <a:t>of</a:t>
            </a:r>
            <a:r>
              <a:rPr lang="en-GB" sz="1600" spc="-30" dirty="0">
                <a:solidFill>
                  <a:srgbClr val="0D0D0D"/>
                </a:solidFill>
                <a:latin typeface="Arial"/>
                <a:cs typeface="Arial"/>
              </a:rPr>
              <a:t> </a:t>
            </a:r>
            <a:r>
              <a:rPr lang="en-GB" sz="1600" dirty="0">
                <a:solidFill>
                  <a:srgbClr val="0D0D0D"/>
                </a:solidFill>
                <a:latin typeface="Arial"/>
                <a:cs typeface="Arial"/>
              </a:rPr>
              <a:t>high</a:t>
            </a:r>
            <a:r>
              <a:rPr lang="en-GB" sz="1600" spc="-30" dirty="0">
                <a:solidFill>
                  <a:srgbClr val="0D0D0D"/>
                </a:solidFill>
                <a:latin typeface="Arial"/>
                <a:cs typeface="Arial"/>
              </a:rPr>
              <a:t> </a:t>
            </a:r>
            <a:r>
              <a:rPr lang="en-GB" sz="1600" dirty="0">
                <a:solidFill>
                  <a:srgbClr val="0D0D0D"/>
                </a:solidFill>
                <a:latin typeface="Arial"/>
                <a:cs typeface="Arial"/>
              </a:rPr>
              <a:t>quality</a:t>
            </a:r>
            <a:r>
              <a:rPr lang="en-GB" sz="1600" spc="-40" dirty="0">
                <a:solidFill>
                  <a:srgbClr val="0D0D0D"/>
                </a:solidFill>
                <a:latin typeface="Arial"/>
                <a:cs typeface="Arial"/>
              </a:rPr>
              <a:t> </a:t>
            </a:r>
            <a:r>
              <a:rPr lang="en-GB" sz="1600" dirty="0">
                <a:solidFill>
                  <a:srgbClr val="0D0D0D"/>
                </a:solidFill>
                <a:latin typeface="Arial"/>
                <a:cs typeface="Arial"/>
              </a:rPr>
              <a:t>conference</a:t>
            </a:r>
            <a:r>
              <a:rPr lang="en-GB" sz="1600" spc="-55" dirty="0">
                <a:solidFill>
                  <a:srgbClr val="0D0D0D"/>
                </a:solidFill>
                <a:latin typeface="Arial"/>
                <a:cs typeface="Arial"/>
              </a:rPr>
              <a:t> </a:t>
            </a:r>
            <a:r>
              <a:rPr lang="en-GB" sz="1600" dirty="0">
                <a:solidFill>
                  <a:srgbClr val="0D0D0D"/>
                </a:solidFill>
                <a:latin typeface="Arial"/>
                <a:cs typeface="Arial"/>
              </a:rPr>
              <a:t>poster</a:t>
            </a:r>
            <a:r>
              <a:rPr lang="en-GB" sz="1600" spc="-55" dirty="0">
                <a:solidFill>
                  <a:srgbClr val="0D0D0D"/>
                </a:solidFill>
                <a:latin typeface="Arial"/>
                <a:cs typeface="Arial"/>
              </a:rPr>
              <a:t> </a:t>
            </a:r>
            <a:r>
              <a:rPr lang="en-GB" sz="1600" spc="-10" dirty="0">
                <a:solidFill>
                  <a:srgbClr val="0D0D0D"/>
                </a:solidFill>
                <a:latin typeface="Arial"/>
                <a:cs typeface="Arial"/>
              </a:rPr>
              <a:t>presentations.</a:t>
            </a:r>
            <a:endParaRPr lang="en-GB" sz="1600" dirty="0">
              <a:latin typeface="Arial"/>
              <a:cs typeface="Arial"/>
            </a:endParaRPr>
          </a:p>
          <a:p>
            <a:pPr marL="299085" indent="-286385">
              <a:lnSpc>
                <a:spcPct val="100000"/>
              </a:lnSpc>
              <a:spcBef>
                <a:spcPts val="5"/>
              </a:spcBef>
              <a:buChar char="•"/>
              <a:tabLst>
                <a:tab pos="299085" algn="l"/>
              </a:tabLst>
            </a:pPr>
            <a:r>
              <a:rPr lang="en-GB" sz="1600" dirty="0">
                <a:solidFill>
                  <a:srgbClr val="0D0D0D"/>
                </a:solidFill>
                <a:latin typeface="Arial"/>
                <a:cs typeface="Arial"/>
              </a:rPr>
              <a:t>Created </a:t>
            </a:r>
            <a:r>
              <a:rPr lang="en-GB" sz="1600" dirty="0">
                <a:solidFill>
                  <a:srgbClr val="0D0D0D"/>
                </a:solidFill>
              </a:rPr>
              <a:t>a</a:t>
            </a:r>
            <a:r>
              <a:rPr lang="en-GB" sz="1600" spc="-25" dirty="0">
                <a:solidFill>
                  <a:srgbClr val="0D0D0D"/>
                </a:solidFill>
                <a:latin typeface="Arial"/>
                <a:cs typeface="Arial"/>
              </a:rPr>
              <a:t> </a:t>
            </a:r>
            <a:r>
              <a:rPr lang="en-GB" sz="1600" dirty="0">
                <a:solidFill>
                  <a:srgbClr val="0D0D0D"/>
                </a:solidFill>
                <a:latin typeface="Arial"/>
                <a:cs typeface="Arial"/>
              </a:rPr>
              <a:t>bespoke</a:t>
            </a:r>
            <a:r>
              <a:rPr lang="en-GB" sz="1600" spc="-65" dirty="0">
                <a:solidFill>
                  <a:srgbClr val="0D0D0D"/>
                </a:solidFill>
                <a:latin typeface="Arial"/>
                <a:cs typeface="Arial"/>
              </a:rPr>
              <a:t> </a:t>
            </a:r>
            <a:r>
              <a:rPr lang="en-GB" sz="1600" dirty="0">
                <a:solidFill>
                  <a:srgbClr val="0D0D0D"/>
                </a:solidFill>
                <a:latin typeface="Arial"/>
                <a:cs typeface="Arial"/>
              </a:rPr>
              <a:t>clinical</a:t>
            </a:r>
            <a:r>
              <a:rPr lang="en-GB" sz="1600" spc="-45" dirty="0">
                <a:solidFill>
                  <a:srgbClr val="0D0D0D"/>
                </a:solidFill>
                <a:latin typeface="Arial"/>
                <a:cs typeface="Arial"/>
              </a:rPr>
              <a:t> </a:t>
            </a:r>
            <a:r>
              <a:rPr lang="en-GB" sz="1600" dirty="0">
                <a:solidFill>
                  <a:srgbClr val="0D0D0D"/>
                </a:solidFill>
                <a:latin typeface="Arial"/>
                <a:cs typeface="Arial"/>
              </a:rPr>
              <a:t>skills</a:t>
            </a:r>
            <a:r>
              <a:rPr lang="en-GB" sz="1600" spc="-35" dirty="0">
                <a:solidFill>
                  <a:srgbClr val="0D0D0D"/>
                </a:solidFill>
                <a:latin typeface="Arial"/>
                <a:cs typeface="Arial"/>
              </a:rPr>
              <a:t> </a:t>
            </a:r>
            <a:r>
              <a:rPr lang="en-GB" sz="1600" dirty="0">
                <a:solidFill>
                  <a:srgbClr val="0D0D0D"/>
                </a:solidFill>
                <a:latin typeface="Arial"/>
                <a:cs typeface="Arial"/>
              </a:rPr>
              <a:t>laboratory</a:t>
            </a:r>
            <a:r>
              <a:rPr lang="en-GB" sz="1600" spc="-55" dirty="0">
                <a:solidFill>
                  <a:srgbClr val="0D0D0D"/>
                </a:solidFill>
                <a:latin typeface="Arial"/>
                <a:cs typeface="Arial"/>
              </a:rPr>
              <a:t> </a:t>
            </a:r>
            <a:r>
              <a:rPr lang="en-GB" sz="1600" dirty="0">
                <a:solidFill>
                  <a:srgbClr val="0D0D0D"/>
                </a:solidFill>
                <a:latin typeface="Arial"/>
                <a:cs typeface="Arial"/>
              </a:rPr>
              <a:t>in</a:t>
            </a:r>
            <a:r>
              <a:rPr lang="en-GB" sz="1600" spc="-30" dirty="0">
                <a:solidFill>
                  <a:srgbClr val="0D0D0D"/>
                </a:solidFill>
                <a:latin typeface="Arial"/>
                <a:cs typeface="Arial"/>
              </a:rPr>
              <a:t> </a:t>
            </a:r>
            <a:r>
              <a:rPr lang="en-GB" sz="1600" dirty="0">
                <a:solidFill>
                  <a:srgbClr val="0D0D0D"/>
                </a:solidFill>
                <a:latin typeface="Arial"/>
                <a:cs typeface="Arial"/>
              </a:rPr>
              <a:t>our Wellbeing</a:t>
            </a:r>
            <a:r>
              <a:rPr lang="en-GB" sz="1600" spc="-65" dirty="0">
                <a:solidFill>
                  <a:srgbClr val="0D0D0D"/>
                </a:solidFill>
                <a:latin typeface="Arial"/>
                <a:cs typeface="Arial"/>
              </a:rPr>
              <a:t> </a:t>
            </a:r>
            <a:r>
              <a:rPr lang="en-GB" sz="1600" dirty="0">
                <a:solidFill>
                  <a:srgbClr val="0D0D0D"/>
                </a:solidFill>
                <a:latin typeface="Arial"/>
                <a:cs typeface="Arial"/>
              </a:rPr>
              <a:t>unit</a:t>
            </a:r>
            <a:r>
              <a:rPr lang="en-GB" sz="1600" spc="-40" dirty="0">
                <a:solidFill>
                  <a:srgbClr val="0D0D0D"/>
                </a:solidFill>
                <a:latin typeface="Arial"/>
                <a:cs typeface="Arial"/>
              </a:rPr>
              <a:t> </a:t>
            </a:r>
            <a:r>
              <a:rPr lang="en-GB" sz="1600" dirty="0">
                <a:solidFill>
                  <a:srgbClr val="0D0D0D"/>
                </a:solidFill>
                <a:latin typeface="Arial"/>
                <a:cs typeface="Arial"/>
              </a:rPr>
              <a:t>utilising</a:t>
            </a:r>
            <a:r>
              <a:rPr lang="en-GB" sz="1600" spc="-50" dirty="0">
                <a:solidFill>
                  <a:srgbClr val="0D0D0D"/>
                </a:solidFill>
                <a:latin typeface="Arial"/>
                <a:cs typeface="Arial"/>
              </a:rPr>
              <a:t> </a:t>
            </a:r>
            <a:r>
              <a:rPr lang="en-GB" sz="1600" dirty="0">
                <a:solidFill>
                  <a:srgbClr val="0D0D0D"/>
                </a:solidFill>
                <a:latin typeface="Arial"/>
                <a:cs typeface="Arial"/>
              </a:rPr>
              <a:t>technology</a:t>
            </a:r>
            <a:r>
              <a:rPr lang="en-GB" sz="1600" spc="-70" dirty="0">
                <a:solidFill>
                  <a:srgbClr val="0D0D0D"/>
                </a:solidFill>
                <a:latin typeface="Arial"/>
                <a:cs typeface="Arial"/>
              </a:rPr>
              <a:t> </a:t>
            </a:r>
            <a:r>
              <a:rPr lang="en-GB" sz="1600" dirty="0">
                <a:solidFill>
                  <a:srgbClr val="0D0D0D"/>
                </a:solidFill>
                <a:latin typeface="Arial"/>
                <a:cs typeface="Arial"/>
              </a:rPr>
              <a:t>to</a:t>
            </a:r>
            <a:r>
              <a:rPr lang="en-GB" sz="1600" spc="-40" dirty="0">
                <a:solidFill>
                  <a:srgbClr val="0D0D0D"/>
                </a:solidFill>
                <a:latin typeface="Arial"/>
                <a:cs typeface="Arial"/>
              </a:rPr>
              <a:t> </a:t>
            </a:r>
            <a:r>
              <a:rPr lang="en-GB" sz="1600" dirty="0">
                <a:solidFill>
                  <a:srgbClr val="0D0D0D"/>
                </a:solidFill>
                <a:latin typeface="Arial"/>
                <a:cs typeface="Arial"/>
              </a:rPr>
              <a:t>enhance</a:t>
            </a:r>
            <a:r>
              <a:rPr lang="en-GB" sz="1600" spc="-50" dirty="0">
                <a:solidFill>
                  <a:srgbClr val="0D0D0D"/>
                </a:solidFill>
                <a:latin typeface="Arial"/>
                <a:cs typeface="Arial"/>
              </a:rPr>
              <a:t> </a:t>
            </a:r>
            <a:r>
              <a:rPr lang="en-GB" sz="1600" dirty="0">
                <a:solidFill>
                  <a:srgbClr val="0D0D0D"/>
                </a:solidFill>
                <a:latin typeface="Arial"/>
                <a:cs typeface="Arial"/>
              </a:rPr>
              <a:t>training</a:t>
            </a:r>
            <a:r>
              <a:rPr lang="en-GB" sz="1600" spc="-65" dirty="0">
                <a:solidFill>
                  <a:srgbClr val="0D0D0D"/>
                </a:solidFill>
                <a:latin typeface="Arial"/>
                <a:cs typeface="Arial"/>
              </a:rPr>
              <a:t> </a:t>
            </a:r>
            <a:r>
              <a:rPr lang="en-GB" sz="1600" dirty="0">
                <a:solidFill>
                  <a:srgbClr val="0D0D0D"/>
                </a:solidFill>
                <a:latin typeface="Arial"/>
                <a:cs typeface="Arial"/>
              </a:rPr>
              <a:t>and</a:t>
            </a:r>
            <a:r>
              <a:rPr lang="en-GB" sz="1600" spc="-45" dirty="0">
                <a:solidFill>
                  <a:srgbClr val="0D0D0D"/>
                </a:solidFill>
                <a:latin typeface="Arial"/>
                <a:cs typeface="Arial"/>
              </a:rPr>
              <a:t> </a:t>
            </a:r>
            <a:r>
              <a:rPr lang="en-GB" sz="1600" dirty="0">
                <a:solidFill>
                  <a:srgbClr val="0D0D0D"/>
                </a:solidFill>
                <a:latin typeface="Arial"/>
                <a:cs typeface="Arial"/>
              </a:rPr>
              <a:t>support</a:t>
            </a:r>
            <a:r>
              <a:rPr lang="en-GB" sz="1600" spc="-55" dirty="0">
                <a:solidFill>
                  <a:srgbClr val="0D0D0D"/>
                </a:solidFill>
                <a:latin typeface="Arial"/>
                <a:cs typeface="Arial"/>
              </a:rPr>
              <a:t> </a:t>
            </a:r>
            <a:r>
              <a:rPr lang="en-GB" sz="1600" spc="-25" dirty="0">
                <a:solidFill>
                  <a:srgbClr val="0D0D0D"/>
                </a:solidFill>
                <a:latin typeface="Arial"/>
                <a:cs typeface="Arial"/>
              </a:rPr>
              <a:t>for</a:t>
            </a:r>
            <a:r>
              <a:rPr lang="en-GB" sz="1600" spc="-25" dirty="0"/>
              <a:t> </a:t>
            </a:r>
            <a:r>
              <a:rPr lang="en-GB" sz="1600" dirty="0">
                <a:solidFill>
                  <a:srgbClr val="0D0D0D"/>
                </a:solidFill>
                <a:latin typeface="Arial"/>
                <a:cs typeface="Arial"/>
              </a:rPr>
              <a:t>our team</a:t>
            </a:r>
            <a:r>
              <a:rPr lang="en-GB" sz="1600" spc="-50" dirty="0">
                <a:solidFill>
                  <a:srgbClr val="0D0D0D"/>
                </a:solidFill>
                <a:latin typeface="Arial"/>
                <a:cs typeface="Arial"/>
              </a:rPr>
              <a:t> </a:t>
            </a:r>
            <a:r>
              <a:rPr lang="en-GB" sz="1600" dirty="0">
                <a:solidFill>
                  <a:srgbClr val="0D0D0D"/>
                </a:solidFill>
                <a:latin typeface="Arial"/>
                <a:cs typeface="Arial"/>
              </a:rPr>
              <a:t>staff</a:t>
            </a:r>
            <a:r>
              <a:rPr lang="en-GB" sz="1600" spc="-65" dirty="0">
                <a:solidFill>
                  <a:srgbClr val="0D0D0D"/>
                </a:solidFill>
                <a:latin typeface="Arial"/>
                <a:cs typeface="Arial"/>
              </a:rPr>
              <a:t> </a:t>
            </a:r>
            <a:r>
              <a:rPr lang="en-GB" sz="1600" dirty="0">
                <a:solidFill>
                  <a:srgbClr val="0D0D0D"/>
                </a:solidFill>
                <a:latin typeface="Arial"/>
                <a:cs typeface="Arial"/>
              </a:rPr>
              <a:t>with</a:t>
            </a:r>
            <a:r>
              <a:rPr lang="en-GB" sz="1600" spc="-15" dirty="0">
                <a:solidFill>
                  <a:srgbClr val="0D0D0D"/>
                </a:solidFill>
                <a:latin typeface="Arial"/>
                <a:cs typeface="Arial"/>
              </a:rPr>
              <a:t> </a:t>
            </a:r>
            <a:r>
              <a:rPr lang="en-GB" sz="1600" dirty="0">
                <a:solidFill>
                  <a:srgbClr val="0D0D0D"/>
                </a:solidFill>
                <a:latin typeface="Arial"/>
                <a:cs typeface="Arial"/>
              </a:rPr>
              <a:t>technical</a:t>
            </a:r>
            <a:r>
              <a:rPr lang="en-GB" sz="1600" spc="-45" dirty="0">
                <a:solidFill>
                  <a:srgbClr val="0D0D0D"/>
                </a:solidFill>
                <a:latin typeface="Arial"/>
                <a:cs typeface="Arial"/>
              </a:rPr>
              <a:t> </a:t>
            </a:r>
            <a:r>
              <a:rPr lang="en-GB" sz="1600" spc="-10" dirty="0">
                <a:solidFill>
                  <a:srgbClr val="0D0D0D"/>
                </a:solidFill>
                <a:latin typeface="Arial"/>
                <a:cs typeface="Arial"/>
              </a:rPr>
              <a:t>skills.</a:t>
            </a:r>
            <a:endParaRPr lang="en-GB" sz="1600" dirty="0">
              <a:latin typeface="Arial"/>
              <a:cs typeface="Arial"/>
            </a:endParaRPr>
          </a:p>
          <a:p>
            <a:pPr marL="299085" indent="-286385">
              <a:lnSpc>
                <a:spcPct val="100000"/>
              </a:lnSpc>
              <a:buChar char="•"/>
              <a:tabLst>
                <a:tab pos="299085" algn="l"/>
              </a:tabLst>
            </a:pPr>
            <a:r>
              <a:rPr lang="en-GB" sz="1600" dirty="0">
                <a:solidFill>
                  <a:srgbClr val="0D0D0D"/>
                </a:solidFill>
              </a:rPr>
              <a:t>C</a:t>
            </a:r>
            <a:r>
              <a:rPr lang="en-GB" sz="1600" dirty="0">
                <a:solidFill>
                  <a:srgbClr val="0D0D0D"/>
                </a:solidFill>
                <a:latin typeface="Arial"/>
                <a:cs typeface="Arial"/>
              </a:rPr>
              <a:t>ollaborated</a:t>
            </a:r>
            <a:r>
              <a:rPr lang="en-GB" sz="1600" spc="-55" dirty="0">
                <a:solidFill>
                  <a:srgbClr val="0D0D0D"/>
                </a:solidFill>
                <a:latin typeface="Arial"/>
                <a:cs typeface="Arial"/>
              </a:rPr>
              <a:t> </a:t>
            </a:r>
            <a:r>
              <a:rPr lang="en-GB" sz="1600" dirty="0">
                <a:solidFill>
                  <a:srgbClr val="0D0D0D"/>
                </a:solidFill>
                <a:latin typeface="Arial"/>
                <a:cs typeface="Arial"/>
              </a:rPr>
              <a:t>with</a:t>
            </a:r>
            <a:r>
              <a:rPr lang="en-GB" sz="1600" spc="-15" dirty="0">
                <a:solidFill>
                  <a:srgbClr val="0D0D0D"/>
                </a:solidFill>
                <a:latin typeface="Arial"/>
                <a:cs typeface="Arial"/>
              </a:rPr>
              <a:t> </a:t>
            </a:r>
            <a:r>
              <a:rPr lang="en-GB" sz="1600" dirty="0">
                <a:solidFill>
                  <a:srgbClr val="0D0D0D"/>
                </a:solidFill>
                <a:latin typeface="Arial"/>
                <a:cs typeface="Arial"/>
              </a:rPr>
              <a:t>the</a:t>
            </a:r>
            <a:r>
              <a:rPr lang="en-GB" sz="1600" spc="-45" dirty="0">
                <a:solidFill>
                  <a:srgbClr val="0D0D0D"/>
                </a:solidFill>
                <a:latin typeface="Arial"/>
                <a:cs typeface="Arial"/>
              </a:rPr>
              <a:t> </a:t>
            </a:r>
            <a:r>
              <a:rPr lang="en-GB" sz="1600" dirty="0">
                <a:solidFill>
                  <a:srgbClr val="0D0D0D"/>
                </a:solidFill>
                <a:latin typeface="Arial"/>
                <a:cs typeface="Arial"/>
              </a:rPr>
              <a:t>bereavement</a:t>
            </a:r>
            <a:r>
              <a:rPr lang="en-GB" sz="1600" spc="-40" dirty="0">
                <a:solidFill>
                  <a:srgbClr val="0D0D0D"/>
                </a:solidFill>
                <a:latin typeface="Arial"/>
                <a:cs typeface="Arial"/>
              </a:rPr>
              <a:t> </a:t>
            </a:r>
            <a:r>
              <a:rPr lang="en-GB" sz="1600" dirty="0">
                <a:solidFill>
                  <a:srgbClr val="0D0D0D"/>
                </a:solidFill>
                <a:latin typeface="Arial"/>
                <a:cs typeface="Arial"/>
              </a:rPr>
              <a:t>charter</a:t>
            </a:r>
            <a:r>
              <a:rPr lang="en-GB" sz="1600" spc="-55" dirty="0">
                <a:solidFill>
                  <a:srgbClr val="0D0D0D"/>
                </a:solidFill>
                <a:latin typeface="Arial"/>
                <a:cs typeface="Arial"/>
              </a:rPr>
              <a:t> </a:t>
            </a:r>
            <a:r>
              <a:rPr lang="en-GB" sz="1600" dirty="0">
                <a:solidFill>
                  <a:srgbClr val="0D0D0D"/>
                </a:solidFill>
                <a:latin typeface="Arial"/>
                <a:cs typeface="Arial"/>
              </a:rPr>
              <a:t>working</a:t>
            </a:r>
            <a:r>
              <a:rPr lang="en-GB" sz="1600" spc="-35" dirty="0">
                <a:solidFill>
                  <a:srgbClr val="0D0D0D"/>
                </a:solidFill>
                <a:latin typeface="Arial"/>
                <a:cs typeface="Arial"/>
              </a:rPr>
              <a:t> </a:t>
            </a:r>
            <a:r>
              <a:rPr lang="en-GB" sz="1600" dirty="0">
                <a:solidFill>
                  <a:srgbClr val="0D0D0D"/>
                </a:solidFill>
                <a:latin typeface="Arial"/>
                <a:cs typeface="Arial"/>
              </a:rPr>
              <a:t>group</a:t>
            </a:r>
            <a:r>
              <a:rPr lang="en-GB" sz="1600" spc="-45" dirty="0">
                <a:solidFill>
                  <a:srgbClr val="0D0D0D"/>
                </a:solidFill>
                <a:latin typeface="Arial"/>
                <a:cs typeface="Arial"/>
              </a:rPr>
              <a:t> </a:t>
            </a:r>
            <a:r>
              <a:rPr lang="en-GB" sz="1600" dirty="0">
                <a:solidFill>
                  <a:srgbClr val="0D0D0D"/>
                </a:solidFill>
                <a:latin typeface="Arial"/>
                <a:cs typeface="Arial"/>
              </a:rPr>
              <a:t>from</a:t>
            </a:r>
            <a:r>
              <a:rPr lang="en-GB" sz="1600" spc="-40" dirty="0">
                <a:solidFill>
                  <a:srgbClr val="0D0D0D"/>
                </a:solidFill>
                <a:latin typeface="Arial"/>
                <a:cs typeface="Arial"/>
              </a:rPr>
              <a:t> </a:t>
            </a:r>
            <a:r>
              <a:rPr lang="en-GB" sz="1600" dirty="0">
                <a:solidFill>
                  <a:srgbClr val="0D0D0D"/>
                </a:solidFill>
                <a:latin typeface="Arial"/>
                <a:cs typeface="Arial"/>
              </a:rPr>
              <a:t>good</a:t>
            </a:r>
            <a:r>
              <a:rPr lang="en-GB" sz="1600" spc="-45" dirty="0">
                <a:solidFill>
                  <a:srgbClr val="0D0D0D"/>
                </a:solidFill>
                <a:latin typeface="Arial"/>
                <a:cs typeface="Arial"/>
              </a:rPr>
              <a:t> </a:t>
            </a:r>
            <a:r>
              <a:rPr lang="en-GB" sz="1600" dirty="0">
                <a:solidFill>
                  <a:srgbClr val="0D0D0D"/>
                </a:solidFill>
                <a:latin typeface="Arial"/>
                <a:cs typeface="Arial"/>
              </a:rPr>
              <a:t>life,</a:t>
            </a:r>
            <a:r>
              <a:rPr lang="en-GB" sz="1600" spc="-30" dirty="0">
                <a:solidFill>
                  <a:srgbClr val="0D0D0D"/>
                </a:solidFill>
                <a:latin typeface="Arial"/>
                <a:cs typeface="Arial"/>
              </a:rPr>
              <a:t> </a:t>
            </a:r>
            <a:r>
              <a:rPr lang="en-GB" sz="1600" dirty="0">
                <a:solidFill>
                  <a:srgbClr val="0D0D0D"/>
                </a:solidFill>
                <a:latin typeface="Arial"/>
                <a:cs typeface="Arial"/>
              </a:rPr>
              <a:t>good</a:t>
            </a:r>
            <a:r>
              <a:rPr lang="en-GB" sz="1600" spc="-45" dirty="0">
                <a:solidFill>
                  <a:srgbClr val="0D0D0D"/>
                </a:solidFill>
                <a:latin typeface="Arial"/>
                <a:cs typeface="Arial"/>
              </a:rPr>
              <a:t> </a:t>
            </a:r>
            <a:r>
              <a:rPr lang="en-GB" sz="1600" dirty="0">
                <a:solidFill>
                  <a:srgbClr val="0D0D0D"/>
                </a:solidFill>
                <a:latin typeface="Arial"/>
                <a:cs typeface="Arial"/>
              </a:rPr>
              <a:t>death,</a:t>
            </a:r>
            <a:r>
              <a:rPr lang="en-GB" sz="1600" spc="-40" dirty="0">
                <a:solidFill>
                  <a:srgbClr val="0D0D0D"/>
                </a:solidFill>
                <a:latin typeface="Arial"/>
                <a:cs typeface="Arial"/>
              </a:rPr>
              <a:t> </a:t>
            </a:r>
            <a:r>
              <a:rPr lang="en-GB" sz="1600" dirty="0">
                <a:solidFill>
                  <a:srgbClr val="0D0D0D"/>
                </a:solidFill>
                <a:latin typeface="Arial"/>
                <a:cs typeface="Arial"/>
              </a:rPr>
              <a:t>good</a:t>
            </a:r>
            <a:r>
              <a:rPr lang="en-GB" sz="1600" spc="-45" dirty="0">
                <a:solidFill>
                  <a:srgbClr val="0D0D0D"/>
                </a:solidFill>
                <a:latin typeface="Arial"/>
                <a:cs typeface="Arial"/>
              </a:rPr>
              <a:t> </a:t>
            </a:r>
            <a:r>
              <a:rPr lang="en-GB" sz="1600" dirty="0">
                <a:solidFill>
                  <a:srgbClr val="0D0D0D"/>
                </a:solidFill>
                <a:latin typeface="Arial"/>
                <a:cs typeface="Arial"/>
              </a:rPr>
              <a:t>grief</a:t>
            </a:r>
            <a:r>
              <a:rPr lang="en-GB" sz="1600" spc="-30" dirty="0">
                <a:solidFill>
                  <a:srgbClr val="0D0D0D"/>
                </a:solidFill>
                <a:latin typeface="Arial"/>
                <a:cs typeface="Arial"/>
              </a:rPr>
              <a:t> </a:t>
            </a:r>
            <a:r>
              <a:rPr lang="en-GB" sz="1600" dirty="0">
                <a:solidFill>
                  <a:srgbClr val="0D0D0D"/>
                </a:solidFill>
                <a:latin typeface="Arial"/>
                <a:cs typeface="Arial"/>
              </a:rPr>
              <a:t>to</a:t>
            </a:r>
            <a:r>
              <a:rPr lang="en-GB" sz="1600" spc="-30" dirty="0">
                <a:solidFill>
                  <a:srgbClr val="0D0D0D"/>
                </a:solidFill>
                <a:latin typeface="Arial"/>
                <a:cs typeface="Arial"/>
              </a:rPr>
              <a:t> </a:t>
            </a:r>
            <a:r>
              <a:rPr lang="en-GB" sz="1600" dirty="0">
                <a:solidFill>
                  <a:srgbClr val="0D0D0D"/>
                </a:solidFill>
                <a:latin typeface="Arial"/>
                <a:cs typeface="Arial"/>
              </a:rPr>
              <a:t>hold</a:t>
            </a:r>
            <a:r>
              <a:rPr lang="en-GB" sz="1600" spc="-35" dirty="0">
                <a:solidFill>
                  <a:srgbClr val="0D0D0D"/>
                </a:solidFill>
                <a:latin typeface="Arial"/>
                <a:cs typeface="Arial"/>
              </a:rPr>
              <a:t> </a:t>
            </a:r>
            <a:r>
              <a:rPr lang="en-GB" sz="1600" dirty="0">
                <a:solidFill>
                  <a:srgbClr val="0D0D0D"/>
                </a:solidFill>
                <a:latin typeface="Arial"/>
                <a:cs typeface="Arial"/>
              </a:rPr>
              <a:t>‘care</a:t>
            </a:r>
            <a:r>
              <a:rPr lang="en-GB" sz="1600" spc="-45" dirty="0">
                <a:solidFill>
                  <a:srgbClr val="0D0D0D"/>
                </a:solidFill>
                <a:latin typeface="Arial"/>
                <a:cs typeface="Arial"/>
              </a:rPr>
              <a:t> </a:t>
            </a:r>
            <a:r>
              <a:rPr lang="en-GB" sz="1600" dirty="0">
                <a:solidFill>
                  <a:srgbClr val="0D0D0D"/>
                </a:solidFill>
                <a:latin typeface="Arial"/>
                <a:cs typeface="Arial"/>
              </a:rPr>
              <a:t>to</a:t>
            </a:r>
            <a:r>
              <a:rPr lang="en-GB" sz="1600" spc="-35" dirty="0">
                <a:solidFill>
                  <a:srgbClr val="0D0D0D"/>
                </a:solidFill>
                <a:latin typeface="Arial"/>
                <a:cs typeface="Arial"/>
              </a:rPr>
              <a:t> </a:t>
            </a:r>
            <a:r>
              <a:rPr lang="en-GB" sz="1600" spc="-10" dirty="0">
                <a:solidFill>
                  <a:srgbClr val="0D0D0D"/>
                </a:solidFill>
                <a:latin typeface="Arial"/>
                <a:cs typeface="Arial"/>
              </a:rPr>
              <a:t>action’ </a:t>
            </a:r>
            <a:r>
              <a:rPr lang="en-GB" sz="1600" dirty="0">
                <a:solidFill>
                  <a:srgbClr val="0D0D0D"/>
                </a:solidFill>
                <a:latin typeface="Arial"/>
                <a:cs typeface="Arial"/>
              </a:rPr>
              <a:t>events</a:t>
            </a:r>
            <a:r>
              <a:rPr lang="en-GB" sz="1600" spc="-35" dirty="0">
                <a:solidFill>
                  <a:srgbClr val="0D0D0D"/>
                </a:solidFill>
                <a:latin typeface="Arial"/>
                <a:cs typeface="Arial"/>
              </a:rPr>
              <a:t> </a:t>
            </a:r>
            <a:r>
              <a:rPr lang="en-GB" sz="1600" dirty="0">
                <a:solidFill>
                  <a:srgbClr val="0D0D0D"/>
                </a:solidFill>
                <a:latin typeface="Arial"/>
                <a:cs typeface="Arial"/>
              </a:rPr>
              <a:t>to</a:t>
            </a:r>
            <a:r>
              <a:rPr lang="en-GB" sz="1600" spc="-30" dirty="0">
                <a:solidFill>
                  <a:srgbClr val="0D0D0D"/>
                </a:solidFill>
                <a:latin typeface="Arial"/>
                <a:cs typeface="Arial"/>
              </a:rPr>
              <a:t> </a:t>
            </a:r>
            <a:r>
              <a:rPr lang="en-GB" sz="1600" dirty="0">
                <a:solidFill>
                  <a:srgbClr val="0D0D0D"/>
                </a:solidFill>
                <a:latin typeface="Arial"/>
                <a:cs typeface="Arial"/>
              </a:rPr>
              <a:t>drive</a:t>
            </a:r>
            <a:r>
              <a:rPr lang="en-GB" sz="1600" spc="-5" dirty="0">
                <a:solidFill>
                  <a:srgbClr val="0D0D0D"/>
                </a:solidFill>
                <a:latin typeface="Arial"/>
                <a:cs typeface="Arial"/>
              </a:rPr>
              <a:t> </a:t>
            </a:r>
            <a:r>
              <a:rPr lang="en-GB" sz="1600" dirty="0">
                <a:solidFill>
                  <a:srgbClr val="0D0D0D"/>
                </a:solidFill>
                <a:latin typeface="Arial"/>
                <a:cs typeface="Arial"/>
              </a:rPr>
              <a:t>forward</a:t>
            </a:r>
            <a:r>
              <a:rPr lang="en-GB" sz="1600" spc="-35" dirty="0">
                <a:solidFill>
                  <a:srgbClr val="0D0D0D"/>
                </a:solidFill>
                <a:latin typeface="Arial"/>
                <a:cs typeface="Arial"/>
              </a:rPr>
              <a:t> </a:t>
            </a:r>
            <a:r>
              <a:rPr lang="en-GB" sz="1600" dirty="0">
                <a:solidFill>
                  <a:srgbClr val="0D0D0D"/>
                </a:solidFill>
                <a:latin typeface="Arial"/>
                <a:cs typeface="Arial"/>
              </a:rPr>
              <a:t>the</a:t>
            </a:r>
            <a:r>
              <a:rPr lang="en-GB" sz="1600" spc="-30" dirty="0">
                <a:solidFill>
                  <a:srgbClr val="0D0D0D"/>
                </a:solidFill>
                <a:latin typeface="Arial"/>
                <a:cs typeface="Arial"/>
              </a:rPr>
              <a:t> </a:t>
            </a:r>
            <a:r>
              <a:rPr lang="en-GB" sz="1600" spc="-10" dirty="0">
                <a:solidFill>
                  <a:srgbClr val="0D0D0D"/>
                </a:solidFill>
                <a:latin typeface="Arial"/>
                <a:cs typeface="Arial"/>
              </a:rPr>
              <a:t>recommendation</a:t>
            </a:r>
            <a:r>
              <a:rPr lang="en-GB" sz="1600" spc="-55" dirty="0">
                <a:solidFill>
                  <a:srgbClr val="0D0D0D"/>
                </a:solidFill>
                <a:latin typeface="Arial"/>
                <a:cs typeface="Arial"/>
              </a:rPr>
              <a:t> </a:t>
            </a:r>
            <a:r>
              <a:rPr lang="en-GB" sz="1600" dirty="0">
                <a:solidFill>
                  <a:srgbClr val="0D0D0D"/>
                </a:solidFill>
                <a:latin typeface="Arial"/>
                <a:cs typeface="Arial"/>
              </a:rPr>
              <a:t>made</a:t>
            </a:r>
            <a:r>
              <a:rPr lang="en-GB" sz="1600" spc="-25" dirty="0">
                <a:solidFill>
                  <a:srgbClr val="0D0D0D"/>
                </a:solidFill>
                <a:latin typeface="Arial"/>
                <a:cs typeface="Arial"/>
              </a:rPr>
              <a:t> </a:t>
            </a:r>
            <a:r>
              <a:rPr lang="en-GB" sz="1600" dirty="0">
                <a:solidFill>
                  <a:srgbClr val="0D0D0D"/>
                </a:solidFill>
                <a:latin typeface="Arial"/>
                <a:cs typeface="Arial"/>
              </a:rPr>
              <a:t>to</a:t>
            </a:r>
            <a:r>
              <a:rPr lang="en-GB" sz="1600" spc="-30" dirty="0">
                <a:solidFill>
                  <a:srgbClr val="0D0D0D"/>
                </a:solidFill>
                <a:latin typeface="Arial"/>
                <a:cs typeface="Arial"/>
              </a:rPr>
              <a:t> </a:t>
            </a:r>
            <a:r>
              <a:rPr lang="en-GB" sz="1600" dirty="0">
                <a:solidFill>
                  <a:srgbClr val="0D0D0D"/>
                </a:solidFill>
                <a:latin typeface="Arial"/>
                <a:cs typeface="Arial"/>
              </a:rPr>
              <a:t>the</a:t>
            </a:r>
            <a:r>
              <a:rPr lang="en-GB" sz="1600" spc="-30" dirty="0">
                <a:solidFill>
                  <a:srgbClr val="0D0D0D"/>
                </a:solidFill>
                <a:latin typeface="Arial"/>
                <a:cs typeface="Arial"/>
              </a:rPr>
              <a:t> </a:t>
            </a:r>
            <a:r>
              <a:rPr lang="en-GB" sz="1600" dirty="0">
                <a:solidFill>
                  <a:srgbClr val="0D0D0D"/>
                </a:solidFill>
                <a:latin typeface="Arial"/>
                <a:cs typeface="Arial"/>
              </a:rPr>
              <a:t>Scottish</a:t>
            </a:r>
            <a:r>
              <a:rPr lang="en-GB" sz="1600" spc="-50" dirty="0">
                <a:solidFill>
                  <a:srgbClr val="0D0D0D"/>
                </a:solidFill>
                <a:latin typeface="Arial"/>
                <a:cs typeface="Arial"/>
              </a:rPr>
              <a:t> </a:t>
            </a:r>
            <a:r>
              <a:rPr lang="en-GB" sz="1600" spc="-50" dirty="0">
                <a:solidFill>
                  <a:srgbClr val="0D0D0D"/>
                </a:solidFill>
              </a:rPr>
              <a:t>G</a:t>
            </a:r>
            <a:r>
              <a:rPr lang="en-GB" sz="1600" dirty="0">
                <a:solidFill>
                  <a:srgbClr val="0D0D0D"/>
                </a:solidFill>
                <a:latin typeface="Arial"/>
                <a:cs typeface="Arial"/>
              </a:rPr>
              <a:t>overnment</a:t>
            </a:r>
            <a:r>
              <a:rPr lang="en-GB" sz="1600" spc="-40" dirty="0">
                <a:solidFill>
                  <a:srgbClr val="0D0D0D"/>
                </a:solidFill>
                <a:latin typeface="Arial"/>
                <a:cs typeface="Arial"/>
              </a:rPr>
              <a:t> </a:t>
            </a:r>
            <a:r>
              <a:rPr lang="en-GB" sz="1600" dirty="0">
                <a:solidFill>
                  <a:srgbClr val="0D0D0D"/>
                </a:solidFill>
                <a:latin typeface="Arial"/>
                <a:cs typeface="Arial"/>
              </a:rPr>
              <a:t>from</a:t>
            </a:r>
            <a:r>
              <a:rPr lang="en-GB" sz="1600" spc="-45" dirty="0">
                <a:solidFill>
                  <a:srgbClr val="0D0D0D"/>
                </a:solidFill>
                <a:latin typeface="Arial"/>
                <a:cs typeface="Arial"/>
              </a:rPr>
              <a:t> </a:t>
            </a:r>
            <a:r>
              <a:rPr lang="en-GB" sz="1600" dirty="0">
                <a:solidFill>
                  <a:srgbClr val="0D0D0D"/>
                </a:solidFill>
                <a:latin typeface="Arial"/>
                <a:cs typeface="Arial"/>
              </a:rPr>
              <a:t>the</a:t>
            </a:r>
            <a:r>
              <a:rPr lang="en-GB" sz="1600" spc="-30" dirty="0">
                <a:solidFill>
                  <a:srgbClr val="0D0D0D"/>
                </a:solidFill>
                <a:latin typeface="Arial"/>
                <a:cs typeface="Arial"/>
              </a:rPr>
              <a:t> </a:t>
            </a:r>
            <a:r>
              <a:rPr lang="en-GB" sz="1600" dirty="0">
                <a:solidFill>
                  <a:srgbClr val="0D0D0D"/>
                </a:solidFill>
                <a:latin typeface="Arial"/>
                <a:cs typeface="Arial"/>
              </a:rPr>
              <a:t>Bereavement</a:t>
            </a:r>
            <a:r>
              <a:rPr lang="en-GB" sz="1600" spc="-40" dirty="0">
                <a:solidFill>
                  <a:srgbClr val="0D0D0D"/>
                </a:solidFill>
                <a:latin typeface="Arial"/>
                <a:cs typeface="Arial"/>
              </a:rPr>
              <a:t> </a:t>
            </a:r>
            <a:r>
              <a:rPr lang="en-GB" sz="1600" dirty="0">
                <a:solidFill>
                  <a:srgbClr val="0D0D0D"/>
                </a:solidFill>
                <a:latin typeface="Arial"/>
                <a:cs typeface="Arial"/>
              </a:rPr>
              <a:t>Summit</a:t>
            </a:r>
            <a:r>
              <a:rPr lang="en-GB" sz="1600" spc="-20" dirty="0">
                <a:solidFill>
                  <a:srgbClr val="0D0D0D"/>
                </a:solidFill>
                <a:latin typeface="Arial"/>
                <a:cs typeface="Arial"/>
              </a:rPr>
              <a:t> </a:t>
            </a:r>
            <a:r>
              <a:rPr lang="en-GB" sz="1600" spc="-10" dirty="0">
                <a:solidFill>
                  <a:srgbClr val="0D0D0D"/>
                </a:solidFill>
                <a:latin typeface="Arial"/>
                <a:cs typeface="Arial"/>
              </a:rPr>
              <a:t>report.</a:t>
            </a:r>
          </a:p>
          <a:p>
            <a:pPr marL="298450" indent="-285750">
              <a:lnSpc>
                <a:spcPct val="100000"/>
              </a:lnSpc>
              <a:buFont typeface="Arial" panose="020B0604020202020204" pitchFamily="34" charset="0"/>
              <a:buChar char="•"/>
              <a:tabLst>
                <a:tab pos="299085" algn="l"/>
              </a:tabLst>
            </a:pPr>
            <a:r>
              <a:rPr lang="en-GB" sz="1600" spc="-10" dirty="0">
                <a:solidFill>
                  <a:srgbClr val="0D0D0D"/>
                </a:solidFill>
              </a:rPr>
              <a:t>P</a:t>
            </a:r>
            <a:r>
              <a:rPr lang="en-GB" sz="1600" spc="-10" dirty="0">
                <a:solidFill>
                  <a:srgbClr val="0D0D0D"/>
                </a:solidFill>
                <a:latin typeface="Arial"/>
                <a:cs typeface="Arial"/>
              </a:rPr>
              <a:t>articipated in a UK wide practice development project with St Christophers Hospice, London and Queen Margaret University. </a:t>
            </a:r>
            <a:endParaRPr lang="en-GB" sz="1600" dirty="0">
              <a:latin typeface="Arial"/>
              <a:cs typeface="Arial"/>
            </a:endParaRPr>
          </a:p>
          <a:p>
            <a:endParaRPr lang="en-GB" dirty="0"/>
          </a:p>
        </p:txBody>
      </p:sp>
    </p:spTree>
    <p:extLst>
      <p:ext uri="{BB962C8B-B14F-4D97-AF65-F5344CB8AC3E}">
        <p14:creationId xmlns:p14="http://schemas.microsoft.com/office/powerpoint/2010/main" val="230931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57CC6-6A57-CD86-BAFC-B00C5DDFE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18CB2-C0CE-B065-C265-E56530FA6A55}"/>
              </a:ext>
            </a:extLst>
          </p:cNvPr>
          <p:cNvSpPr>
            <a:spLocks noGrp="1"/>
          </p:cNvSpPr>
          <p:nvPr>
            <p:ph type="title"/>
          </p:nvPr>
        </p:nvSpPr>
        <p:spPr>
          <a:xfrm>
            <a:off x="1096162" y="585977"/>
            <a:ext cx="10052050" cy="615553"/>
          </a:xfrm>
        </p:spPr>
        <p:txBody>
          <a:bodyPr/>
          <a:lstStyle/>
          <a:p>
            <a:pPr algn="ctr"/>
            <a:r>
              <a:rPr lang="en-GB" sz="2000" dirty="0"/>
              <a:t>Creating</a:t>
            </a:r>
            <a:r>
              <a:rPr lang="en-GB" sz="2000" spc="-55" dirty="0"/>
              <a:t> </a:t>
            </a:r>
            <a:r>
              <a:rPr lang="en-GB" sz="2000" dirty="0"/>
              <a:t>new</a:t>
            </a:r>
            <a:r>
              <a:rPr lang="en-GB" sz="2000" spc="-65" dirty="0"/>
              <a:t> </a:t>
            </a:r>
            <a:r>
              <a:rPr lang="en-GB" sz="2000" dirty="0"/>
              <a:t>knowledge</a:t>
            </a:r>
            <a:r>
              <a:rPr lang="en-GB" sz="2000" spc="-95" dirty="0"/>
              <a:t> </a:t>
            </a:r>
            <a:r>
              <a:rPr lang="en-GB" sz="2000" dirty="0"/>
              <a:t>and</a:t>
            </a:r>
            <a:r>
              <a:rPr lang="en-GB" sz="2000" spc="-35" dirty="0"/>
              <a:t> </a:t>
            </a:r>
            <a:r>
              <a:rPr lang="en-GB" sz="2000" dirty="0"/>
              <a:t>innovative</a:t>
            </a:r>
            <a:r>
              <a:rPr lang="en-GB" sz="2000" spc="-15" dirty="0"/>
              <a:t> </a:t>
            </a:r>
            <a:r>
              <a:rPr lang="en-GB" sz="2000" dirty="0"/>
              <a:t>ways</a:t>
            </a:r>
            <a:r>
              <a:rPr lang="en-GB" sz="2000" spc="-80" dirty="0"/>
              <a:t> </a:t>
            </a:r>
            <a:r>
              <a:rPr lang="en-GB" sz="2000" dirty="0"/>
              <a:t>of</a:t>
            </a:r>
            <a:r>
              <a:rPr lang="en-GB" sz="2000" spc="-55" dirty="0"/>
              <a:t> </a:t>
            </a:r>
            <a:r>
              <a:rPr lang="en-GB" sz="2000" dirty="0"/>
              <a:t>working</a:t>
            </a:r>
            <a:r>
              <a:rPr lang="en-GB" sz="2000" spc="-70" dirty="0"/>
              <a:t> </a:t>
            </a:r>
            <a:r>
              <a:rPr lang="en-GB" sz="2000" dirty="0"/>
              <a:t>to</a:t>
            </a:r>
            <a:r>
              <a:rPr lang="en-GB" sz="2000" spc="-70" dirty="0"/>
              <a:t> </a:t>
            </a:r>
            <a:r>
              <a:rPr lang="en-GB" sz="2000" dirty="0"/>
              <a:t>influence</a:t>
            </a:r>
            <a:r>
              <a:rPr lang="en-GB" sz="2000" spc="-60" dirty="0"/>
              <a:t> </a:t>
            </a:r>
            <a:r>
              <a:rPr lang="en-GB" sz="2000" dirty="0"/>
              <a:t>the</a:t>
            </a:r>
            <a:r>
              <a:rPr lang="en-GB" sz="2000" spc="-65" dirty="0"/>
              <a:t> </a:t>
            </a:r>
            <a:r>
              <a:rPr lang="en-GB" sz="2000" spc="-10" dirty="0"/>
              <a:t>wider </a:t>
            </a:r>
            <a:r>
              <a:rPr lang="en-GB" sz="2000" dirty="0"/>
              <a:t>provision</a:t>
            </a:r>
            <a:r>
              <a:rPr lang="en-GB" sz="2000" spc="-55" dirty="0"/>
              <a:t> </a:t>
            </a:r>
            <a:r>
              <a:rPr lang="en-GB" sz="2000" dirty="0"/>
              <a:t>of</a:t>
            </a:r>
            <a:r>
              <a:rPr lang="en-GB" sz="2000" spc="-85" dirty="0"/>
              <a:t> </a:t>
            </a:r>
            <a:r>
              <a:rPr lang="en-GB" sz="2000" dirty="0"/>
              <a:t>palliative</a:t>
            </a:r>
            <a:r>
              <a:rPr lang="en-GB" sz="2000" spc="-75" dirty="0"/>
              <a:t> </a:t>
            </a:r>
            <a:r>
              <a:rPr lang="en-GB" sz="2000" dirty="0"/>
              <a:t>and</a:t>
            </a:r>
            <a:r>
              <a:rPr lang="en-GB" sz="2000" spc="-85" dirty="0"/>
              <a:t> </a:t>
            </a:r>
            <a:r>
              <a:rPr lang="en-GB" sz="2000" dirty="0"/>
              <a:t>hospice</a:t>
            </a:r>
            <a:r>
              <a:rPr lang="en-GB" sz="2000" spc="-70" dirty="0"/>
              <a:t> </a:t>
            </a:r>
            <a:r>
              <a:rPr lang="en-GB" sz="2000" spc="-20" dirty="0"/>
              <a:t>care</a:t>
            </a:r>
            <a:endParaRPr lang="en-GB" sz="2000" dirty="0"/>
          </a:p>
        </p:txBody>
      </p:sp>
      <p:sp>
        <p:nvSpPr>
          <p:cNvPr id="3" name="Text Placeholder 2">
            <a:extLst>
              <a:ext uri="{FF2B5EF4-FFF2-40B4-BE49-F238E27FC236}">
                <a16:creationId xmlns:a16="http://schemas.microsoft.com/office/drawing/2014/main" id="{DC3EF00E-D181-8668-5D0F-EA2762E431AC}"/>
              </a:ext>
            </a:extLst>
          </p:cNvPr>
          <p:cNvSpPr>
            <a:spLocks noGrp="1"/>
          </p:cNvSpPr>
          <p:nvPr>
            <p:ph type="body" idx="1"/>
          </p:nvPr>
        </p:nvSpPr>
        <p:spPr>
          <a:xfrm>
            <a:off x="888898" y="1649323"/>
            <a:ext cx="9883775" cy="3939540"/>
          </a:xfrm>
        </p:spPr>
        <p:txBody>
          <a:bodyPr/>
          <a:lstStyle/>
          <a:p>
            <a:pPr marL="12700">
              <a:spcBef>
                <a:spcPts val="5"/>
              </a:spcBef>
              <a:tabLst>
                <a:tab pos="299085" algn="l"/>
              </a:tabLst>
            </a:pPr>
            <a:r>
              <a:rPr lang="en-GB" sz="1600" dirty="0">
                <a:solidFill>
                  <a:srgbClr val="48484A"/>
                </a:solidFill>
                <a:latin typeface="Arial"/>
                <a:cs typeface="Arial"/>
              </a:rPr>
              <a:t>We have  </a:t>
            </a:r>
            <a:endParaRPr lang="en-GB" sz="1600" dirty="0">
              <a:latin typeface="Arial"/>
              <a:cs typeface="Arial"/>
            </a:endParaRPr>
          </a:p>
          <a:p>
            <a:pPr marL="299085" indent="-286385">
              <a:lnSpc>
                <a:spcPct val="100000"/>
              </a:lnSpc>
              <a:spcBef>
                <a:spcPts val="5"/>
              </a:spcBef>
              <a:buChar char="•"/>
              <a:tabLst>
                <a:tab pos="299085" algn="l"/>
              </a:tabLst>
            </a:pPr>
            <a:endParaRPr lang="en-GB" sz="1600" dirty="0">
              <a:solidFill>
                <a:srgbClr val="0D0D0D"/>
              </a:solidFill>
              <a:latin typeface="Arial"/>
              <a:cs typeface="Arial"/>
            </a:endParaRPr>
          </a:p>
          <a:p>
            <a:pPr marL="342900" indent="-342900" algn="just">
              <a:buFont typeface="Arial" panose="020B0604020202020204" pitchFamily="34" charset="0"/>
              <a:buChar char="•"/>
            </a:pPr>
            <a:r>
              <a:rPr lang="en-GB" sz="1600" dirty="0"/>
              <a:t>Celebrated our hospice consultant becoming Professor following being awarded a personal chair in palliative medicine at the University of Edinburgh.</a:t>
            </a:r>
          </a:p>
          <a:p>
            <a:pPr marL="342900" indent="-342900" algn="just">
              <a:buFont typeface="Arial" panose="020B0604020202020204" pitchFamily="34" charset="0"/>
              <a:buChar char="•"/>
            </a:pPr>
            <a:r>
              <a:rPr lang="en-GB" sz="1600" dirty="0"/>
              <a:t>Supported our hospice lecturer to commence her PHD through Queen Margaret University on a research study aiming ‘to understand how the changing landscape of palliative care has influenced the role and person centered approach of hospice clinicians’.</a:t>
            </a:r>
          </a:p>
          <a:p>
            <a:pPr marL="342900" indent="-342900" algn="just">
              <a:buFont typeface="Arial" panose="020B0604020202020204" pitchFamily="34" charset="0"/>
              <a:buChar char="•"/>
            </a:pPr>
            <a:r>
              <a:rPr lang="en-US" sz="1600" dirty="0"/>
              <a:t>Conducted internal and external education and research consultations to identify current resources, needs and priorities, as well as future priorities for education and research. </a:t>
            </a:r>
          </a:p>
          <a:p>
            <a:pPr marL="342900" indent="-342900" algn="just">
              <a:buFont typeface="Arial" panose="020B0604020202020204" pitchFamily="34" charset="0"/>
              <a:buChar char="•"/>
            </a:pPr>
            <a:r>
              <a:rPr lang="en-US" sz="1600" dirty="0"/>
              <a:t>Inaugurated and piloted an arts therapies interns knowledge exchange group with Mount Sinai Hospital and the Kravis Centre in New York, with a focus on palliative care. This peer group met once per month and following positive feedback the group will resume October 2024 – March 2025.  </a:t>
            </a:r>
          </a:p>
          <a:p>
            <a:pPr marL="285750" indent="-285750" algn="just">
              <a:buFont typeface="Arial" panose="020B0604020202020204" pitchFamily="34" charset="0"/>
              <a:buChar char="•"/>
            </a:pPr>
            <a:r>
              <a:rPr lang="en-GB" sz="1600" dirty="0">
                <a:latin typeface="Arial"/>
                <a:cs typeface="Arial"/>
              </a:rPr>
              <a:t>Delivered</a:t>
            </a:r>
            <a:r>
              <a:rPr lang="en-GB" sz="1600" spc="-35" dirty="0">
                <a:latin typeface="Arial"/>
                <a:cs typeface="Arial"/>
              </a:rPr>
              <a:t> </a:t>
            </a:r>
            <a:r>
              <a:rPr lang="en-GB" sz="1600" dirty="0">
                <a:latin typeface="Arial"/>
                <a:cs typeface="Arial"/>
              </a:rPr>
              <a:t>new</a:t>
            </a:r>
            <a:r>
              <a:rPr lang="en-GB" sz="1600" spc="-25" dirty="0">
                <a:latin typeface="Arial"/>
                <a:cs typeface="Arial"/>
              </a:rPr>
              <a:t> </a:t>
            </a:r>
            <a:r>
              <a:rPr lang="en-GB" sz="1600" dirty="0">
                <a:latin typeface="Arial"/>
                <a:cs typeface="Arial"/>
              </a:rPr>
              <a:t>fortnightly</a:t>
            </a:r>
            <a:r>
              <a:rPr lang="en-GB" sz="1600" spc="-55" dirty="0">
                <a:latin typeface="Arial"/>
                <a:cs typeface="Arial"/>
              </a:rPr>
              <a:t> </a:t>
            </a:r>
            <a:r>
              <a:rPr lang="en-GB" sz="1600" dirty="0">
                <a:latin typeface="Arial"/>
                <a:cs typeface="Arial"/>
              </a:rPr>
              <a:t>education</a:t>
            </a:r>
            <a:r>
              <a:rPr lang="en-GB" sz="1600" spc="-55" dirty="0">
                <a:latin typeface="Arial"/>
                <a:cs typeface="Arial"/>
              </a:rPr>
              <a:t> </a:t>
            </a:r>
            <a:r>
              <a:rPr lang="en-GB" sz="1600" dirty="0">
                <a:latin typeface="Arial"/>
                <a:cs typeface="Arial"/>
              </a:rPr>
              <a:t>sessions</a:t>
            </a:r>
            <a:r>
              <a:rPr lang="en-GB" sz="1600" spc="-60" dirty="0">
                <a:latin typeface="Arial"/>
                <a:cs typeface="Arial"/>
              </a:rPr>
              <a:t> </a:t>
            </a:r>
            <a:r>
              <a:rPr lang="en-GB" sz="1600" dirty="0">
                <a:latin typeface="Arial"/>
                <a:cs typeface="Arial"/>
              </a:rPr>
              <a:t>with</a:t>
            </a:r>
            <a:r>
              <a:rPr lang="en-GB" sz="1600" spc="-5" dirty="0">
                <a:latin typeface="Arial"/>
                <a:cs typeface="Arial"/>
              </a:rPr>
              <a:t> </a:t>
            </a:r>
            <a:r>
              <a:rPr lang="en-GB" sz="1600" dirty="0">
                <a:latin typeface="Arial"/>
                <a:cs typeface="Arial"/>
              </a:rPr>
              <a:t>our</a:t>
            </a:r>
            <a:r>
              <a:rPr lang="en-GB" sz="1600" spc="-30" dirty="0">
                <a:latin typeface="Arial"/>
                <a:cs typeface="Arial"/>
              </a:rPr>
              <a:t> </a:t>
            </a:r>
            <a:r>
              <a:rPr lang="en-GB" sz="1600" dirty="0">
                <a:latin typeface="Arial"/>
                <a:cs typeface="Arial"/>
              </a:rPr>
              <a:t>colleagues</a:t>
            </a:r>
            <a:r>
              <a:rPr lang="en-GB" sz="1600" spc="-60" dirty="0">
                <a:latin typeface="Arial"/>
                <a:cs typeface="Arial"/>
              </a:rPr>
              <a:t> </a:t>
            </a:r>
            <a:r>
              <a:rPr lang="en-GB" sz="1600" dirty="0">
                <a:latin typeface="Arial"/>
                <a:cs typeface="Arial"/>
              </a:rPr>
              <a:t>at</a:t>
            </a:r>
            <a:r>
              <a:rPr lang="en-GB" sz="1600" spc="-25" dirty="0">
                <a:latin typeface="Arial"/>
                <a:cs typeface="Arial"/>
              </a:rPr>
              <a:t> </a:t>
            </a:r>
            <a:r>
              <a:rPr lang="en-GB" sz="1600" dirty="0">
                <a:latin typeface="Arial"/>
                <a:cs typeface="Arial"/>
              </a:rPr>
              <a:t>Marie</a:t>
            </a:r>
            <a:r>
              <a:rPr lang="en-GB" sz="1600" spc="-30" dirty="0">
                <a:latin typeface="Arial"/>
                <a:cs typeface="Arial"/>
              </a:rPr>
              <a:t> </a:t>
            </a:r>
            <a:r>
              <a:rPr lang="en-GB" sz="1600" dirty="0">
                <a:latin typeface="Arial"/>
                <a:cs typeface="Arial"/>
              </a:rPr>
              <a:t>Curie,</a:t>
            </a:r>
            <a:r>
              <a:rPr lang="en-GB" sz="1600" spc="-25" dirty="0">
                <a:latin typeface="Arial"/>
                <a:cs typeface="Arial"/>
              </a:rPr>
              <a:t> </a:t>
            </a:r>
            <a:r>
              <a:rPr lang="en-GB" sz="1600" dirty="0">
                <a:latin typeface="Arial"/>
                <a:cs typeface="Arial"/>
              </a:rPr>
              <a:t>initially</a:t>
            </a:r>
            <a:r>
              <a:rPr lang="en-GB" sz="1600" spc="-35" dirty="0">
                <a:latin typeface="Arial"/>
                <a:cs typeface="Arial"/>
              </a:rPr>
              <a:t> </a:t>
            </a:r>
            <a:r>
              <a:rPr lang="en-GB" sz="1600" dirty="0">
                <a:latin typeface="Arial"/>
                <a:cs typeface="Arial"/>
              </a:rPr>
              <a:t>aimed</a:t>
            </a:r>
            <a:r>
              <a:rPr lang="en-GB" sz="1600" spc="-30" dirty="0">
                <a:latin typeface="Arial"/>
                <a:cs typeface="Arial"/>
              </a:rPr>
              <a:t> </a:t>
            </a:r>
            <a:r>
              <a:rPr lang="en-GB" sz="1600" dirty="0">
                <a:latin typeface="Arial"/>
                <a:cs typeface="Arial"/>
              </a:rPr>
              <a:t>at</a:t>
            </a:r>
            <a:r>
              <a:rPr lang="en-GB" sz="1600" spc="-25" dirty="0">
                <a:latin typeface="Arial"/>
                <a:cs typeface="Arial"/>
              </a:rPr>
              <a:t> </a:t>
            </a:r>
            <a:r>
              <a:rPr lang="en-GB" sz="1600" dirty="0">
                <a:latin typeface="Arial"/>
                <a:cs typeface="Arial"/>
              </a:rPr>
              <a:t>doctors</a:t>
            </a:r>
            <a:r>
              <a:rPr lang="en-GB" sz="1600" spc="-50" dirty="0">
                <a:latin typeface="Arial"/>
                <a:cs typeface="Arial"/>
              </a:rPr>
              <a:t> </a:t>
            </a:r>
            <a:r>
              <a:rPr lang="en-GB" sz="1600" dirty="0">
                <a:latin typeface="Arial"/>
                <a:cs typeface="Arial"/>
              </a:rPr>
              <a:t>new</a:t>
            </a:r>
            <a:r>
              <a:rPr lang="en-GB" sz="1600" spc="-25" dirty="0">
                <a:latin typeface="Arial"/>
                <a:cs typeface="Arial"/>
              </a:rPr>
              <a:t> </a:t>
            </a:r>
            <a:r>
              <a:rPr lang="en-GB" sz="1600" dirty="0">
                <a:latin typeface="Arial"/>
                <a:cs typeface="Arial"/>
              </a:rPr>
              <a:t>to</a:t>
            </a:r>
            <a:r>
              <a:rPr lang="en-GB" sz="1600" spc="-30" dirty="0">
                <a:latin typeface="Arial"/>
                <a:cs typeface="Arial"/>
              </a:rPr>
              <a:t> </a:t>
            </a:r>
            <a:r>
              <a:rPr lang="en-GB" sz="1600" spc="-10" dirty="0">
                <a:latin typeface="Arial"/>
                <a:cs typeface="Arial"/>
              </a:rPr>
              <a:t>palliative </a:t>
            </a:r>
            <a:r>
              <a:rPr lang="en-GB" sz="1600" dirty="0">
                <a:latin typeface="Arial"/>
                <a:cs typeface="Arial"/>
              </a:rPr>
              <a:t>care,</a:t>
            </a:r>
            <a:r>
              <a:rPr lang="en-GB" sz="1600" spc="-55" dirty="0">
                <a:latin typeface="Arial"/>
                <a:cs typeface="Arial"/>
              </a:rPr>
              <a:t> </a:t>
            </a:r>
            <a:r>
              <a:rPr lang="en-GB" sz="1600" dirty="0">
                <a:latin typeface="Arial"/>
                <a:cs typeface="Arial"/>
              </a:rPr>
              <a:t>but</a:t>
            </a:r>
            <a:r>
              <a:rPr lang="en-GB" sz="1600" spc="-40" dirty="0">
                <a:latin typeface="Arial"/>
                <a:cs typeface="Arial"/>
              </a:rPr>
              <a:t> </a:t>
            </a:r>
            <a:r>
              <a:rPr lang="en-GB" sz="1600" dirty="0">
                <a:latin typeface="Arial"/>
                <a:cs typeface="Arial"/>
              </a:rPr>
              <a:t>expanding</a:t>
            </a:r>
            <a:r>
              <a:rPr lang="en-GB" sz="1600" spc="-35" dirty="0">
                <a:latin typeface="Arial"/>
                <a:cs typeface="Arial"/>
              </a:rPr>
              <a:t> </a:t>
            </a:r>
            <a:r>
              <a:rPr lang="en-GB" sz="1600" dirty="0">
                <a:latin typeface="Arial"/>
                <a:cs typeface="Arial"/>
              </a:rPr>
              <a:t>to</a:t>
            </a:r>
            <a:r>
              <a:rPr lang="en-GB" sz="1600" spc="-30" dirty="0">
                <a:latin typeface="Arial"/>
                <a:cs typeface="Arial"/>
              </a:rPr>
              <a:t> </a:t>
            </a:r>
            <a:r>
              <a:rPr lang="en-GB" sz="1600" dirty="0">
                <a:latin typeface="Arial"/>
                <a:cs typeface="Arial"/>
              </a:rPr>
              <a:t>include</a:t>
            </a:r>
            <a:r>
              <a:rPr lang="en-GB" sz="1600" spc="-45" dirty="0">
                <a:latin typeface="Arial"/>
                <a:cs typeface="Arial"/>
              </a:rPr>
              <a:t> </a:t>
            </a:r>
            <a:r>
              <a:rPr lang="en-GB" sz="1600" dirty="0">
                <a:latin typeface="Arial"/>
                <a:cs typeface="Arial"/>
              </a:rPr>
              <a:t>complex</a:t>
            </a:r>
            <a:r>
              <a:rPr lang="en-GB" sz="1600" spc="-40" dirty="0">
                <a:latin typeface="Arial"/>
                <a:cs typeface="Arial"/>
              </a:rPr>
              <a:t> </a:t>
            </a:r>
            <a:r>
              <a:rPr lang="en-GB" sz="1600" dirty="0">
                <a:latin typeface="Arial"/>
                <a:cs typeface="Arial"/>
              </a:rPr>
              <a:t>care</a:t>
            </a:r>
            <a:r>
              <a:rPr lang="en-GB" sz="1600" spc="-40" dirty="0">
                <a:latin typeface="Arial"/>
                <a:cs typeface="Arial"/>
              </a:rPr>
              <a:t> </a:t>
            </a:r>
            <a:r>
              <a:rPr lang="en-GB" sz="1600" dirty="0">
                <a:latin typeface="Arial"/>
                <a:cs typeface="Arial"/>
              </a:rPr>
              <a:t>medical</a:t>
            </a:r>
            <a:r>
              <a:rPr lang="en-GB" sz="1600" spc="-30" dirty="0">
                <a:latin typeface="Arial"/>
                <a:cs typeface="Arial"/>
              </a:rPr>
              <a:t> </a:t>
            </a:r>
            <a:r>
              <a:rPr lang="en-GB" sz="1600" dirty="0">
                <a:latin typeface="Arial"/>
                <a:cs typeface="Arial"/>
              </a:rPr>
              <a:t>staff</a:t>
            </a:r>
            <a:r>
              <a:rPr lang="en-GB" sz="1600" spc="-50" dirty="0">
                <a:latin typeface="Arial"/>
                <a:cs typeface="Arial"/>
              </a:rPr>
              <a:t> </a:t>
            </a:r>
            <a:r>
              <a:rPr lang="en-GB" sz="1600" dirty="0">
                <a:latin typeface="Arial"/>
                <a:cs typeface="Arial"/>
              </a:rPr>
              <a:t>and</a:t>
            </a:r>
            <a:r>
              <a:rPr lang="en-GB" sz="1600" spc="-30" dirty="0">
                <a:latin typeface="Arial"/>
                <a:cs typeface="Arial"/>
              </a:rPr>
              <a:t> </a:t>
            </a:r>
            <a:r>
              <a:rPr lang="en-GB" sz="1600" dirty="0">
                <a:latin typeface="Arial"/>
                <a:cs typeface="Arial"/>
              </a:rPr>
              <a:t>nurse</a:t>
            </a:r>
            <a:r>
              <a:rPr lang="en-GB" sz="1600" spc="-40" dirty="0">
                <a:latin typeface="Arial"/>
                <a:cs typeface="Arial"/>
              </a:rPr>
              <a:t> </a:t>
            </a:r>
            <a:r>
              <a:rPr lang="en-GB" sz="1600" spc="-10" dirty="0">
                <a:latin typeface="Arial"/>
                <a:cs typeface="Arial"/>
              </a:rPr>
              <a:t>specialists.</a:t>
            </a:r>
            <a:endParaRPr lang="en-GB" sz="1600" dirty="0">
              <a:latin typeface="Arial"/>
              <a:cs typeface="Arial"/>
            </a:endParaRPr>
          </a:p>
          <a:p>
            <a:pPr algn="just"/>
            <a:endParaRPr lang="en-US" sz="1600" dirty="0"/>
          </a:p>
          <a:p>
            <a:pPr marL="342900" indent="-342900" algn="just">
              <a:buFont typeface="Arial" panose="020B0604020202020204" pitchFamily="34" charset="0"/>
              <a:buChar char="•"/>
            </a:pPr>
            <a:endParaRPr lang="en-US" sz="1600" dirty="0">
              <a:latin typeface="Arial"/>
              <a:cs typeface="Arial"/>
            </a:endParaRPr>
          </a:p>
        </p:txBody>
      </p:sp>
    </p:spTree>
    <p:extLst>
      <p:ext uri="{BB962C8B-B14F-4D97-AF65-F5344CB8AC3E}">
        <p14:creationId xmlns:p14="http://schemas.microsoft.com/office/powerpoint/2010/main" val="247019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926" y="4465397"/>
            <a:ext cx="175260" cy="2061845"/>
          </a:xfrm>
          <a:prstGeom prst="rect">
            <a:avLst/>
          </a:prstGeom>
        </p:spPr>
        <p:txBody>
          <a:bodyPr vert="vert270" wrap="square" lIns="0" tIns="635" rIns="0" bIns="0" rtlCol="0">
            <a:spAutoFit/>
          </a:bodyPr>
          <a:lstStyle/>
          <a:p>
            <a:pPr marL="12700">
              <a:lnSpc>
                <a:spcPct val="100000"/>
              </a:lnSpc>
              <a:spcBef>
                <a:spcPts val="5"/>
              </a:spcBef>
            </a:pPr>
            <a:r>
              <a:rPr sz="1050" spc="-10" dirty="0">
                <a:solidFill>
                  <a:srgbClr val="1C56A4"/>
                </a:solidFill>
                <a:latin typeface="Arial"/>
                <a:cs typeface="Arial"/>
                <a:hlinkClick r:id="rId2"/>
              </a:rPr>
              <a:t>www.stcolumbashospice.org.uk</a:t>
            </a:r>
            <a:endParaRPr sz="1050">
              <a:latin typeface="Arial"/>
              <a:cs typeface="Arial"/>
            </a:endParaRPr>
          </a:p>
        </p:txBody>
      </p:sp>
      <p:pic>
        <p:nvPicPr>
          <p:cNvPr id="3" name="object 3"/>
          <p:cNvPicPr/>
          <p:nvPr/>
        </p:nvPicPr>
        <p:blipFill>
          <a:blip r:embed="rId3" cstate="print"/>
          <a:stretch>
            <a:fillRect/>
          </a:stretch>
        </p:blipFill>
        <p:spPr>
          <a:xfrm>
            <a:off x="11616181" y="6344043"/>
            <a:ext cx="188087" cy="106426"/>
          </a:xfrm>
          <a:prstGeom prst="rect">
            <a:avLst/>
          </a:prstGeom>
        </p:spPr>
      </p:pic>
      <p:sp>
        <p:nvSpPr>
          <p:cNvPr id="4" name="object 4"/>
          <p:cNvSpPr txBox="1">
            <a:spLocks noGrp="1"/>
          </p:cNvSpPr>
          <p:nvPr>
            <p:ph type="title"/>
          </p:nvPr>
        </p:nvSpPr>
        <p:spPr>
          <a:xfrm>
            <a:off x="1424177" y="847725"/>
            <a:ext cx="9394825" cy="330835"/>
          </a:xfrm>
          <a:prstGeom prst="rect">
            <a:avLst/>
          </a:prstGeom>
        </p:spPr>
        <p:txBody>
          <a:bodyPr vert="horz" wrap="square" lIns="0" tIns="13335" rIns="0" bIns="0" rtlCol="0">
            <a:spAutoFit/>
          </a:bodyPr>
          <a:lstStyle/>
          <a:p>
            <a:pPr marL="12700">
              <a:lnSpc>
                <a:spcPct val="100000"/>
              </a:lnSpc>
              <a:spcBef>
                <a:spcPts val="105"/>
              </a:spcBef>
            </a:pPr>
            <a:r>
              <a:rPr sz="2000" dirty="0"/>
              <a:t>Creating</a:t>
            </a:r>
            <a:r>
              <a:rPr sz="2000" spc="-50" dirty="0"/>
              <a:t> </a:t>
            </a:r>
            <a:r>
              <a:rPr sz="2000" dirty="0"/>
              <a:t>an</a:t>
            </a:r>
            <a:r>
              <a:rPr sz="2000" spc="-30" dirty="0"/>
              <a:t> </a:t>
            </a:r>
            <a:r>
              <a:rPr sz="2000" dirty="0"/>
              <a:t>environment</a:t>
            </a:r>
            <a:r>
              <a:rPr sz="2000" spc="-15" dirty="0"/>
              <a:t> </a:t>
            </a:r>
            <a:r>
              <a:rPr sz="2000" dirty="0"/>
              <a:t>of</a:t>
            </a:r>
            <a:r>
              <a:rPr sz="2000" spc="-30" dirty="0"/>
              <a:t> </a:t>
            </a:r>
            <a:r>
              <a:rPr sz="2000" dirty="0"/>
              <a:t>community</a:t>
            </a:r>
            <a:r>
              <a:rPr sz="2000" spc="-35" dirty="0"/>
              <a:t> </a:t>
            </a:r>
            <a:r>
              <a:rPr sz="2000" dirty="0"/>
              <a:t>engagement,</a:t>
            </a:r>
            <a:r>
              <a:rPr sz="2000" spc="-45" dirty="0"/>
              <a:t> </a:t>
            </a:r>
            <a:r>
              <a:rPr sz="2000" dirty="0"/>
              <a:t>support</a:t>
            </a:r>
            <a:r>
              <a:rPr sz="2000" spc="-40" dirty="0"/>
              <a:t> </a:t>
            </a:r>
            <a:r>
              <a:rPr sz="2000" dirty="0"/>
              <a:t>and</a:t>
            </a:r>
            <a:r>
              <a:rPr sz="2000" spc="-15" dirty="0"/>
              <a:t> </a:t>
            </a:r>
            <a:r>
              <a:rPr sz="2000" spc="-10" dirty="0"/>
              <a:t>partnership</a:t>
            </a:r>
            <a:endParaRPr sz="2000" dirty="0"/>
          </a:p>
        </p:txBody>
      </p:sp>
      <p:sp>
        <p:nvSpPr>
          <p:cNvPr id="5" name="object 5"/>
          <p:cNvSpPr txBox="1"/>
          <p:nvPr/>
        </p:nvSpPr>
        <p:spPr>
          <a:xfrm>
            <a:off x="888898" y="1351534"/>
            <a:ext cx="10057130" cy="3788217"/>
          </a:xfrm>
          <a:prstGeom prst="rect">
            <a:avLst/>
          </a:prstGeom>
        </p:spPr>
        <p:txBody>
          <a:bodyPr vert="horz" wrap="square" lIns="0" tIns="12700" rIns="0" bIns="0" rtlCol="0">
            <a:spAutoFit/>
          </a:bodyPr>
          <a:lstStyle/>
          <a:p>
            <a:pPr marL="12700" marR="5080">
              <a:lnSpc>
                <a:spcPct val="90000"/>
              </a:lnSpc>
              <a:spcBef>
                <a:spcPts val="1500"/>
              </a:spcBef>
              <a:tabLst>
                <a:tab pos="241300" algn="l"/>
              </a:tabLst>
            </a:pPr>
            <a:r>
              <a:rPr lang="en-GB" sz="1600" dirty="0">
                <a:solidFill>
                  <a:srgbClr val="48484A"/>
                </a:solidFill>
                <a:latin typeface="Arial"/>
                <a:cs typeface="Arial"/>
              </a:rPr>
              <a:t>We have successfully: </a:t>
            </a:r>
          </a:p>
          <a:p>
            <a:pPr marL="241300" marR="5080" indent="-228600">
              <a:lnSpc>
                <a:spcPct val="90000"/>
              </a:lnSpc>
              <a:spcBef>
                <a:spcPts val="1500"/>
              </a:spcBef>
              <a:buChar char="•"/>
              <a:tabLst>
                <a:tab pos="241300" algn="l"/>
              </a:tabLst>
            </a:pPr>
            <a:r>
              <a:rPr sz="1600" dirty="0">
                <a:solidFill>
                  <a:srgbClr val="48484A"/>
                </a:solidFill>
                <a:latin typeface="Arial"/>
                <a:cs typeface="Arial"/>
              </a:rPr>
              <a:t>Established</a:t>
            </a:r>
            <a:r>
              <a:rPr sz="1600" spc="-30" dirty="0">
                <a:solidFill>
                  <a:srgbClr val="48484A"/>
                </a:solidFill>
                <a:latin typeface="Arial"/>
                <a:cs typeface="Arial"/>
              </a:rPr>
              <a:t> </a:t>
            </a:r>
            <a:r>
              <a:rPr sz="1600" dirty="0">
                <a:solidFill>
                  <a:srgbClr val="48484A"/>
                </a:solidFill>
                <a:latin typeface="Arial"/>
                <a:cs typeface="Arial"/>
              </a:rPr>
              <a:t>a</a:t>
            </a:r>
            <a:r>
              <a:rPr sz="1600" spc="-45" dirty="0">
                <a:solidFill>
                  <a:srgbClr val="48484A"/>
                </a:solidFill>
                <a:latin typeface="Arial"/>
                <a:cs typeface="Arial"/>
              </a:rPr>
              <a:t> </a:t>
            </a:r>
            <a:r>
              <a:rPr sz="1600" dirty="0">
                <a:solidFill>
                  <a:srgbClr val="48484A"/>
                </a:solidFill>
                <a:latin typeface="Arial"/>
                <a:cs typeface="Arial"/>
              </a:rPr>
              <a:t>Compassionate</a:t>
            </a:r>
            <a:r>
              <a:rPr sz="1600" spc="-25" dirty="0">
                <a:solidFill>
                  <a:srgbClr val="48484A"/>
                </a:solidFill>
                <a:latin typeface="Arial"/>
                <a:cs typeface="Arial"/>
              </a:rPr>
              <a:t> </a:t>
            </a:r>
            <a:r>
              <a:rPr sz="1600" dirty="0">
                <a:solidFill>
                  <a:srgbClr val="48484A"/>
                </a:solidFill>
                <a:latin typeface="Arial"/>
                <a:cs typeface="Arial"/>
              </a:rPr>
              <a:t>Communities</a:t>
            </a:r>
            <a:r>
              <a:rPr sz="1600" spc="-25" dirty="0">
                <a:solidFill>
                  <a:srgbClr val="48484A"/>
                </a:solidFill>
                <a:latin typeface="Arial"/>
                <a:cs typeface="Arial"/>
              </a:rPr>
              <a:t> </a:t>
            </a:r>
            <a:r>
              <a:rPr sz="1600" dirty="0">
                <a:solidFill>
                  <a:srgbClr val="48484A"/>
                </a:solidFill>
                <a:latin typeface="Arial"/>
                <a:cs typeface="Arial"/>
              </a:rPr>
              <a:t>team</a:t>
            </a:r>
            <a:r>
              <a:rPr sz="1600" spc="-45" dirty="0">
                <a:solidFill>
                  <a:srgbClr val="48484A"/>
                </a:solidFill>
                <a:latin typeface="Arial"/>
                <a:cs typeface="Arial"/>
              </a:rPr>
              <a:t> </a:t>
            </a:r>
            <a:r>
              <a:rPr sz="1600" dirty="0">
                <a:solidFill>
                  <a:srgbClr val="48484A"/>
                </a:solidFill>
                <a:latin typeface="Arial"/>
                <a:cs typeface="Arial"/>
              </a:rPr>
              <a:t>who</a:t>
            </a:r>
            <a:r>
              <a:rPr sz="1600" spc="-25" dirty="0">
                <a:solidFill>
                  <a:srgbClr val="48484A"/>
                </a:solidFill>
                <a:latin typeface="Arial"/>
                <a:cs typeface="Arial"/>
              </a:rPr>
              <a:t> </a:t>
            </a:r>
            <a:r>
              <a:rPr sz="1600" dirty="0">
                <a:solidFill>
                  <a:srgbClr val="48484A"/>
                </a:solidFill>
                <a:latin typeface="Arial"/>
                <a:cs typeface="Arial"/>
              </a:rPr>
              <a:t>cultivate</a:t>
            </a:r>
            <a:r>
              <a:rPr sz="1600" spc="-40" dirty="0">
                <a:solidFill>
                  <a:srgbClr val="48484A"/>
                </a:solidFill>
                <a:latin typeface="Arial"/>
                <a:cs typeface="Arial"/>
              </a:rPr>
              <a:t> </a:t>
            </a:r>
            <a:r>
              <a:rPr sz="1600" dirty="0">
                <a:solidFill>
                  <a:srgbClr val="48484A"/>
                </a:solidFill>
                <a:latin typeface="Arial"/>
                <a:cs typeface="Arial"/>
              </a:rPr>
              <a:t>and</a:t>
            </a:r>
            <a:r>
              <a:rPr sz="1600" spc="-45" dirty="0">
                <a:solidFill>
                  <a:srgbClr val="48484A"/>
                </a:solidFill>
                <a:latin typeface="Arial"/>
                <a:cs typeface="Arial"/>
              </a:rPr>
              <a:t> </a:t>
            </a:r>
            <a:r>
              <a:rPr sz="1600" dirty="0">
                <a:solidFill>
                  <a:srgbClr val="48484A"/>
                </a:solidFill>
                <a:latin typeface="Arial"/>
                <a:cs typeface="Arial"/>
              </a:rPr>
              <a:t>develop</a:t>
            </a:r>
            <a:r>
              <a:rPr sz="1600" spc="-40" dirty="0">
                <a:solidFill>
                  <a:srgbClr val="48484A"/>
                </a:solidFill>
                <a:latin typeface="Arial"/>
                <a:cs typeface="Arial"/>
              </a:rPr>
              <a:t> </a:t>
            </a:r>
            <a:r>
              <a:rPr sz="1600" dirty="0">
                <a:solidFill>
                  <a:srgbClr val="48484A"/>
                </a:solidFill>
                <a:latin typeface="Arial"/>
                <a:cs typeface="Arial"/>
              </a:rPr>
              <a:t>relationships</a:t>
            </a:r>
            <a:r>
              <a:rPr sz="1600" spc="-15" dirty="0">
                <a:solidFill>
                  <a:srgbClr val="48484A"/>
                </a:solidFill>
                <a:latin typeface="Arial"/>
                <a:cs typeface="Arial"/>
              </a:rPr>
              <a:t> </a:t>
            </a:r>
            <a:r>
              <a:rPr sz="1600" spc="-20" dirty="0">
                <a:solidFill>
                  <a:srgbClr val="48484A"/>
                </a:solidFill>
                <a:latin typeface="Arial"/>
                <a:cs typeface="Arial"/>
              </a:rPr>
              <a:t>with </a:t>
            </a:r>
            <a:r>
              <a:rPr sz="1600" dirty="0">
                <a:solidFill>
                  <a:srgbClr val="48484A"/>
                </a:solidFill>
                <a:latin typeface="Arial"/>
                <a:cs typeface="Arial"/>
              </a:rPr>
              <a:t>community</a:t>
            </a:r>
            <a:r>
              <a:rPr sz="1600" spc="-45" dirty="0">
                <a:solidFill>
                  <a:srgbClr val="48484A"/>
                </a:solidFill>
                <a:latin typeface="Arial"/>
                <a:cs typeface="Arial"/>
              </a:rPr>
              <a:t> </a:t>
            </a:r>
            <a:r>
              <a:rPr sz="1600" dirty="0">
                <a:solidFill>
                  <a:srgbClr val="48484A"/>
                </a:solidFill>
                <a:latin typeface="Arial"/>
                <a:cs typeface="Arial"/>
              </a:rPr>
              <a:t>groups</a:t>
            </a:r>
            <a:r>
              <a:rPr sz="1600" spc="-35" dirty="0">
                <a:solidFill>
                  <a:srgbClr val="48484A"/>
                </a:solidFill>
                <a:latin typeface="Arial"/>
                <a:cs typeface="Arial"/>
              </a:rPr>
              <a:t> </a:t>
            </a:r>
            <a:r>
              <a:rPr sz="1600" dirty="0">
                <a:solidFill>
                  <a:srgbClr val="48484A"/>
                </a:solidFill>
                <a:latin typeface="Arial"/>
                <a:cs typeface="Arial"/>
              </a:rPr>
              <a:t>across</a:t>
            </a:r>
            <a:r>
              <a:rPr sz="1600" spc="-45" dirty="0">
                <a:solidFill>
                  <a:srgbClr val="48484A"/>
                </a:solidFill>
                <a:latin typeface="Arial"/>
                <a:cs typeface="Arial"/>
              </a:rPr>
              <a:t> </a:t>
            </a:r>
            <a:r>
              <a:rPr sz="1600" dirty="0">
                <a:solidFill>
                  <a:srgbClr val="48484A"/>
                </a:solidFill>
                <a:latin typeface="Arial"/>
                <a:cs typeface="Arial"/>
              </a:rPr>
              <a:t>Lothian,</a:t>
            </a:r>
            <a:r>
              <a:rPr sz="1600" spc="-30" dirty="0">
                <a:solidFill>
                  <a:srgbClr val="48484A"/>
                </a:solidFill>
                <a:latin typeface="Arial"/>
                <a:cs typeface="Arial"/>
              </a:rPr>
              <a:t> </a:t>
            </a:r>
            <a:r>
              <a:rPr sz="1600" dirty="0">
                <a:solidFill>
                  <a:srgbClr val="48484A"/>
                </a:solidFill>
                <a:latin typeface="Arial"/>
                <a:cs typeface="Arial"/>
              </a:rPr>
              <a:t>helping</a:t>
            </a:r>
            <a:r>
              <a:rPr sz="1600" spc="-25" dirty="0">
                <a:solidFill>
                  <a:srgbClr val="48484A"/>
                </a:solidFill>
                <a:latin typeface="Arial"/>
                <a:cs typeface="Arial"/>
              </a:rPr>
              <a:t> </a:t>
            </a:r>
            <a:r>
              <a:rPr sz="1600" dirty="0">
                <a:solidFill>
                  <a:srgbClr val="48484A"/>
                </a:solidFill>
                <a:latin typeface="Arial"/>
                <a:cs typeface="Arial"/>
              </a:rPr>
              <a:t>to</a:t>
            </a:r>
            <a:r>
              <a:rPr sz="1600" spc="-40" dirty="0">
                <a:solidFill>
                  <a:srgbClr val="48484A"/>
                </a:solidFill>
                <a:latin typeface="Arial"/>
                <a:cs typeface="Arial"/>
              </a:rPr>
              <a:t> </a:t>
            </a:r>
            <a:r>
              <a:rPr sz="1600" dirty="0">
                <a:solidFill>
                  <a:srgbClr val="48484A"/>
                </a:solidFill>
                <a:latin typeface="Arial"/>
                <a:cs typeface="Arial"/>
              </a:rPr>
              <a:t>reshape</a:t>
            </a:r>
            <a:r>
              <a:rPr sz="1600" spc="-40" dirty="0">
                <a:solidFill>
                  <a:srgbClr val="48484A"/>
                </a:solidFill>
                <a:latin typeface="Arial"/>
                <a:cs typeface="Arial"/>
              </a:rPr>
              <a:t> </a:t>
            </a:r>
            <a:r>
              <a:rPr sz="1600" dirty="0">
                <a:solidFill>
                  <a:srgbClr val="48484A"/>
                </a:solidFill>
                <a:latin typeface="Arial"/>
                <a:cs typeface="Arial"/>
              </a:rPr>
              <a:t>attitudes</a:t>
            </a:r>
            <a:r>
              <a:rPr sz="1600" spc="-45" dirty="0">
                <a:solidFill>
                  <a:srgbClr val="48484A"/>
                </a:solidFill>
                <a:latin typeface="Arial"/>
                <a:cs typeface="Arial"/>
              </a:rPr>
              <a:t> </a:t>
            </a:r>
            <a:r>
              <a:rPr sz="1600" dirty="0">
                <a:solidFill>
                  <a:srgbClr val="48484A"/>
                </a:solidFill>
                <a:latin typeface="Arial"/>
                <a:cs typeface="Arial"/>
              </a:rPr>
              <a:t>and</a:t>
            </a:r>
            <a:r>
              <a:rPr sz="1600" spc="-35" dirty="0">
                <a:solidFill>
                  <a:srgbClr val="48484A"/>
                </a:solidFill>
                <a:latin typeface="Arial"/>
                <a:cs typeface="Arial"/>
              </a:rPr>
              <a:t> </a:t>
            </a:r>
            <a:r>
              <a:rPr sz="1600" dirty="0">
                <a:solidFill>
                  <a:srgbClr val="48484A"/>
                </a:solidFill>
                <a:latin typeface="Arial"/>
                <a:cs typeface="Arial"/>
              </a:rPr>
              <a:t>behaviours</a:t>
            </a:r>
            <a:r>
              <a:rPr sz="1600" spc="-25" dirty="0">
                <a:solidFill>
                  <a:srgbClr val="48484A"/>
                </a:solidFill>
                <a:latin typeface="Arial"/>
                <a:cs typeface="Arial"/>
              </a:rPr>
              <a:t> </a:t>
            </a:r>
            <a:r>
              <a:rPr sz="1600" spc="-10" dirty="0">
                <a:solidFill>
                  <a:srgbClr val="48484A"/>
                </a:solidFill>
                <a:latin typeface="Arial"/>
                <a:cs typeface="Arial"/>
              </a:rPr>
              <a:t>towards </a:t>
            </a:r>
            <a:r>
              <a:rPr sz="1600" dirty="0">
                <a:solidFill>
                  <a:srgbClr val="48484A"/>
                </a:solidFill>
                <a:latin typeface="Arial"/>
                <a:cs typeface="Arial"/>
              </a:rPr>
              <a:t>deteriorating</a:t>
            </a:r>
            <a:r>
              <a:rPr sz="1600" spc="-25" dirty="0">
                <a:solidFill>
                  <a:srgbClr val="48484A"/>
                </a:solidFill>
                <a:latin typeface="Arial"/>
                <a:cs typeface="Arial"/>
              </a:rPr>
              <a:t> </a:t>
            </a:r>
            <a:r>
              <a:rPr sz="1600" dirty="0">
                <a:solidFill>
                  <a:srgbClr val="48484A"/>
                </a:solidFill>
                <a:latin typeface="Arial"/>
                <a:cs typeface="Arial"/>
              </a:rPr>
              <a:t>health,</a:t>
            </a:r>
            <a:r>
              <a:rPr sz="1600" spc="-25" dirty="0">
                <a:solidFill>
                  <a:srgbClr val="48484A"/>
                </a:solidFill>
                <a:latin typeface="Arial"/>
                <a:cs typeface="Arial"/>
              </a:rPr>
              <a:t> </a:t>
            </a:r>
            <a:r>
              <a:rPr sz="1600" dirty="0">
                <a:solidFill>
                  <a:srgbClr val="48484A"/>
                </a:solidFill>
                <a:latin typeface="Arial"/>
                <a:cs typeface="Arial"/>
              </a:rPr>
              <a:t>dying</a:t>
            </a:r>
            <a:r>
              <a:rPr sz="1600" spc="-15" dirty="0">
                <a:solidFill>
                  <a:srgbClr val="48484A"/>
                </a:solidFill>
                <a:latin typeface="Arial"/>
                <a:cs typeface="Arial"/>
              </a:rPr>
              <a:t> </a:t>
            </a:r>
            <a:r>
              <a:rPr sz="1600" dirty="0">
                <a:solidFill>
                  <a:srgbClr val="48484A"/>
                </a:solidFill>
                <a:latin typeface="Arial"/>
                <a:cs typeface="Arial"/>
              </a:rPr>
              <a:t>and</a:t>
            </a:r>
            <a:r>
              <a:rPr sz="1600" spc="-40" dirty="0">
                <a:solidFill>
                  <a:srgbClr val="48484A"/>
                </a:solidFill>
                <a:latin typeface="Arial"/>
                <a:cs typeface="Arial"/>
              </a:rPr>
              <a:t> </a:t>
            </a:r>
            <a:r>
              <a:rPr sz="1600" dirty="0">
                <a:solidFill>
                  <a:srgbClr val="48484A"/>
                </a:solidFill>
                <a:latin typeface="Arial"/>
                <a:cs typeface="Arial"/>
              </a:rPr>
              <a:t>bereavement.</a:t>
            </a:r>
            <a:r>
              <a:rPr sz="1600" spc="-15" dirty="0">
                <a:solidFill>
                  <a:srgbClr val="48484A"/>
                </a:solidFill>
                <a:latin typeface="Arial"/>
                <a:cs typeface="Arial"/>
              </a:rPr>
              <a:t> </a:t>
            </a:r>
            <a:r>
              <a:rPr sz="1600" dirty="0">
                <a:solidFill>
                  <a:srgbClr val="48484A"/>
                </a:solidFill>
                <a:latin typeface="Arial"/>
                <a:cs typeface="Arial"/>
              </a:rPr>
              <a:t>We</a:t>
            </a:r>
            <a:r>
              <a:rPr sz="1600" spc="-40" dirty="0">
                <a:solidFill>
                  <a:srgbClr val="48484A"/>
                </a:solidFill>
                <a:latin typeface="Arial"/>
                <a:cs typeface="Arial"/>
              </a:rPr>
              <a:t> </a:t>
            </a:r>
            <a:r>
              <a:rPr sz="1600" dirty="0">
                <a:solidFill>
                  <a:srgbClr val="48484A"/>
                </a:solidFill>
                <a:latin typeface="Arial"/>
                <a:cs typeface="Arial"/>
              </a:rPr>
              <a:t>are</a:t>
            </a:r>
            <a:r>
              <a:rPr sz="1600" spc="-40" dirty="0">
                <a:solidFill>
                  <a:srgbClr val="48484A"/>
                </a:solidFill>
                <a:latin typeface="Arial"/>
                <a:cs typeface="Arial"/>
              </a:rPr>
              <a:t> </a:t>
            </a:r>
            <a:r>
              <a:rPr sz="1600" dirty="0">
                <a:solidFill>
                  <a:srgbClr val="48484A"/>
                </a:solidFill>
                <a:latin typeface="Arial"/>
                <a:cs typeface="Arial"/>
              </a:rPr>
              <a:t>currently</a:t>
            </a:r>
            <a:r>
              <a:rPr sz="1600" spc="-30" dirty="0">
                <a:solidFill>
                  <a:srgbClr val="48484A"/>
                </a:solidFill>
                <a:latin typeface="Arial"/>
                <a:cs typeface="Arial"/>
              </a:rPr>
              <a:t> </a:t>
            </a:r>
            <a:r>
              <a:rPr sz="1600" dirty="0">
                <a:solidFill>
                  <a:srgbClr val="48484A"/>
                </a:solidFill>
                <a:latin typeface="Arial"/>
                <a:cs typeface="Arial"/>
              </a:rPr>
              <a:t>working</a:t>
            </a:r>
            <a:r>
              <a:rPr sz="1600" spc="-5" dirty="0">
                <a:solidFill>
                  <a:srgbClr val="48484A"/>
                </a:solidFill>
                <a:latin typeface="Arial"/>
                <a:cs typeface="Arial"/>
              </a:rPr>
              <a:t> </a:t>
            </a:r>
            <a:r>
              <a:rPr sz="1600" dirty="0">
                <a:solidFill>
                  <a:srgbClr val="48484A"/>
                </a:solidFill>
                <a:latin typeface="Arial"/>
                <a:cs typeface="Arial"/>
              </a:rPr>
              <a:t>with</a:t>
            </a:r>
            <a:r>
              <a:rPr sz="1600" spc="-10" dirty="0">
                <a:solidFill>
                  <a:srgbClr val="48484A"/>
                </a:solidFill>
                <a:latin typeface="Arial"/>
                <a:cs typeface="Arial"/>
              </a:rPr>
              <a:t> </a:t>
            </a:r>
            <a:r>
              <a:rPr sz="1600" dirty="0">
                <a:solidFill>
                  <a:srgbClr val="48484A"/>
                </a:solidFill>
                <a:latin typeface="Arial"/>
                <a:cs typeface="Arial"/>
              </a:rPr>
              <a:t>3</a:t>
            </a:r>
            <a:r>
              <a:rPr sz="1600" spc="-45" dirty="0">
                <a:solidFill>
                  <a:srgbClr val="48484A"/>
                </a:solidFill>
                <a:latin typeface="Arial"/>
                <a:cs typeface="Arial"/>
              </a:rPr>
              <a:t> </a:t>
            </a:r>
            <a:r>
              <a:rPr sz="1600" dirty="0">
                <a:solidFill>
                  <a:srgbClr val="48484A"/>
                </a:solidFill>
                <a:latin typeface="Arial"/>
                <a:cs typeface="Arial"/>
              </a:rPr>
              <a:t>community</a:t>
            </a:r>
            <a:r>
              <a:rPr sz="1600" spc="-30" dirty="0">
                <a:solidFill>
                  <a:srgbClr val="48484A"/>
                </a:solidFill>
                <a:latin typeface="Arial"/>
                <a:cs typeface="Arial"/>
              </a:rPr>
              <a:t> </a:t>
            </a:r>
            <a:r>
              <a:rPr sz="1600" spc="-10" dirty="0">
                <a:solidFill>
                  <a:srgbClr val="48484A"/>
                </a:solidFill>
                <a:latin typeface="Arial"/>
                <a:cs typeface="Arial"/>
              </a:rPr>
              <a:t>groups </a:t>
            </a:r>
            <a:r>
              <a:rPr sz="1600" dirty="0">
                <a:solidFill>
                  <a:srgbClr val="48484A"/>
                </a:solidFill>
                <a:latin typeface="Arial"/>
                <a:cs typeface="Arial"/>
              </a:rPr>
              <a:t>and</a:t>
            </a:r>
            <a:r>
              <a:rPr sz="1600" spc="-35" dirty="0">
                <a:solidFill>
                  <a:srgbClr val="48484A"/>
                </a:solidFill>
                <a:latin typeface="Arial"/>
                <a:cs typeface="Arial"/>
              </a:rPr>
              <a:t> </a:t>
            </a:r>
            <a:r>
              <a:rPr sz="1600" dirty="0">
                <a:solidFill>
                  <a:srgbClr val="48484A"/>
                </a:solidFill>
                <a:latin typeface="Arial"/>
                <a:cs typeface="Arial"/>
              </a:rPr>
              <a:t>have</a:t>
            </a:r>
            <a:r>
              <a:rPr sz="1600" spc="-35" dirty="0">
                <a:solidFill>
                  <a:srgbClr val="48484A"/>
                </a:solidFill>
                <a:latin typeface="Arial"/>
                <a:cs typeface="Arial"/>
              </a:rPr>
              <a:t> </a:t>
            </a:r>
            <a:r>
              <a:rPr sz="1600" dirty="0">
                <a:solidFill>
                  <a:srgbClr val="48484A"/>
                </a:solidFill>
                <a:latin typeface="Arial"/>
                <a:cs typeface="Arial"/>
              </a:rPr>
              <a:t>circa</a:t>
            </a:r>
            <a:r>
              <a:rPr sz="1600" spc="-30" dirty="0">
                <a:solidFill>
                  <a:srgbClr val="48484A"/>
                </a:solidFill>
                <a:latin typeface="Arial"/>
                <a:cs typeface="Arial"/>
              </a:rPr>
              <a:t> </a:t>
            </a:r>
            <a:r>
              <a:rPr sz="1600" dirty="0">
                <a:solidFill>
                  <a:srgbClr val="48484A"/>
                </a:solidFill>
                <a:latin typeface="Arial"/>
                <a:cs typeface="Arial"/>
              </a:rPr>
              <a:t>50</a:t>
            </a:r>
            <a:r>
              <a:rPr sz="1600" spc="-45" dirty="0">
                <a:solidFill>
                  <a:srgbClr val="48484A"/>
                </a:solidFill>
                <a:latin typeface="Arial"/>
                <a:cs typeface="Arial"/>
              </a:rPr>
              <a:t> </a:t>
            </a:r>
            <a:r>
              <a:rPr sz="1600" dirty="0">
                <a:solidFill>
                  <a:srgbClr val="48484A"/>
                </a:solidFill>
                <a:latin typeface="Arial"/>
                <a:cs typeface="Arial"/>
              </a:rPr>
              <a:t>volunteer</a:t>
            </a:r>
            <a:r>
              <a:rPr sz="1600" spc="-30" dirty="0">
                <a:solidFill>
                  <a:srgbClr val="48484A"/>
                </a:solidFill>
                <a:latin typeface="Arial"/>
                <a:cs typeface="Arial"/>
              </a:rPr>
              <a:t> </a:t>
            </a:r>
            <a:r>
              <a:rPr sz="1600" dirty="0">
                <a:solidFill>
                  <a:srgbClr val="48484A"/>
                </a:solidFill>
                <a:latin typeface="Arial"/>
                <a:cs typeface="Arial"/>
              </a:rPr>
              <a:t>compassionate</a:t>
            </a:r>
            <a:r>
              <a:rPr sz="1600" spc="-20" dirty="0">
                <a:solidFill>
                  <a:srgbClr val="48484A"/>
                </a:solidFill>
                <a:latin typeface="Arial"/>
                <a:cs typeface="Arial"/>
              </a:rPr>
              <a:t> </a:t>
            </a:r>
            <a:r>
              <a:rPr sz="1600" dirty="0">
                <a:solidFill>
                  <a:srgbClr val="48484A"/>
                </a:solidFill>
                <a:latin typeface="Arial"/>
                <a:cs typeface="Arial"/>
              </a:rPr>
              <a:t>neighbours engaged</a:t>
            </a:r>
            <a:r>
              <a:rPr sz="1600" spc="-20" dirty="0">
                <a:solidFill>
                  <a:srgbClr val="48484A"/>
                </a:solidFill>
                <a:latin typeface="Arial"/>
                <a:cs typeface="Arial"/>
              </a:rPr>
              <a:t> </a:t>
            </a:r>
            <a:r>
              <a:rPr sz="1600" dirty="0">
                <a:solidFill>
                  <a:srgbClr val="48484A"/>
                </a:solidFill>
                <a:latin typeface="Arial"/>
                <a:cs typeface="Arial"/>
              </a:rPr>
              <a:t>with</a:t>
            </a:r>
            <a:r>
              <a:rPr sz="1600" spc="-5" dirty="0">
                <a:solidFill>
                  <a:srgbClr val="48484A"/>
                </a:solidFill>
                <a:latin typeface="Arial"/>
                <a:cs typeface="Arial"/>
              </a:rPr>
              <a:t> </a:t>
            </a:r>
            <a:r>
              <a:rPr sz="1600" dirty="0">
                <a:solidFill>
                  <a:srgbClr val="48484A"/>
                </a:solidFill>
                <a:latin typeface="Arial"/>
                <a:cs typeface="Arial"/>
              </a:rPr>
              <a:t>our</a:t>
            </a:r>
            <a:r>
              <a:rPr sz="1600" spc="-35" dirty="0">
                <a:solidFill>
                  <a:srgbClr val="48484A"/>
                </a:solidFill>
                <a:latin typeface="Arial"/>
                <a:cs typeface="Arial"/>
              </a:rPr>
              <a:t> </a:t>
            </a:r>
            <a:r>
              <a:rPr sz="1600" dirty="0">
                <a:solidFill>
                  <a:srgbClr val="48484A"/>
                </a:solidFill>
                <a:latin typeface="Arial"/>
                <a:cs typeface="Arial"/>
              </a:rPr>
              <a:t>patients</a:t>
            </a:r>
            <a:r>
              <a:rPr sz="1600" spc="-20" dirty="0">
                <a:solidFill>
                  <a:srgbClr val="48484A"/>
                </a:solidFill>
                <a:latin typeface="Arial"/>
                <a:cs typeface="Arial"/>
              </a:rPr>
              <a:t> </a:t>
            </a:r>
            <a:r>
              <a:rPr sz="1600" dirty="0">
                <a:solidFill>
                  <a:srgbClr val="48484A"/>
                </a:solidFill>
                <a:latin typeface="Arial"/>
                <a:cs typeface="Arial"/>
              </a:rPr>
              <a:t>and</a:t>
            </a:r>
            <a:r>
              <a:rPr sz="1600" spc="-35" dirty="0">
                <a:solidFill>
                  <a:srgbClr val="48484A"/>
                </a:solidFill>
                <a:latin typeface="Arial"/>
                <a:cs typeface="Arial"/>
              </a:rPr>
              <a:t> </a:t>
            </a:r>
            <a:r>
              <a:rPr sz="1600" dirty="0">
                <a:solidFill>
                  <a:srgbClr val="48484A"/>
                </a:solidFill>
                <a:latin typeface="Arial"/>
                <a:cs typeface="Arial"/>
              </a:rPr>
              <a:t>families</a:t>
            </a:r>
            <a:r>
              <a:rPr sz="1600" spc="-25" dirty="0">
                <a:solidFill>
                  <a:srgbClr val="48484A"/>
                </a:solidFill>
                <a:latin typeface="Arial"/>
                <a:cs typeface="Arial"/>
              </a:rPr>
              <a:t> in </a:t>
            </a:r>
            <a:r>
              <a:rPr sz="1600" dirty="0">
                <a:solidFill>
                  <a:srgbClr val="48484A"/>
                </a:solidFill>
                <a:latin typeface="Arial"/>
                <a:cs typeface="Arial"/>
              </a:rPr>
              <a:t>their</a:t>
            </a:r>
            <a:r>
              <a:rPr sz="1600" spc="-40" dirty="0">
                <a:solidFill>
                  <a:srgbClr val="48484A"/>
                </a:solidFill>
                <a:latin typeface="Arial"/>
                <a:cs typeface="Arial"/>
              </a:rPr>
              <a:t> </a:t>
            </a:r>
            <a:r>
              <a:rPr sz="1600" dirty="0">
                <a:solidFill>
                  <a:srgbClr val="48484A"/>
                </a:solidFill>
                <a:latin typeface="Arial"/>
                <a:cs typeface="Arial"/>
              </a:rPr>
              <a:t>own</a:t>
            </a:r>
            <a:r>
              <a:rPr sz="1600" spc="5" dirty="0">
                <a:solidFill>
                  <a:srgbClr val="48484A"/>
                </a:solidFill>
                <a:latin typeface="Arial"/>
                <a:cs typeface="Arial"/>
              </a:rPr>
              <a:t> </a:t>
            </a:r>
            <a:r>
              <a:rPr sz="1600" spc="-10" dirty="0">
                <a:solidFill>
                  <a:srgbClr val="48484A"/>
                </a:solidFill>
                <a:latin typeface="Arial"/>
                <a:cs typeface="Arial"/>
              </a:rPr>
              <a:t>homes</a:t>
            </a:r>
            <a:endParaRPr sz="1600" dirty="0">
              <a:latin typeface="Arial"/>
              <a:cs typeface="Arial"/>
            </a:endParaRPr>
          </a:p>
          <a:p>
            <a:pPr marL="241300" marR="253365" indent="-228600">
              <a:lnSpc>
                <a:spcPts val="1939"/>
              </a:lnSpc>
              <a:spcBef>
                <a:spcPts val="1530"/>
              </a:spcBef>
              <a:buChar char="•"/>
              <a:tabLst>
                <a:tab pos="241300" algn="l"/>
              </a:tabLst>
            </a:pPr>
            <a:r>
              <a:rPr sz="1600" dirty="0">
                <a:solidFill>
                  <a:srgbClr val="48484A"/>
                </a:solidFill>
                <a:latin typeface="Arial"/>
                <a:cs typeface="Arial"/>
              </a:rPr>
              <a:t>Worked</a:t>
            </a:r>
            <a:r>
              <a:rPr sz="1600" spc="-40" dirty="0">
                <a:solidFill>
                  <a:srgbClr val="48484A"/>
                </a:solidFill>
                <a:latin typeface="Arial"/>
                <a:cs typeface="Arial"/>
              </a:rPr>
              <a:t> </a:t>
            </a:r>
            <a:r>
              <a:rPr sz="1600" dirty="0">
                <a:solidFill>
                  <a:srgbClr val="48484A"/>
                </a:solidFill>
                <a:latin typeface="Arial"/>
                <a:cs typeface="Arial"/>
              </a:rPr>
              <a:t>collaboratively</a:t>
            </a:r>
            <a:r>
              <a:rPr sz="1600" spc="-35" dirty="0">
                <a:solidFill>
                  <a:srgbClr val="48484A"/>
                </a:solidFill>
                <a:latin typeface="Arial"/>
                <a:cs typeface="Arial"/>
              </a:rPr>
              <a:t> </a:t>
            </a:r>
            <a:r>
              <a:rPr sz="1600" dirty="0">
                <a:solidFill>
                  <a:srgbClr val="48484A"/>
                </a:solidFill>
                <a:latin typeface="Arial"/>
                <a:cs typeface="Arial"/>
              </a:rPr>
              <a:t>with Scottish</a:t>
            </a:r>
            <a:r>
              <a:rPr sz="1600" spc="-55" dirty="0">
                <a:solidFill>
                  <a:srgbClr val="48484A"/>
                </a:solidFill>
                <a:latin typeface="Arial"/>
                <a:cs typeface="Arial"/>
              </a:rPr>
              <a:t> </a:t>
            </a:r>
            <a:r>
              <a:rPr sz="1600" dirty="0">
                <a:solidFill>
                  <a:srgbClr val="48484A"/>
                </a:solidFill>
                <a:latin typeface="Arial"/>
                <a:cs typeface="Arial"/>
              </a:rPr>
              <a:t>Hospices</a:t>
            </a:r>
            <a:r>
              <a:rPr sz="1600" spc="-35" dirty="0">
                <a:solidFill>
                  <a:srgbClr val="48484A"/>
                </a:solidFill>
                <a:latin typeface="Arial"/>
                <a:cs typeface="Arial"/>
              </a:rPr>
              <a:t> </a:t>
            </a:r>
            <a:r>
              <a:rPr sz="1600" dirty="0">
                <a:solidFill>
                  <a:srgbClr val="48484A"/>
                </a:solidFill>
                <a:latin typeface="Arial"/>
                <a:cs typeface="Arial"/>
              </a:rPr>
              <a:t>and</a:t>
            </a:r>
            <a:r>
              <a:rPr sz="1600" spc="-40" dirty="0">
                <a:solidFill>
                  <a:srgbClr val="48484A"/>
                </a:solidFill>
                <a:latin typeface="Arial"/>
                <a:cs typeface="Arial"/>
              </a:rPr>
              <a:t> </a:t>
            </a:r>
            <a:r>
              <a:rPr sz="1600" dirty="0">
                <a:solidFill>
                  <a:srgbClr val="48484A"/>
                </a:solidFill>
                <a:latin typeface="Arial"/>
                <a:cs typeface="Arial"/>
              </a:rPr>
              <a:t>Public</a:t>
            </a:r>
            <a:r>
              <a:rPr sz="1600" spc="-40" dirty="0">
                <a:solidFill>
                  <a:srgbClr val="48484A"/>
                </a:solidFill>
                <a:latin typeface="Arial"/>
                <a:cs typeface="Arial"/>
              </a:rPr>
              <a:t> </a:t>
            </a:r>
            <a:r>
              <a:rPr sz="1600" dirty="0">
                <a:solidFill>
                  <a:srgbClr val="48484A"/>
                </a:solidFill>
                <a:latin typeface="Arial"/>
                <a:cs typeface="Arial"/>
              </a:rPr>
              <a:t>Health</a:t>
            </a:r>
            <a:r>
              <a:rPr sz="1600" spc="-35" dirty="0">
                <a:solidFill>
                  <a:srgbClr val="48484A"/>
                </a:solidFill>
                <a:latin typeface="Arial"/>
                <a:cs typeface="Arial"/>
              </a:rPr>
              <a:t> </a:t>
            </a:r>
            <a:r>
              <a:rPr sz="1600" dirty="0">
                <a:solidFill>
                  <a:srgbClr val="48484A"/>
                </a:solidFill>
                <a:latin typeface="Arial"/>
                <a:cs typeface="Arial"/>
              </a:rPr>
              <a:t>Scotland</a:t>
            </a:r>
            <a:r>
              <a:rPr sz="1600" spc="-40" dirty="0">
                <a:solidFill>
                  <a:srgbClr val="48484A"/>
                </a:solidFill>
                <a:latin typeface="Arial"/>
                <a:cs typeface="Arial"/>
              </a:rPr>
              <a:t> </a:t>
            </a:r>
            <a:r>
              <a:rPr sz="1600" dirty="0">
                <a:solidFill>
                  <a:srgbClr val="48484A"/>
                </a:solidFill>
                <a:latin typeface="Arial"/>
                <a:cs typeface="Arial"/>
              </a:rPr>
              <a:t>to</a:t>
            </a:r>
            <a:r>
              <a:rPr sz="1600" spc="-55" dirty="0">
                <a:solidFill>
                  <a:srgbClr val="48484A"/>
                </a:solidFill>
                <a:latin typeface="Arial"/>
                <a:cs typeface="Arial"/>
              </a:rPr>
              <a:t> </a:t>
            </a:r>
            <a:r>
              <a:rPr sz="1600" dirty="0">
                <a:solidFill>
                  <a:srgbClr val="48484A"/>
                </a:solidFill>
                <a:latin typeface="Arial"/>
                <a:cs typeface="Arial"/>
              </a:rPr>
              <a:t>generate</a:t>
            </a:r>
            <a:r>
              <a:rPr sz="1600" spc="-30" dirty="0">
                <a:solidFill>
                  <a:srgbClr val="48484A"/>
                </a:solidFill>
                <a:latin typeface="Arial"/>
                <a:cs typeface="Arial"/>
              </a:rPr>
              <a:t> </a:t>
            </a:r>
            <a:r>
              <a:rPr sz="1600" spc="-10" dirty="0">
                <a:solidFill>
                  <a:srgbClr val="48484A"/>
                </a:solidFill>
                <a:latin typeface="Arial"/>
                <a:cs typeface="Arial"/>
              </a:rPr>
              <a:t>Hospice </a:t>
            </a:r>
            <a:r>
              <a:rPr sz="1600" dirty="0">
                <a:solidFill>
                  <a:srgbClr val="48484A"/>
                </a:solidFill>
                <a:latin typeface="Arial"/>
                <a:cs typeface="Arial"/>
              </a:rPr>
              <a:t>specific</a:t>
            </a:r>
            <a:r>
              <a:rPr sz="1600" spc="-50" dirty="0">
                <a:solidFill>
                  <a:srgbClr val="48484A"/>
                </a:solidFill>
                <a:latin typeface="Arial"/>
                <a:cs typeface="Arial"/>
              </a:rPr>
              <a:t> </a:t>
            </a:r>
            <a:r>
              <a:rPr sz="1600" dirty="0">
                <a:solidFill>
                  <a:srgbClr val="48484A"/>
                </a:solidFill>
                <a:latin typeface="Arial"/>
                <a:cs typeface="Arial"/>
              </a:rPr>
              <a:t>pandemic</a:t>
            </a:r>
            <a:r>
              <a:rPr sz="1600" spc="-40" dirty="0">
                <a:solidFill>
                  <a:srgbClr val="48484A"/>
                </a:solidFill>
                <a:latin typeface="Arial"/>
                <a:cs typeface="Arial"/>
              </a:rPr>
              <a:t> </a:t>
            </a:r>
            <a:r>
              <a:rPr sz="1600" spc="-10" dirty="0">
                <a:solidFill>
                  <a:srgbClr val="48484A"/>
                </a:solidFill>
                <a:latin typeface="Arial"/>
                <a:cs typeface="Arial"/>
              </a:rPr>
              <a:t>guidance.</a:t>
            </a:r>
            <a:endParaRPr lang="en-GB" sz="1600" spc="-10" dirty="0">
              <a:solidFill>
                <a:srgbClr val="48484A"/>
              </a:solidFill>
              <a:latin typeface="Arial"/>
              <a:cs typeface="Arial"/>
            </a:endParaRPr>
          </a:p>
          <a:p>
            <a:pPr marL="241300" marR="253365" indent="-228600">
              <a:lnSpc>
                <a:spcPts val="1939"/>
              </a:lnSpc>
              <a:spcBef>
                <a:spcPts val="1530"/>
              </a:spcBef>
              <a:buChar char="•"/>
              <a:tabLst>
                <a:tab pos="241300" algn="l"/>
              </a:tabLst>
            </a:pPr>
            <a:r>
              <a:rPr lang="en-GB" sz="1600" dirty="0">
                <a:solidFill>
                  <a:srgbClr val="49494B"/>
                </a:solidFill>
                <a:latin typeface="Arial"/>
                <a:cs typeface="Arial"/>
              </a:rPr>
              <a:t>Launched</a:t>
            </a:r>
            <a:r>
              <a:rPr lang="en-GB" sz="1600" spc="-35" dirty="0">
                <a:solidFill>
                  <a:srgbClr val="49494B"/>
                </a:solidFill>
                <a:latin typeface="Arial"/>
                <a:cs typeface="Arial"/>
              </a:rPr>
              <a:t> </a:t>
            </a:r>
            <a:r>
              <a:rPr lang="en-GB" sz="1600" dirty="0">
                <a:solidFill>
                  <a:srgbClr val="49494B"/>
                </a:solidFill>
                <a:latin typeface="Arial"/>
                <a:cs typeface="Arial"/>
              </a:rPr>
              <a:t>the</a:t>
            </a:r>
            <a:r>
              <a:rPr lang="en-GB" sz="1600" spc="-10" dirty="0">
                <a:solidFill>
                  <a:srgbClr val="49494B"/>
                </a:solidFill>
                <a:latin typeface="Arial"/>
                <a:cs typeface="Arial"/>
              </a:rPr>
              <a:t> </a:t>
            </a:r>
            <a:r>
              <a:rPr lang="en-GB" sz="1600" dirty="0">
                <a:solidFill>
                  <a:srgbClr val="49494B"/>
                </a:solidFill>
                <a:latin typeface="Arial"/>
                <a:cs typeface="Arial"/>
              </a:rPr>
              <a:t>St</a:t>
            </a:r>
            <a:r>
              <a:rPr lang="en-GB" sz="1600" spc="-25" dirty="0">
                <a:solidFill>
                  <a:srgbClr val="49494B"/>
                </a:solidFill>
                <a:latin typeface="Arial"/>
                <a:cs typeface="Arial"/>
              </a:rPr>
              <a:t> </a:t>
            </a:r>
            <a:r>
              <a:rPr lang="en-GB" sz="1600" dirty="0">
                <a:solidFill>
                  <a:srgbClr val="49494B"/>
                </a:solidFill>
                <a:latin typeface="Arial"/>
                <a:cs typeface="Arial"/>
              </a:rPr>
              <a:t>Columba's</a:t>
            </a:r>
            <a:r>
              <a:rPr lang="en-GB" sz="1600" spc="-15" dirty="0">
                <a:solidFill>
                  <a:srgbClr val="49494B"/>
                </a:solidFill>
                <a:latin typeface="Arial"/>
                <a:cs typeface="Arial"/>
              </a:rPr>
              <a:t> </a:t>
            </a:r>
            <a:r>
              <a:rPr lang="en-GB" sz="1600" dirty="0">
                <a:solidFill>
                  <a:srgbClr val="49494B"/>
                </a:solidFill>
                <a:latin typeface="Arial"/>
                <a:cs typeface="Arial"/>
              </a:rPr>
              <a:t>Hospice</a:t>
            </a:r>
            <a:r>
              <a:rPr lang="en-GB" sz="1600" spc="-35" dirty="0">
                <a:solidFill>
                  <a:srgbClr val="49494B"/>
                </a:solidFill>
                <a:latin typeface="Arial"/>
                <a:cs typeface="Arial"/>
              </a:rPr>
              <a:t> </a:t>
            </a:r>
            <a:r>
              <a:rPr lang="en-GB" sz="1600" dirty="0">
                <a:solidFill>
                  <a:srgbClr val="49494B"/>
                </a:solidFill>
                <a:latin typeface="Arial"/>
                <a:cs typeface="Arial"/>
              </a:rPr>
              <a:t>Care</a:t>
            </a:r>
            <a:r>
              <a:rPr lang="en-GB" sz="1600" spc="-10" dirty="0">
                <a:solidFill>
                  <a:srgbClr val="49494B"/>
                </a:solidFill>
                <a:latin typeface="Arial"/>
                <a:cs typeface="Arial"/>
              </a:rPr>
              <a:t> </a:t>
            </a:r>
            <a:r>
              <a:rPr lang="en-GB" sz="1600" dirty="0">
                <a:solidFill>
                  <a:srgbClr val="49494B"/>
                </a:solidFill>
                <a:latin typeface="Arial"/>
                <a:cs typeface="Arial"/>
              </a:rPr>
              <a:t>Palliative</a:t>
            </a:r>
            <a:r>
              <a:rPr lang="en-GB" sz="1600" spc="-35" dirty="0">
                <a:solidFill>
                  <a:srgbClr val="49494B"/>
                </a:solidFill>
                <a:latin typeface="Arial"/>
                <a:cs typeface="Arial"/>
              </a:rPr>
              <a:t> </a:t>
            </a:r>
            <a:r>
              <a:rPr lang="en-GB" sz="1600" dirty="0">
                <a:solidFill>
                  <a:srgbClr val="49494B"/>
                </a:solidFill>
                <a:latin typeface="Arial"/>
                <a:cs typeface="Arial"/>
              </a:rPr>
              <a:t>Care</a:t>
            </a:r>
            <a:r>
              <a:rPr lang="en-GB" sz="1600" spc="-80" dirty="0">
                <a:solidFill>
                  <a:srgbClr val="49494B"/>
                </a:solidFill>
                <a:latin typeface="Arial"/>
                <a:cs typeface="Arial"/>
              </a:rPr>
              <a:t> </a:t>
            </a:r>
            <a:r>
              <a:rPr lang="en-GB" sz="1600" dirty="0">
                <a:solidFill>
                  <a:srgbClr val="49494B"/>
                </a:solidFill>
                <a:latin typeface="Arial"/>
                <a:cs typeface="Arial"/>
              </a:rPr>
              <a:t>Award:</a:t>
            </a:r>
            <a:r>
              <a:rPr lang="en-GB" sz="1600" spc="-10" dirty="0">
                <a:solidFill>
                  <a:srgbClr val="49494B"/>
                </a:solidFill>
                <a:latin typeface="Arial"/>
                <a:cs typeface="Arial"/>
              </a:rPr>
              <a:t> </a:t>
            </a:r>
            <a:r>
              <a:rPr lang="en-GB" sz="1600" dirty="0">
                <a:solidFill>
                  <a:srgbClr val="49494B"/>
                </a:solidFill>
                <a:latin typeface="Arial"/>
                <a:cs typeface="Arial"/>
              </a:rPr>
              <a:t>One</a:t>
            </a:r>
            <a:r>
              <a:rPr lang="en-GB" sz="1600" spc="-20" dirty="0">
                <a:solidFill>
                  <a:srgbClr val="49494B"/>
                </a:solidFill>
                <a:latin typeface="Arial"/>
                <a:cs typeface="Arial"/>
              </a:rPr>
              <a:t> </a:t>
            </a:r>
            <a:r>
              <a:rPr lang="en-GB" sz="1600" dirty="0">
                <a:solidFill>
                  <a:srgbClr val="49494B"/>
                </a:solidFill>
                <a:latin typeface="Arial"/>
                <a:cs typeface="Arial"/>
              </a:rPr>
              <a:t>award</a:t>
            </a:r>
            <a:r>
              <a:rPr lang="en-GB" sz="1600" spc="-10" dirty="0">
                <a:solidFill>
                  <a:srgbClr val="49494B"/>
                </a:solidFill>
                <a:latin typeface="Arial"/>
                <a:cs typeface="Arial"/>
              </a:rPr>
              <a:t> </a:t>
            </a:r>
            <a:r>
              <a:rPr lang="en-GB" sz="1600" dirty="0">
                <a:solidFill>
                  <a:srgbClr val="49494B"/>
                </a:solidFill>
                <a:latin typeface="Arial"/>
                <a:cs typeface="Arial"/>
              </a:rPr>
              <a:t>was given</a:t>
            </a:r>
            <a:r>
              <a:rPr lang="en-GB" sz="1600" spc="-10" dirty="0">
                <a:solidFill>
                  <a:srgbClr val="49494B"/>
                </a:solidFill>
                <a:latin typeface="Arial"/>
                <a:cs typeface="Arial"/>
              </a:rPr>
              <a:t> </a:t>
            </a:r>
            <a:r>
              <a:rPr lang="en-GB" sz="1600" dirty="0">
                <a:solidFill>
                  <a:srgbClr val="49494B"/>
                </a:solidFill>
                <a:latin typeface="Arial"/>
                <a:cs typeface="Arial"/>
              </a:rPr>
              <a:t>to</a:t>
            </a:r>
            <a:r>
              <a:rPr lang="en-GB" sz="1600" spc="-35" dirty="0">
                <a:solidFill>
                  <a:srgbClr val="49494B"/>
                </a:solidFill>
                <a:latin typeface="Arial"/>
                <a:cs typeface="Arial"/>
              </a:rPr>
              <a:t> </a:t>
            </a:r>
            <a:r>
              <a:rPr lang="en-GB" sz="1600" dirty="0">
                <a:solidFill>
                  <a:srgbClr val="49494B"/>
                </a:solidFill>
                <a:latin typeface="Arial"/>
                <a:cs typeface="Arial"/>
              </a:rPr>
              <a:t>a</a:t>
            </a:r>
            <a:r>
              <a:rPr lang="en-GB" sz="1600" spc="-10" dirty="0">
                <a:solidFill>
                  <a:srgbClr val="49494B"/>
                </a:solidFill>
                <a:latin typeface="Arial"/>
                <a:cs typeface="Arial"/>
              </a:rPr>
              <a:t> </a:t>
            </a:r>
            <a:r>
              <a:rPr lang="en-GB" sz="1600" dirty="0">
                <a:solidFill>
                  <a:srgbClr val="49494B"/>
                </a:solidFill>
                <a:latin typeface="Arial"/>
                <a:cs typeface="Arial"/>
              </a:rPr>
              <a:t>QMU </a:t>
            </a:r>
            <a:r>
              <a:rPr lang="en-GB" sz="1600" spc="-10" dirty="0">
                <a:solidFill>
                  <a:srgbClr val="49494B"/>
                </a:solidFill>
                <a:latin typeface="Arial"/>
                <a:cs typeface="Arial"/>
              </a:rPr>
              <a:t>nursing </a:t>
            </a:r>
            <a:r>
              <a:rPr lang="en-GB" sz="1600" dirty="0">
                <a:solidFill>
                  <a:srgbClr val="49494B"/>
                </a:solidFill>
                <a:latin typeface="Arial"/>
                <a:cs typeface="Arial"/>
              </a:rPr>
              <a:t>student</a:t>
            </a:r>
            <a:r>
              <a:rPr lang="en-GB" sz="1600" spc="-25" dirty="0">
                <a:solidFill>
                  <a:srgbClr val="49494B"/>
                </a:solidFill>
                <a:latin typeface="Arial"/>
                <a:cs typeface="Arial"/>
              </a:rPr>
              <a:t> </a:t>
            </a:r>
            <a:r>
              <a:rPr lang="en-GB" sz="1600" dirty="0">
                <a:solidFill>
                  <a:srgbClr val="49494B"/>
                </a:solidFill>
                <a:latin typeface="Arial"/>
                <a:cs typeface="Arial"/>
              </a:rPr>
              <a:t>at</a:t>
            </a:r>
            <a:r>
              <a:rPr lang="en-GB" sz="1600" spc="5" dirty="0">
                <a:solidFill>
                  <a:srgbClr val="49494B"/>
                </a:solidFill>
                <a:latin typeface="Arial"/>
                <a:cs typeface="Arial"/>
              </a:rPr>
              <a:t> </a:t>
            </a:r>
            <a:r>
              <a:rPr lang="en-GB" sz="1600" dirty="0">
                <a:solidFill>
                  <a:srgbClr val="49494B"/>
                </a:solidFill>
                <a:latin typeface="Arial"/>
                <a:cs typeface="Arial"/>
              </a:rPr>
              <a:t>the</a:t>
            </a:r>
            <a:r>
              <a:rPr lang="en-GB" sz="1600" spc="-15" dirty="0">
                <a:solidFill>
                  <a:srgbClr val="49494B"/>
                </a:solidFill>
                <a:latin typeface="Arial"/>
                <a:cs typeface="Arial"/>
              </a:rPr>
              <a:t> </a:t>
            </a:r>
            <a:r>
              <a:rPr lang="en-GB" sz="1600" dirty="0">
                <a:solidFill>
                  <a:srgbClr val="49494B"/>
                </a:solidFill>
                <a:latin typeface="Arial"/>
                <a:cs typeface="Arial"/>
              </a:rPr>
              <a:t>celebration</a:t>
            </a:r>
            <a:r>
              <a:rPr lang="en-GB" sz="1600" spc="-35" dirty="0">
                <a:solidFill>
                  <a:srgbClr val="49494B"/>
                </a:solidFill>
                <a:latin typeface="Arial"/>
                <a:cs typeface="Arial"/>
              </a:rPr>
              <a:t> </a:t>
            </a:r>
            <a:r>
              <a:rPr lang="en-GB" sz="1600" dirty="0">
                <a:solidFill>
                  <a:srgbClr val="49494B"/>
                </a:solidFill>
                <a:latin typeface="Arial"/>
                <a:cs typeface="Arial"/>
              </a:rPr>
              <a:t>event</a:t>
            </a:r>
            <a:r>
              <a:rPr lang="en-GB" sz="1600" spc="10" dirty="0">
                <a:solidFill>
                  <a:srgbClr val="49494B"/>
                </a:solidFill>
                <a:latin typeface="Arial"/>
                <a:cs typeface="Arial"/>
              </a:rPr>
              <a:t> </a:t>
            </a:r>
            <a:r>
              <a:rPr lang="en-GB" sz="1600" dirty="0">
                <a:solidFill>
                  <a:srgbClr val="49494B"/>
                </a:solidFill>
                <a:latin typeface="Arial"/>
                <a:cs typeface="Arial"/>
              </a:rPr>
              <a:t>for</a:t>
            </a:r>
            <a:r>
              <a:rPr lang="en-GB" sz="1600" spc="-20" dirty="0">
                <a:solidFill>
                  <a:srgbClr val="49494B"/>
                </a:solidFill>
                <a:latin typeface="Arial"/>
                <a:cs typeface="Arial"/>
              </a:rPr>
              <a:t> </a:t>
            </a:r>
            <a:r>
              <a:rPr lang="en-GB" sz="1600" dirty="0">
                <a:solidFill>
                  <a:srgbClr val="49494B"/>
                </a:solidFill>
                <a:latin typeface="Arial"/>
                <a:cs typeface="Arial"/>
              </a:rPr>
              <a:t>the</a:t>
            </a:r>
            <a:r>
              <a:rPr lang="en-GB" sz="1600" spc="-15" dirty="0">
                <a:solidFill>
                  <a:srgbClr val="49494B"/>
                </a:solidFill>
                <a:latin typeface="Arial"/>
                <a:cs typeface="Arial"/>
              </a:rPr>
              <a:t> </a:t>
            </a:r>
            <a:r>
              <a:rPr lang="en-GB" sz="1600" dirty="0">
                <a:solidFill>
                  <a:srgbClr val="49494B"/>
                </a:solidFill>
                <a:latin typeface="Arial"/>
                <a:cs typeface="Arial"/>
              </a:rPr>
              <a:t>nursing</a:t>
            </a:r>
            <a:r>
              <a:rPr lang="en-GB" sz="1600" spc="-20" dirty="0">
                <a:solidFill>
                  <a:srgbClr val="49494B"/>
                </a:solidFill>
                <a:latin typeface="Arial"/>
                <a:cs typeface="Arial"/>
              </a:rPr>
              <a:t> </a:t>
            </a:r>
            <a:r>
              <a:rPr lang="en-GB" sz="1600" dirty="0">
                <a:solidFill>
                  <a:srgbClr val="49494B"/>
                </a:solidFill>
                <a:latin typeface="Arial"/>
                <a:cs typeface="Arial"/>
              </a:rPr>
              <a:t>division</a:t>
            </a:r>
            <a:r>
              <a:rPr lang="en-GB" sz="1600" spc="-30" dirty="0">
                <a:solidFill>
                  <a:srgbClr val="49494B"/>
                </a:solidFill>
                <a:latin typeface="Arial"/>
                <a:cs typeface="Arial"/>
              </a:rPr>
              <a:t> </a:t>
            </a:r>
            <a:r>
              <a:rPr lang="en-GB" sz="1600" dirty="0">
                <a:solidFill>
                  <a:srgbClr val="49494B"/>
                </a:solidFill>
                <a:latin typeface="Arial"/>
                <a:cs typeface="Arial"/>
              </a:rPr>
              <a:t>on</a:t>
            </a:r>
            <a:r>
              <a:rPr lang="en-GB" sz="1600" spc="-20" dirty="0">
                <a:solidFill>
                  <a:srgbClr val="49494B"/>
                </a:solidFill>
                <a:latin typeface="Arial"/>
                <a:cs typeface="Arial"/>
              </a:rPr>
              <a:t> </a:t>
            </a:r>
            <a:r>
              <a:rPr lang="en-GB" sz="1600" dirty="0">
                <a:solidFill>
                  <a:srgbClr val="49494B"/>
                </a:solidFill>
                <a:latin typeface="Arial"/>
                <a:cs typeface="Arial"/>
              </a:rPr>
              <a:t>6th</a:t>
            </a:r>
            <a:r>
              <a:rPr lang="en-GB" sz="1600" spc="-20" dirty="0">
                <a:solidFill>
                  <a:srgbClr val="49494B"/>
                </a:solidFill>
                <a:latin typeface="Arial"/>
                <a:cs typeface="Arial"/>
              </a:rPr>
              <a:t> </a:t>
            </a:r>
            <a:r>
              <a:rPr lang="en-GB" sz="1600" spc="-30" dirty="0">
                <a:solidFill>
                  <a:srgbClr val="49494B"/>
                </a:solidFill>
                <a:latin typeface="Arial"/>
                <a:cs typeface="Arial"/>
              </a:rPr>
              <a:t>May.</a:t>
            </a:r>
            <a:r>
              <a:rPr lang="en-GB" sz="1600" spc="-45" dirty="0">
                <a:solidFill>
                  <a:srgbClr val="49494B"/>
                </a:solidFill>
                <a:latin typeface="Arial"/>
                <a:cs typeface="Arial"/>
              </a:rPr>
              <a:t> </a:t>
            </a:r>
            <a:r>
              <a:rPr lang="en-GB" sz="1600" dirty="0">
                <a:solidFill>
                  <a:srgbClr val="49494B"/>
                </a:solidFill>
                <a:latin typeface="Arial"/>
                <a:cs typeface="Arial"/>
              </a:rPr>
              <a:t>A</a:t>
            </a:r>
            <a:r>
              <a:rPr lang="en-GB" sz="1600" spc="-90" dirty="0">
                <a:solidFill>
                  <a:srgbClr val="49494B"/>
                </a:solidFill>
                <a:latin typeface="Arial"/>
                <a:cs typeface="Arial"/>
              </a:rPr>
              <a:t> </a:t>
            </a:r>
            <a:r>
              <a:rPr lang="en-GB" sz="1600" dirty="0">
                <a:solidFill>
                  <a:srgbClr val="49494B"/>
                </a:solidFill>
                <a:latin typeface="Arial"/>
                <a:cs typeface="Arial"/>
              </a:rPr>
              <a:t>further</a:t>
            </a:r>
            <a:r>
              <a:rPr lang="en-GB" sz="1600" spc="-5" dirty="0">
                <a:solidFill>
                  <a:srgbClr val="49494B"/>
                </a:solidFill>
                <a:latin typeface="Arial"/>
                <a:cs typeface="Arial"/>
              </a:rPr>
              <a:t> </a:t>
            </a:r>
            <a:r>
              <a:rPr lang="en-GB" sz="1600" dirty="0">
                <a:solidFill>
                  <a:srgbClr val="49494B"/>
                </a:solidFill>
                <a:latin typeface="Arial"/>
                <a:cs typeface="Arial"/>
              </a:rPr>
              <a:t>Palliative</a:t>
            </a:r>
            <a:r>
              <a:rPr lang="en-GB" sz="1600" spc="-15" dirty="0">
                <a:solidFill>
                  <a:srgbClr val="49494B"/>
                </a:solidFill>
                <a:latin typeface="Arial"/>
                <a:cs typeface="Arial"/>
              </a:rPr>
              <a:t> </a:t>
            </a:r>
            <a:r>
              <a:rPr lang="en-GB" sz="1600" dirty="0">
                <a:solidFill>
                  <a:srgbClr val="49494B"/>
                </a:solidFill>
                <a:latin typeface="Arial"/>
                <a:cs typeface="Arial"/>
              </a:rPr>
              <a:t>care</a:t>
            </a:r>
            <a:r>
              <a:rPr lang="en-GB" sz="1600" spc="-85" dirty="0">
                <a:solidFill>
                  <a:srgbClr val="49494B"/>
                </a:solidFill>
                <a:latin typeface="Arial"/>
                <a:cs typeface="Arial"/>
              </a:rPr>
              <a:t> </a:t>
            </a:r>
            <a:r>
              <a:rPr lang="en-GB" sz="1600" dirty="0">
                <a:solidFill>
                  <a:srgbClr val="49494B"/>
                </a:solidFill>
                <a:latin typeface="Arial"/>
                <a:cs typeface="Arial"/>
              </a:rPr>
              <a:t>Award</a:t>
            </a:r>
            <a:r>
              <a:rPr lang="en-GB" sz="1600" spc="5" dirty="0">
                <a:solidFill>
                  <a:srgbClr val="49494B"/>
                </a:solidFill>
                <a:latin typeface="Arial"/>
                <a:cs typeface="Arial"/>
              </a:rPr>
              <a:t> </a:t>
            </a:r>
            <a:r>
              <a:rPr lang="en-GB" sz="1600" spc="-25" dirty="0">
                <a:solidFill>
                  <a:srgbClr val="49494B"/>
                </a:solidFill>
                <a:latin typeface="Arial"/>
                <a:cs typeface="Arial"/>
              </a:rPr>
              <a:t>was </a:t>
            </a:r>
            <a:r>
              <a:rPr lang="en-GB" sz="1600" dirty="0">
                <a:solidFill>
                  <a:srgbClr val="49494B"/>
                </a:solidFill>
                <a:latin typeface="Arial"/>
                <a:cs typeface="Arial"/>
              </a:rPr>
              <a:t>awarded</a:t>
            </a:r>
            <a:r>
              <a:rPr lang="en-GB" sz="1600" spc="-5" dirty="0">
                <a:solidFill>
                  <a:srgbClr val="49494B"/>
                </a:solidFill>
                <a:latin typeface="Arial"/>
                <a:cs typeface="Arial"/>
              </a:rPr>
              <a:t> </a:t>
            </a:r>
            <a:r>
              <a:rPr lang="en-GB" sz="1600" dirty="0">
                <a:solidFill>
                  <a:srgbClr val="49494B"/>
                </a:solidFill>
                <a:latin typeface="Arial"/>
                <a:cs typeface="Arial"/>
              </a:rPr>
              <a:t>to</a:t>
            </a:r>
            <a:r>
              <a:rPr lang="en-GB" sz="1600" spc="-5" dirty="0">
                <a:solidFill>
                  <a:srgbClr val="49494B"/>
                </a:solidFill>
                <a:latin typeface="Arial"/>
                <a:cs typeface="Arial"/>
              </a:rPr>
              <a:t> </a:t>
            </a:r>
            <a:r>
              <a:rPr lang="en-GB" sz="1600" dirty="0">
                <a:solidFill>
                  <a:srgbClr val="49494B"/>
                </a:solidFill>
                <a:latin typeface="Arial"/>
                <a:cs typeface="Arial"/>
              </a:rPr>
              <a:t>a</a:t>
            </a:r>
            <a:r>
              <a:rPr lang="en-GB" sz="1600" spc="-5" dirty="0">
                <a:solidFill>
                  <a:srgbClr val="49494B"/>
                </a:solidFill>
                <a:latin typeface="Arial"/>
                <a:cs typeface="Arial"/>
              </a:rPr>
              <a:t> </a:t>
            </a:r>
            <a:r>
              <a:rPr lang="en-GB" sz="1600" dirty="0">
                <a:solidFill>
                  <a:srgbClr val="49494B"/>
                </a:solidFill>
                <a:latin typeface="Arial"/>
                <a:cs typeface="Arial"/>
              </a:rPr>
              <a:t>medical</a:t>
            </a:r>
            <a:r>
              <a:rPr lang="en-GB" sz="1600" spc="-20" dirty="0">
                <a:solidFill>
                  <a:srgbClr val="49494B"/>
                </a:solidFill>
                <a:latin typeface="Arial"/>
                <a:cs typeface="Arial"/>
              </a:rPr>
              <a:t> </a:t>
            </a:r>
            <a:r>
              <a:rPr lang="en-GB" sz="1600" dirty="0">
                <a:solidFill>
                  <a:srgbClr val="49494B"/>
                </a:solidFill>
                <a:latin typeface="Arial"/>
                <a:cs typeface="Arial"/>
              </a:rPr>
              <a:t>student</a:t>
            </a:r>
            <a:r>
              <a:rPr lang="en-GB" sz="1600" spc="-20" dirty="0">
                <a:solidFill>
                  <a:srgbClr val="49494B"/>
                </a:solidFill>
                <a:latin typeface="Arial"/>
                <a:cs typeface="Arial"/>
              </a:rPr>
              <a:t> </a:t>
            </a:r>
            <a:r>
              <a:rPr lang="en-GB" sz="1600" dirty="0">
                <a:solidFill>
                  <a:srgbClr val="49494B"/>
                </a:solidFill>
                <a:latin typeface="Arial"/>
                <a:cs typeface="Arial"/>
              </a:rPr>
              <a:t>at</a:t>
            </a:r>
            <a:r>
              <a:rPr lang="en-GB" sz="1600" spc="-20" dirty="0">
                <a:solidFill>
                  <a:srgbClr val="49494B"/>
                </a:solidFill>
                <a:latin typeface="Arial"/>
                <a:cs typeface="Arial"/>
              </a:rPr>
              <a:t> </a:t>
            </a:r>
            <a:r>
              <a:rPr lang="en-GB" sz="1600" dirty="0">
                <a:solidFill>
                  <a:srgbClr val="49494B"/>
                </a:solidFill>
                <a:latin typeface="Arial"/>
                <a:cs typeface="Arial"/>
              </a:rPr>
              <a:t>University</a:t>
            </a:r>
            <a:r>
              <a:rPr lang="en-GB" sz="1600" spc="10" dirty="0">
                <a:solidFill>
                  <a:srgbClr val="49494B"/>
                </a:solidFill>
                <a:latin typeface="Arial"/>
                <a:cs typeface="Arial"/>
              </a:rPr>
              <a:t> </a:t>
            </a:r>
            <a:r>
              <a:rPr lang="en-GB" sz="1600" dirty="0">
                <a:solidFill>
                  <a:srgbClr val="49494B"/>
                </a:solidFill>
                <a:latin typeface="Arial"/>
                <a:cs typeface="Arial"/>
              </a:rPr>
              <a:t>of</a:t>
            </a:r>
            <a:r>
              <a:rPr lang="en-GB" sz="1600" spc="-20" dirty="0">
                <a:solidFill>
                  <a:srgbClr val="49494B"/>
                </a:solidFill>
                <a:latin typeface="Arial"/>
                <a:cs typeface="Arial"/>
              </a:rPr>
              <a:t> </a:t>
            </a:r>
            <a:r>
              <a:rPr lang="en-GB" sz="1600" spc="-10" dirty="0">
                <a:solidFill>
                  <a:srgbClr val="49494B"/>
                </a:solidFill>
                <a:latin typeface="Arial"/>
                <a:cs typeface="Arial"/>
              </a:rPr>
              <a:t>Edinburgh</a:t>
            </a:r>
            <a:endParaRPr lang="en-GB" sz="1600" spc="-10" dirty="0">
              <a:solidFill>
                <a:srgbClr val="48484A"/>
              </a:solidFill>
              <a:latin typeface="Arial"/>
              <a:cs typeface="Arial"/>
            </a:endParaRPr>
          </a:p>
          <a:p>
            <a:pPr marL="241300" marR="253365" indent="-228600">
              <a:lnSpc>
                <a:spcPts val="1939"/>
              </a:lnSpc>
              <a:spcBef>
                <a:spcPts val="1530"/>
              </a:spcBef>
              <a:buFontTx/>
              <a:buChar char="•"/>
              <a:tabLst>
                <a:tab pos="241300" algn="l"/>
              </a:tabLst>
            </a:pPr>
            <a:r>
              <a:rPr lang="en-GB" sz="1600" dirty="0"/>
              <a:t>Launched</a:t>
            </a:r>
            <a:r>
              <a:rPr lang="en-GB" sz="1600" spc="-30" dirty="0"/>
              <a:t> </a:t>
            </a:r>
            <a:r>
              <a:rPr lang="en-GB" sz="1600" dirty="0"/>
              <a:t>a</a:t>
            </a:r>
            <a:r>
              <a:rPr lang="en-GB" sz="1600" spc="-15" dirty="0"/>
              <a:t> </a:t>
            </a:r>
            <a:r>
              <a:rPr lang="en-GB" sz="1600" dirty="0"/>
              <a:t>refreshed</a:t>
            </a:r>
            <a:r>
              <a:rPr lang="en-GB" sz="1600" spc="-15" dirty="0"/>
              <a:t> </a:t>
            </a:r>
            <a:r>
              <a:rPr lang="en-GB" sz="1600" dirty="0"/>
              <a:t>patient</a:t>
            </a:r>
            <a:r>
              <a:rPr lang="en-GB" sz="1600" spc="-15" dirty="0"/>
              <a:t> </a:t>
            </a:r>
            <a:r>
              <a:rPr lang="en-GB" sz="1600" dirty="0"/>
              <a:t>and</a:t>
            </a:r>
            <a:r>
              <a:rPr lang="en-GB" sz="1600" spc="-5" dirty="0"/>
              <a:t> </a:t>
            </a:r>
            <a:r>
              <a:rPr lang="en-GB" sz="1600" dirty="0"/>
              <a:t>family</a:t>
            </a:r>
            <a:r>
              <a:rPr lang="en-GB" sz="1600" spc="-10" dirty="0"/>
              <a:t> </a:t>
            </a:r>
            <a:r>
              <a:rPr lang="en-GB" sz="1600" dirty="0"/>
              <a:t>feedback</a:t>
            </a:r>
            <a:r>
              <a:rPr lang="en-GB" sz="1600" spc="-30" dirty="0"/>
              <a:t> </a:t>
            </a:r>
            <a:r>
              <a:rPr lang="en-GB" sz="1600" dirty="0"/>
              <a:t>system using</a:t>
            </a:r>
            <a:r>
              <a:rPr lang="en-GB" sz="1600" spc="-15" dirty="0"/>
              <a:t> </a:t>
            </a:r>
            <a:r>
              <a:rPr lang="en-GB" sz="1600" dirty="0"/>
              <a:t>QR</a:t>
            </a:r>
            <a:r>
              <a:rPr lang="en-GB" sz="1600" spc="5" dirty="0"/>
              <a:t> </a:t>
            </a:r>
            <a:r>
              <a:rPr lang="en-GB" sz="1600" dirty="0"/>
              <a:t>codes</a:t>
            </a:r>
            <a:r>
              <a:rPr lang="en-GB" sz="1600" spc="-15" dirty="0"/>
              <a:t> </a:t>
            </a:r>
            <a:r>
              <a:rPr lang="en-GB" sz="1600" dirty="0"/>
              <a:t>to</a:t>
            </a:r>
            <a:r>
              <a:rPr lang="en-GB" sz="1600" spc="-5" dirty="0"/>
              <a:t> </a:t>
            </a:r>
            <a:r>
              <a:rPr lang="en-GB" sz="1600" dirty="0"/>
              <a:t>improve</a:t>
            </a:r>
            <a:r>
              <a:rPr lang="en-GB" sz="1600" spc="10" dirty="0"/>
              <a:t> </a:t>
            </a:r>
            <a:r>
              <a:rPr lang="en-GB" sz="1600" spc="-10" dirty="0"/>
              <a:t>accessibility.</a:t>
            </a:r>
          </a:p>
          <a:p>
            <a:pPr marL="12700" marR="253365">
              <a:lnSpc>
                <a:spcPts val="1939"/>
              </a:lnSpc>
              <a:spcBef>
                <a:spcPts val="1530"/>
              </a:spcBef>
              <a:tabLst>
                <a:tab pos="241300" algn="l"/>
              </a:tabLst>
            </a:pPr>
            <a:endParaRPr lang="en-GB" sz="180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sz="2000"/>
              <a:t>Creating an environment of community engagement, support and partnership</a:t>
            </a:r>
            <a:endParaRPr lang="en-GB" altLang="en-US" sz="2000"/>
          </a:p>
        </p:txBody>
      </p:sp>
      <p:sp>
        <p:nvSpPr>
          <p:cNvPr id="3" name="Content Placeholder 2"/>
          <p:cNvSpPr>
            <a:spLocks noGrp="1"/>
          </p:cNvSpPr>
          <p:nvPr>
            <p:ph idx="1"/>
          </p:nvPr>
        </p:nvSpPr>
        <p:spPr/>
        <p:txBody>
          <a:bodyPr/>
          <a:lstStyle/>
          <a:p>
            <a:pPr marL="0" indent="0">
              <a:buNone/>
              <a:defRPr/>
            </a:pPr>
            <a:endParaRPr lang="en-GB"/>
          </a:p>
          <a:p>
            <a:pPr eaLnBrk="1" hangingPunct="1">
              <a:defRPr/>
            </a:pPr>
            <a:endParaRPr lang="en-GB"/>
          </a:p>
        </p:txBody>
      </p:sp>
      <p:sp>
        <p:nvSpPr>
          <p:cNvPr id="4" name="Text Placeholder 3"/>
          <p:cNvSpPr>
            <a:spLocks noGrp="1"/>
          </p:cNvSpPr>
          <p:nvPr>
            <p:ph type="body" sz="quarter" idx="12"/>
          </p:nvPr>
        </p:nvSpPr>
        <p:spPr>
          <a:xfrm>
            <a:off x="901371" y="1384663"/>
            <a:ext cx="10182803" cy="4942553"/>
          </a:xfrm>
        </p:spPr>
        <p:txBody>
          <a:bodyPr wrap="square" lIns="0" tIns="45720" rIns="91440" bIns="0" numCol="1" spcCol="432000" anchor="t">
            <a:noAutofit/>
          </a:bodyPr>
          <a:lstStyle/>
          <a:p>
            <a:pPr marL="0" indent="0">
              <a:buNone/>
            </a:pPr>
            <a:r>
              <a:rPr lang="en-GB" sz="1600" dirty="0"/>
              <a:t>We have:</a:t>
            </a:r>
            <a:endParaRPr lang="en-US" sz="1600" dirty="0"/>
          </a:p>
          <a:p>
            <a:pPr marL="227965" indent="-227965"/>
            <a:r>
              <a:rPr lang="en-GB" sz="1600" dirty="0"/>
              <a:t>Restructured our Community and Events fundraising team to better deliver activity and development across the important areas. </a:t>
            </a:r>
            <a:endParaRPr lang="en-GB" sz="1600" dirty="0">
              <a:cs typeface="Arial"/>
            </a:endParaRPr>
          </a:p>
          <a:p>
            <a:pPr marL="227965" indent="-227965"/>
            <a:r>
              <a:rPr lang="en-GB" sz="1600" dirty="0">
                <a:cs typeface="Arial"/>
              </a:rPr>
              <a:t>Developed new corporate links including a highly successful Charity of the Year partnership.</a:t>
            </a:r>
          </a:p>
          <a:p>
            <a:pPr marL="227965" indent="-227965"/>
            <a:r>
              <a:rPr lang="en-GB" sz="1600" dirty="0">
                <a:cs typeface="Arial"/>
              </a:rPr>
              <a:t>Following the success of East Lothian and Edinburgh dinner events we have Employed a new High Profile Events Manager to lead, grow and develop these events. </a:t>
            </a:r>
          </a:p>
          <a:p>
            <a:pPr marL="227965" indent="-227965"/>
            <a:r>
              <a:rPr lang="en-GB" sz="1600" dirty="0">
                <a:cs typeface="Arial"/>
              </a:rPr>
              <a:t>Seen strong growth across our shop units, including in our new Stockbridge shop.</a:t>
            </a:r>
          </a:p>
          <a:p>
            <a:pPr marL="227965" indent="-227965"/>
            <a:r>
              <a:rPr lang="en-GB" sz="1600" dirty="0"/>
              <a:t>Continued to recruit new lottery players and now have well over 2,000 new numbers added to our draw. </a:t>
            </a:r>
          </a:p>
          <a:p>
            <a:pPr marL="227965" indent="-227965">
              <a:buFont typeface="Arial" panose="020B0604020202020204" pitchFamily="34" charset="0"/>
              <a:buChar char="•"/>
            </a:pPr>
            <a:r>
              <a:rPr lang="en-GB" sz="1600" dirty="0">
                <a:cs typeface="Arial"/>
              </a:rPr>
              <a:t>Started a Regular Giving push, initially delivered through our Summer Appeal 2024 and now also promoted by our lottery canvassers alongside the lottery. </a:t>
            </a:r>
          </a:p>
          <a:p>
            <a:pPr marL="227965" indent="-227965">
              <a:buFont typeface="Arial" panose="020B0604020202020204" pitchFamily="34" charset="0"/>
              <a:buChar char="•"/>
            </a:pPr>
            <a:r>
              <a:rPr lang="en-GB" sz="1600" dirty="0">
                <a:cs typeface="Arial"/>
              </a:rPr>
              <a:t>Opened a new Hair and Nail Studio, Studio15, on the site of Hospice Gatehouse. This expands our income generation possibilities and offering. </a:t>
            </a:r>
          </a:p>
          <a:p>
            <a:pPr marL="0" indent="0">
              <a:buNone/>
            </a:pPr>
            <a:endParaRPr lang="en-GB" sz="1600" dirty="0"/>
          </a:p>
          <a:p>
            <a:pPr marL="0" indent="0">
              <a:buNone/>
            </a:pPr>
            <a:endParaRPr lang="en-GB" sz="2000" dirty="0">
              <a:cs typeface="Arial"/>
            </a:endParaRPr>
          </a:p>
        </p:txBody>
      </p:sp>
    </p:spTree>
    <p:extLst>
      <p:ext uri="{BB962C8B-B14F-4D97-AF65-F5344CB8AC3E}">
        <p14:creationId xmlns:p14="http://schemas.microsoft.com/office/powerpoint/2010/main" val="3724296723"/>
      </p:ext>
    </p:extLst>
  </p:cSld>
  <p:clrMapOvr>
    <a:masterClrMapping/>
  </p:clrMapOvr>
  <mc:AlternateContent xmlns:mc="http://schemas.openxmlformats.org/markup-compatibility/2006" xmlns:p14="http://schemas.microsoft.com/office/powerpoint/2010/main">
    <mc:Choice Requires="p14">
      <p:transition spd="slow" p14:dur="2000" advTm="56120"/>
    </mc:Choice>
    <mc:Fallback xmlns="">
      <p:transition spd="slow" advTm="5612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sz="2000"/>
              <a:t>Creating an environment of community engagement, support and partnership</a:t>
            </a:r>
            <a:endParaRPr lang="en-GB" altLang="en-US" sz="2000"/>
          </a:p>
        </p:txBody>
      </p:sp>
      <p:sp>
        <p:nvSpPr>
          <p:cNvPr id="3" name="Content Placeholder 2"/>
          <p:cNvSpPr>
            <a:spLocks noGrp="1"/>
          </p:cNvSpPr>
          <p:nvPr>
            <p:ph idx="1"/>
          </p:nvPr>
        </p:nvSpPr>
        <p:spPr/>
        <p:txBody>
          <a:bodyPr/>
          <a:lstStyle/>
          <a:p>
            <a:pPr marL="0" indent="0">
              <a:buNone/>
              <a:defRPr/>
            </a:pPr>
            <a:endParaRPr lang="en-GB"/>
          </a:p>
          <a:p>
            <a:pPr eaLnBrk="1" hangingPunct="1">
              <a:defRPr/>
            </a:pPr>
            <a:endParaRPr lang="en-GB"/>
          </a:p>
        </p:txBody>
      </p:sp>
      <p:sp>
        <p:nvSpPr>
          <p:cNvPr id="4" name="Text Placeholder 3"/>
          <p:cNvSpPr>
            <a:spLocks noGrp="1"/>
          </p:cNvSpPr>
          <p:nvPr>
            <p:ph type="body" sz="quarter" idx="12"/>
          </p:nvPr>
        </p:nvSpPr>
        <p:spPr>
          <a:xfrm>
            <a:off x="901371" y="1384663"/>
            <a:ext cx="10182803" cy="4575161"/>
          </a:xfrm>
        </p:spPr>
        <p:txBody>
          <a:bodyPr wrap="square" lIns="0" tIns="45720" rIns="91440" bIns="0" numCol="1" spcCol="432000" anchor="t">
            <a:noAutofit/>
          </a:bodyPr>
          <a:lstStyle/>
          <a:p>
            <a:pPr marL="0" indent="0">
              <a:buNone/>
            </a:pPr>
            <a:r>
              <a:rPr lang="en-GB" sz="1600" dirty="0">
                <a:cs typeface="Arial"/>
              </a:rPr>
              <a:t>Next steps:</a:t>
            </a:r>
          </a:p>
          <a:p>
            <a:r>
              <a:rPr lang="en-GB" sz="1600" dirty="0"/>
              <a:t>We have identified and secured a lease for a new Furniture Shop and Warehouse unit in a central Edinburgh location. We hope to open in early 2025.  </a:t>
            </a:r>
            <a:endParaRPr lang="en-GB" sz="1600" dirty="0">
              <a:cs typeface="Arial"/>
            </a:endParaRPr>
          </a:p>
          <a:p>
            <a:pPr marL="227965" indent="-227965">
              <a:buFont typeface="Arial" panose="020B0604020202020204" pitchFamily="34" charset="0"/>
              <a:buChar char="•"/>
            </a:pPr>
            <a:r>
              <a:rPr lang="en-GB" sz="1600" dirty="0">
                <a:cs typeface="Arial"/>
              </a:rPr>
              <a:t>We have purchased a new property in North Berwick which will be a second hand bookshop, café and art space and is set to open in early 2025. </a:t>
            </a:r>
          </a:p>
          <a:p>
            <a:pPr marL="227965" indent="-227965">
              <a:buFont typeface="Arial" panose="020B0604020202020204" pitchFamily="34" charset="0"/>
              <a:buChar char="•"/>
            </a:pPr>
            <a:r>
              <a:rPr lang="en-GB" sz="1600" dirty="0">
                <a:cs typeface="Arial"/>
              </a:rPr>
              <a:t>We have been part of process regarding the newly approved Scottish Hospices Together Corporate Development Lead post. To be recruited in 2025</a:t>
            </a:r>
          </a:p>
          <a:p>
            <a:pPr marL="317500" marR="758190" indent="-228600">
              <a:spcBef>
                <a:spcPts val="1525"/>
              </a:spcBef>
              <a:buChar char="•"/>
              <a:tabLst>
                <a:tab pos="317500" algn="l"/>
              </a:tabLst>
            </a:pPr>
            <a:r>
              <a:rPr lang="en-GB" sz="1600" dirty="0"/>
              <a:t>We will further extend our relationships with community partners through creative arts projects for a public health and community engagement prospective.</a:t>
            </a:r>
          </a:p>
          <a:p>
            <a:pPr marL="316865" indent="-227965">
              <a:spcBef>
                <a:spcPts val="1310"/>
              </a:spcBef>
              <a:buChar char="•"/>
              <a:tabLst>
                <a:tab pos="316865" algn="l"/>
              </a:tabLst>
            </a:pPr>
            <a:r>
              <a:rPr lang="en-GB" sz="1600" dirty="0"/>
              <a:t>We will develop our second year of a series of public palliative care arts talks.</a:t>
            </a:r>
          </a:p>
          <a:p>
            <a:pPr marL="0" indent="0">
              <a:buNone/>
            </a:pPr>
            <a:endParaRPr lang="en-GB" sz="1600" dirty="0">
              <a:cs typeface="Arial"/>
            </a:endParaRPr>
          </a:p>
          <a:p>
            <a:pPr marL="227965" indent="-227965">
              <a:buFont typeface="Arial" panose="020B0604020202020204" pitchFamily="34" charset="0"/>
              <a:buChar char="•"/>
            </a:pPr>
            <a:endParaRPr lang="en-GB" sz="1800" dirty="0">
              <a:cs typeface="Arial"/>
            </a:endParaRPr>
          </a:p>
          <a:p>
            <a:pPr marL="227965" indent="-227965"/>
            <a:endParaRPr lang="en-GB" sz="1800" dirty="0">
              <a:cs typeface="Arial"/>
            </a:endParaRPr>
          </a:p>
        </p:txBody>
      </p:sp>
    </p:spTree>
    <p:extLst>
      <p:ext uri="{BB962C8B-B14F-4D97-AF65-F5344CB8AC3E}">
        <p14:creationId xmlns:p14="http://schemas.microsoft.com/office/powerpoint/2010/main" val="393995532"/>
      </p:ext>
    </p:extLst>
  </p:cSld>
  <p:clrMapOvr>
    <a:masterClrMapping/>
  </p:clrMapOvr>
  <mc:AlternateContent xmlns:mc="http://schemas.openxmlformats.org/markup-compatibility/2006" xmlns:p14="http://schemas.microsoft.com/office/powerpoint/2010/main">
    <mc:Choice Requires="p14">
      <p:transition spd="slow" p14:dur="2000" advTm="56120"/>
    </mc:Choice>
    <mc:Fallback xmlns="">
      <p:transition spd="slow" advTm="5612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A2C5E-859E-FD31-FD4F-1CB5BA0CED3C}"/>
              </a:ext>
            </a:extLst>
          </p:cNvPr>
          <p:cNvSpPr>
            <a:spLocks noGrp="1"/>
          </p:cNvSpPr>
          <p:nvPr>
            <p:ph type="title"/>
          </p:nvPr>
        </p:nvSpPr>
        <p:spPr>
          <a:xfrm>
            <a:off x="1096162" y="585977"/>
            <a:ext cx="10052050" cy="589905"/>
          </a:xfrm>
        </p:spPr>
        <p:txBody>
          <a:bodyPr/>
          <a:lstStyle/>
          <a:p>
            <a:pPr algn="ctr">
              <a:lnSpc>
                <a:spcPts val="2280"/>
              </a:lnSpc>
              <a:spcBef>
                <a:spcPts val="105"/>
              </a:spcBef>
            </a:pPr>
            <a:r>
              <a:rPr lang="en-GB" sz="2000" dirty="0"/>
              <a:t>Creating</a:t>
            </a:r>
            <a:r>
              <a:rPr lang="en-GB" sz="2000" spc="-50" dirty="0"/>
              <a:t> </a:t>
            </a:r>
            <a:r>
              <a:rPr lang="en-GB" sz="2000" dirty="0"/>
              <a:t>new</a:t>
            </a:r>
            <a:r>
              <a:rPr lang="en-GB" sz="2000" spc="-20" dirty="0"/>
              <a:t> </a:t>
            </a:r>
            <a:r>
              <a:rPr lang="en-GB" sz="2000" dirty="0"/>
              <a:t>ways</a:t>
            </a:r>
            <a:r>
              <a:rPr lang="en-GB" sz="2000" spc="-25" dirty="0"/>
              <a:t> </a:t>
            </a:r>
            <a:r>
              <a:rPr lang="en-GB" sz="2000" dirty="0"/>
              <a:t>to</a:t>
            </a:r>
            <a:r>
              <a:rPr lang="en-GB" sz="2000" spc="-25" dirty="0"/>
              <a:t> </a:t>
            </a:r>
            <a:r>
              <a:rPr lang="en-GB" sz="2000" dirty="0"/>
              <a:t>share</a:t>
            </a:r>
            <a:r>
              <a:rPr lang="en-GB" sz="2000" spc="-30" dirty="0"/>
              <a:t> </a:t>
            </a:r>
            <a:r>
              <a:rPr lang="en-GB" sz="2000" dirty="0"/>
              <a:t>our</a:t>
            </a:r>
            <a:r>
              <a:rPr lang="en-GB" sz="2000" spc="-30" dirty="0"/>
              <a:t> </a:t>
            </a:r>
            <a:r>
              <a:rPr lang="en-GB" sz="2000" dirty="0"/>
              <a:t>message,</a:t>
            </a:r>
            <a:r>
              <a:rPr lang="en-GB" sz="2000" spc="-40" dirty="0"/>
              <a:t> </a:t>
            </a:r>
            <a:r>
              <a:rPr lang="en-GB" sz="2000" dirty="0"/>
              <a:t>aims</a:t>
            </a:r>
            <a:r>
              <a:rPr lang="en-GB" sz="2000" spc="-25" dirty="0"/>
              <a:t> </a:t>
            </a:r>
            <a:r>
              <a:rPr lang="en-GB" sz="2000" dirty="0"/>
              <a:t>and</a:t>
            </a:r>
            <a:r>
              <a:rPr lang="en-GB" sz="2000" spc="-15" dirty="0"/>
              <a:t> </a:t>
            </a:r>
            <a:r>
              <a:rPr lang="en-GB" sz="2000" dirty="0"/>
              <a:t>objectives</a:t>
            </a:r>
            <a:r>
              <a:rPr lang="en-GB" sz="2000" spc="-25" dirty="0"/>
              <a:t> </a:t>
            </a:r>
            <a:r>
              <a:rPr lang="en-GB" sz="2000" dirty="0"/>
              <a:t>with</a:t>
            </a:r>
            <a:r>
              <a:rPr lang="en-GB" sz="2000" spc="-45" dirty="0"/>
              <a:t> </a:t>
            </a:r>
            <a:r>
              <a:rPr lang="en-GB" sz="2000" dirty="0"/>
              <a:t>our</a:t>
            </a:r>
            <a:r>
              <a:rPr lang="en-GB" sz="2000" spc="-30" dirty="0"/>
              <a:t> </a:t>
            </a:r>
            <a:r>
              <a:rPr lang="en-GB" sz="2000" spc="-10" dirty="0"/>
              <a:t>community,</a:t>
            </a:r>
            <a:br>
              <a:rPr lang="en-GB" sz="2000" spc="-10" dirty="0"/>
            </a:br>
            <a:r>
              <a:rPr lang="en-GB" sz="2000" dirty="0"/>
              <a:t>and</a:t>
            </a:r>
            <a:r>
              <a:rPr lang="en-GB" sz="2000" spc="-20" dirty="0"/>
              <a:t> </a:t>
            </a:r>
            <a:r>
              <a:rPr lang="en-GB" sz="2000" dirty="0"/>
              <a:t>new</a:t>
            </a:r>
            <a:r>
              <a:rPr lang="en-GB" sz="2000" spc="-30" dirty="0"/>
              <a:t> </a:t>
            </a:r>
            <a:r>
              <a:rPr lang="en-GB" sz="2000" dirty="0"/>
              <a:t>ways</a:t>
            </a:r>
            <a:r>
              <a:rPr lang="en-GB" sz="2000" spc="-10" dirty="0"/>
              <a:t> </a:t>
            </a:r>
            <a:r>
              <a:rPr lang="en-GB" sz="2000" dirty="0"/>
              <a:t>to</a:t>
            </a:r>
            <a:r>
              <a:rPr lang="en-GB" sz="2000" spc="-30" dirty="0"/>
              <a:t> </a:t>
            </a:r>
            <a:r>
              <a:rPr lang="en-GB" sz="2000" dirty="0"/>
              <a:t>engage</a:t>
            </a:r>
            <a:r>
              <a:rPr lang="en-GB" sz="2000" spc="-45" dirty="0"/>
              <a:t> </a:t>
            </a:r>
            <a:r>
              <a:rPr lang="en-GB" sz="2000" dirty="0"/>
              <a:t>with</a:t>
            </a:r>
            <a:r>
              <a:rPr lang="en-GB" sz="2000" spc="-55" dirty="0"/>
              <a:t> </a:t>
            </a:r>
            <a:r>
              <a:rPr lang="en-GB" sz="2000" dirty="0"/>
              <a:t>our</a:t>
            </a:r>
            <a:r>
              <a:rPr lang="en-GB" sz="2000" spc="-15" dirty="0"/>
              <a:t> </a:t>
            </a:r>
            <a:r>
              <a:rPr lang="en-GB" sz="2000" dirty="0"/>
              <a:t>supporters</a:t>
            </a:r>
            <a:r>
              <a:rPr lang="en-GB" sz="2000" spc="-50" dirty="0"/>
              <a:t> </a:t>
            </a:r>
            <a:r>
              <a:rPr lang="en-GB" sz="2000" dirty="0"/>
              <a:t>and</a:t>
            </a:r>
            <a:r>
              <a:rPr lang="en-GB" sz="2000" spc="-20" dirty="0"/>
              <a:t> </a:t>
            </a:r>
            <a:r>
              <a:rPr lang="en-GB" sz="2000" spc="-10" dirty="0"/>
              <a:t>donors</a:t>
            </a:r>
            <a:endParaRPr lang="en-GB" sz="2000" dirty="0"/>
          </a:p>
        </p:txBody>
      </p:sp>
      <p:sp>
        <p:nvSpPr>
          <p:cNvPr id="3" name="Text Placeholder 2">
            <a:extLst>
              <a:ext uri="{FF2B5EF4-FFF2-40B4-BE49-F238E27FC236}">
                <a16:creationId xmlns:a16="http://schemas.microsoft.com/office/drawing/2014/main" id="{01E24CB9-D749-3720-B182-5D286F99579D}"/>
              </a:ext>
            </a:extLst>
          </p:cNvPr>
          <p:cNvSpPr>
            <a:spLocks noGrp="1"/>
          </p:cNvSpPr>
          <p:nvPr>
            <p:ph type="body" idx="1"/>
          </p:nvPr>
        </p:nvSpPr>
        <p:spPr>
          <a:xfrm>
            <a:off x="888898" y="1649323"/>
            <a:ext cx="9883775" cy="4501232"/>
          </a:xfrm>
        </p:spPr>
        <p:txBody>
          <a:bodyPr/>
          <a:lstStyle/>
          <a:p>
            <a:pPr marL="12700" marR="315595">
              <a:spcBef>
                <a:spcPts val="1500"/>
              </a:spcBef>
              <a:tabLst>
                <a:tab pos="241300" algn="l"/>
              </a:tabLst>
            </a:pPr>
            <a:r>
              <a:rPr lang="en-GB" sz="1600" dirty="0">
                <a:solidFill>
                  <a:srgbClr val="48484A"/>
                </a:solidFill>
                <a:latin typeface="Arial"/>
                <a:cs typeface="Arial"/>
              </a:rPr>
              <a:t>Over the period of this strategy we have successfully</a:t>
            </a:r>
            <a:endParaRPr lang="en-GB" sz="1600" dirty="0">
              <a:latin typeface="Arial"/>
              <a:cs typeface="Arial"/>
            </a:endParaRPr>
          </a:p>
          <a:p>
            <a:pPr marL="241300" marR="315595" indent="-228600">
              <a:spcBef>
                <a:spcPts val="1500"/>
              </a:spcBef>
              <a:buChar char="•"/>
              <a:tabLst>
                <a:tab pos="241300" algn="l"/>
              </a:tabLst>
            </a:pPr>
            <a:r>
              <a:rPr lang="en-GB" sz="1600" dirty="0">
                <a:latin typeface="Arial"/>
                <a:cs typeface="Arial"/>
              </a:rPr>
              <a:t>Further</a:t>
            </a:r>
            <a:r>
              <a:rPr lang="en-GB" sz="1600" spc="-60" dirty="0">
                <a:latin typeface="Arial"/>
                <a:cs typeface="Arial"/>
              </a:rPr>
              <a:t> </a:t>
            </a:r>
            <a:r>
              <a:rPr lang="en-GB" sz="1600" dirty="0">
                <a:latin typeface="Arial"/>
                <a:cs typeface="Arial"/>
              </a:rPr>
              <a:t>developed</a:t>
            </a:r>
            <a:r>
              <a:rPr lang="en-GB" sz="1600" spc="-35" dirty="0">
                <a:latin typeface="Arial"/>
                <a:cs typeface="Arial"/>
              </a:rPr>
              <a:t> </a:t>
            </a:r>
            <a:r>
              <a:rPr lang="en-GB" sz="1600" dirty="0">
                <a:latin typeface="Arial"/>
                <a:cs typeface="Arial"/>
              </a:rPr>
              <a:t>our</a:t>
            </a:r>
            <a:r>
              <a:rPr lang="en-GB" sz="1600" spc="-30" dirty="0">
                <a:latin typeface="Arial"/>
                <a:cs typeface="Arial"/>
              </a:rPr>
              <a:t> </a:t>
            </a:r>
            <a:r>
              <a:rPr lang="en-GB" sz="1600" dirty="0">
                <a:latin typeface="Arial"/>
                <a:cs typeface="Arial"/>
              </a:rPr>
              <a:t>‘quality</a:t>
            </a:r>
            <a:r>
              <a:rPr lang="en-GB" sz="1600" spc="-40" dirty="0">
                <a:latin typeface="Arial"/>
                <a:cs typeface="Arial"/>
              </a:rPr>
              <a:t> </a:t>
            </a:r>
            <a:r>
              <a:rPr lang="en-GB" sz="1600" dirty="0">
                <a:latin typeface="Arial"/>
                <a:cs typeface="Arial"/>
              </a:rPr>
              <a:t>report’</a:t>
            </a:r>
            <a:r>
              <a:rPr lang="en-GB" sz="1600" spc="-95" dirty="0">
                <a:latin typeface="Arial"/>
                <a:cs typeface="Arial"/>
              </a:rPr>
              <a:t> </a:t>
            </a:r>
            <a:r>
              <a:rPr lang="en-GB" sz="1600" dirty="0">
                <a:latin typeface="Arial"/>
                <a:cs typeface="Arial"/>
              </a:rPr>
              <a:t>which</a:t>
            </a:r>
            <a:r>
              <a:rPr lang="en-GB" sz="1600" spc="-25" dirty="0">
                <a:latin typeface="Arial"/>
                <a:cs typeface="Arial"/>
              </a:rPr>
              <a:t> </a:t>
            </a:r>
            <a:r>
              <a:rPr lang="en-GB" sz="1600" dirty="0">
                <a:latin typeface="Arial"/>
                <a:cs typeface="Arial"/>
              </a:rPr>
              <a:t>we</a:t>
            </a:r>
            <a:r>
              <a:rPr lang="en-GB" sz="1600" spc="-5" dirty="0">
                <a:latin typeface="Arial"/>
                <a:cs typeface="Arial"/>
              </a:rPr>
              <a:t> </a:t>
            </a:r>
            <a:r>
              <a:rPr lang="en-GB" sz="1600" dirty="0">
                <a:latin typeface="Arial"/>
                <a:cs typeface="Arial"/>
              </a:rPr>
              <a:t>publish</a:t>
            </a:r>
            <a:r>
              <a:rPr lang="en-GB" sz="1600" spc="-45" dirty="0">
                <a:latin typeface="Arial"/>
                <a:cs typeface="Arial"/>
              </a:rPr>
              <a:t> </a:t>
            </a:r>
            <a:r>
              <a:rPr lang="en-GB" sz="1600" dirty="0">
                <a:latin typeface="Arial"/>
                <a:cs typeface="Arial"/>
              </a:rPr>
              <a:t>4</a:t>
            </a:r>
            <a:r>
              <a:rPr lang="en-GB" sz="1600" spc="-20" dirty="0">
                <a:latin typeface="Arial"/>
                <a:cs typeface="Arial"/>
              </a:rPr>
              <a:t> </a:t>
            </a:r>
            <a:r>
              <a:rPr lang="en-GB" sz="1600" dirty="0">
                <a:latin typeface="Arial"/>
                <a:cs typeface="Arial"/>
              </a:rPr>
              <a:t>times</a:t>
            </a:r>
            <a:r>
              <a:rPr lang="en-GB" sz="1600" spc="-30" dirty="0">
                <a:latin typeface="Arial"/>
                <a:cs typeface="Arial"/>
              </a:rPr>
              <a:t> </a:t>
            </a:r>
            <a:r>
              <a:rPr lang="en-GB" sz="1600" dirty="0">
                <a:latin typeface="Arial"/>
                <a:cs typeface="Arial"/>
              </a:rPr>
              <a:t>annually</a:t>
            </a:r>
            <a:r>
              <a:rPr lang="en-GB" sz="1600" spc="-50" dirty="0">
                <a:latin typeface="Arial"/>
                <a:cs typeface="Arial"/>
              </a:rPr>
              <a:t> </a:t>
            </a:r>
            <a:r>
              <a:rPr lang="en-GB" sz="1600" dirty="0">
                <a:latin typeface="Arial"/>
                <a:cs typeface="Arial"/>
              </a:rPr>
              <a:t>sharing</a:t>
            </a:r>
            <a:r>
              <a:rPr lang="en-GB" sz="1600" spc="-45" dirty="0">
                <a:latin typeface="Arial"/>
                <a:cs typeface="Arial"/>
              </a:rPr>
              <a:t> </a:t>
            </a:r>
            <a:r>
              <a:rPr lang="en-GB" sz="1600" dirty="0">
                <a:latin typeface="Arial"/>
                <a:cs typeface="Arial"/>
              </a:rPr>
              <a:t>our</a:t>
            </a:r>
            <a:r>
              <a:rPr lang="en-GB" sz="1600" spc="-35" dirty="0">
                <a:latin typeface="Arial"/>
                <a:cs typeface="Arial"/>
              </a:rPr>
              <a:t> </a:t>
            </a:r>
            <a:r>
              <a:rPr lang="en-GB" sz="1600" dirty="0">
                <a:latin typeface="Arial"/>
                <a:cs typeface="Arial"/>
              </a:rPr>
              <a:t>achievements</a:t>
            </a:r>
            <a:r>
              <a:rPr lang="en-GB" sz="1600" spc="-50" dirty="0">
                <a:latin typeface="Arial"/>
                <a:cs typeface="Arial"/>
              </a:rPr>
              <a:t> </a:t>
            </a:r>
            <a:r>
              <a:rPr lang="en-GB" sz="1600" dirty="0">
                <a:latin typeface="Arial"/>
                <a:cs typeface="Arial"/>
              </a:rPr>
              <a:t>and</a:t>
            </a:r>
            <a:r>
              <a:rPr lang="en-GB" sz="1600" spc="-35" dirty="0">
                <a:latin typeface="Arial"/>
                <a:cs typeface="Arial"/>
              </a:rPr>
              <a:t> </a:t>
            </a:r>
            <a:r>
              <a:rPr lang="en-GB" sz="1600" dirty="0">
                <a:latin typeface="Arial"/>
                <a:cs typeface="Arial"/>
              </a:rPr>
              <a:t>being</a:t>
            </a:r>
            <a:r>
              <a:rPr lang="en-GB" sz="1600" spc="-30" dirty="0">
                <a:latin typeface="Arial"/>
                <a:cs typeface="Arial"/>
              </a:rPr>
              <a:t> </a:t>
            </a:r>
            <a:r>
              <a:rPr lang="en-GB" sz="1600" spc="-10" dirty="0">
                <a:latin typeface="Arial"/>
                <a:cs typeface="Arial"/>
              </a:rPr>
              <a:t>transparent </a:t>
            </a:r>
            <a:r>
              <a:rPr lang="en-GB" sz="1600" dirty="0">
                <a:latin typeface="Arial"/>
                <a:cs typeface="Arial"/>
              </a:rPr>
              <a:t>about</a:t>
            </a:r>
            <a:r>
              <a:rPr lang="en-GB" sz="1600" spc="-30" dirty="0">
                <a:latin typeface="Arial"/>
                <a:cs typeface="Arial"/>
              </a:rPr>
              <a:t> </a:t>
            </a:r>
            <a:r>
              <a:rPr lang="en-GB" sz="1600" dirty="0">
                <a:latin typeface="Arial"/>
                <a:cs typeface="Arial"/>
              </a:rPr>
              <a:t>our</a:t>
            </a:r>
            <a:r>
              <a:rPr lang="en-GB" sz="1600" spc="-20" dirty="0">
                <a:latin typeface="Arial"/>
                <a:cs typeface="Arial"/>
              </a:rPr>
              <a:t> </a:t>
            </a:r>
            <a:r>
              <a:rPr lang="en-GB" sz="1600" spc="-10" dirty="0">
                <a:latin typeface="Arial"/>
                <a:cs typeface="Arial"/>
              </a:rPr>
              <a:t>challenges.</a:t>
            </a:r>
          </a:p>
          <a:p>
            <a:pPr marL="241300" marR="315595" indent="-228600">
              <a:spcBef>
                <a:spcPts val="1500"/>
              </a:spcBef>
              <a:buFontTx/>
              <a:buChar char="•"/>
              <a:tabLst>
                <a:tab pos="241300" algn="l"/>
              </a:tabLst>
            </a:pPr>
            <a:r>
              <a:rPr lang="en-GB" sz="1600" dirty="0">
                <a:latin typeface="Arial"/>
                <a:cs typeface="Arial"/>
              </a:rPr>
              <a:t>Enhanced</a:t>
            </a:r>
            <a:r>
              <a:rPr lang="en-GB" sz="1600" spc="-55" dirty="0">
                <a:latin typeface="Arial"/>
                <a:cs typeface="Arial"/>
              </a:rPr>
              <a:t> </a:t>
            </a:r>
            <a:r>
              <a:rPr lang="en-GB" sz="1600" dirty="0">
                <a:latin typeface="Arial"/>
                <a:cs typeface="Arial"/>
              </a:rPr>
              <a:t>social</a:t>
            </a:r>
            <a:r>
              <a:rPr lang="en-GB" sz="1600" spc="-45" dirty="0">
                <a:latin typeface="Arial"/>
                <a:cs typeface="Arial"/>
              </a:rPr>
              <a:t> </a:t>
            </a:r>
            <a:r>
              <a:rPr lang="en-GB" sz="1600" dirty="0">
                <a:latin typeface="Arial"/>
                <a:cs typeface="Arial"/>
              </a:rPr>
              <a:t>media</a:t>
            </a:r>
            <a:r>
              <a:rPr lang="en-GB" sz="1600" spc="-35" dirty="0">
                <a:latin typeface="Arial"/>
                <a:cs typeface="Arial"/>
              </a:rPr>
              <a:t> </a:t>
            </a:r>
            <a:r>
              <a:rPr lang="en-GB" sz="1600" dirty="0">
                <a:latin typeface="Arial"/>
                <a:cs typeface="Arial"/>
              </a:rPr>
              <a:t>content</a:t>
            </a:r>
            <a:r>
              <a:rPr lang="en-GB" sz="1600" spc="-55" dirty="0">
                <a:latin typeface="Arial"/>
                <a:cs typeface="Arial"/>
              </a:rPr>
              <a:t> </a:t>
            </a:r>
            <a:r>
              <a:rPr lang="en-GB" sz="1600" dirty="0">
                <a:latin typeface="Arial"/>
                <a:cs typeface="Arial"/>
              </a:rPr>
              <a:t>highlighting</a:t>
            </a:r>
            <a:r>
              <a:rPr lang="en-GB" sz="1600" spc="-50" dirty="0">
                <a:latin typeface="Arial"/>
                <a:cs typeface="Arial"/>
              </a:rPr>
              <a:t> </a:t>
            </a:r>
            <a:r>
              <a:rPr lang="en-GB" sz="1600" dirty="0">
                <a:latin typeface="Arial"/>
                <a:cs typeface="Arial"/>
              </a:rPr>
              <a:t>the</a:t>
            </a:r>
            <a:r>
              <a:rPr lang="en-GB" sz="1600" spc="-35" dirty="0">
                <a:latin typeface="Arial"/>
                <a:cs typeface="Arial"/>
              </a:rPr>
              <a:t> </a:t>
            </a:r>
            <a:r>
              <a:rPr lang="en-GB" sz="1600" dirty="0">
                <a:latin typeface="Arial"/>
                <a:cs typeface="Arial"/>
              </a:rPr>
              <a:t>importance</a:t>
            </a:r>
            <a:r>
              <a:rPr lang="en-GB" sz="1600" spc="-60" dirty="0">
                <a:latin typeface="Arial"/>
                <a:cs typeface="Arial"/>
              </a:rPr>
              <a:t> </a:t>
            </a:r>
            <a:r>
              <a:rPr lang="en-GB" sz="1600" dirty="0">
                <a:latin typeface="Arial"/>
                <a:cs typeface="Arial"/>
              </a:rPr>
              <a:t>and</a:t>
            </a:r>
            <a:r>
              <a:rPr lang="en-GB" sz="1600" spc="-35" dirty="0">
                <a:latin typeface="Arial"/>
                <a:cs typeface="Arial"/>
              </a:rPr>
              <a:t> </a:t>
            </a:r>
            <a:r>
              <a:rPr lang="en-GB" sz="1600" dirty="0">
                <a:latin typeface="Arial"/>
                <a:cs typeface="Arial"/>
              </a:rPr>
              <a:t>joy</a:t>
            </a:r>
            <a:r>
              <a:rPr lang="en-GB" sz="1600" spc="-30" dirty="0">
                <a:latin typeface="Arial"/>
                <a:cs typeface="Arial"/>
              </a:rPr>
              <a:t> </a:t>
            </a:r>
            <a:r>
              <a:rPr lang="en-GB" sz="1600" dirty="0">
                <a:latin typeface="Arial"/>
                <a:cs typeface="Arial"/>
              </a:rPr>
              <a:t>(for</a:t>
            </a:r>
            <a:r>
              <a:rPr lang="en-GB" sz="1600" spc="-45" dirty="0">
                <a:latin typeface="Arial"/>
                <a:cs typeface="Arial"/>
              </a:rPr>
              <a:t> </a:t>
            </a:r>
            <a:r>
              <a:rPr lang="en-GB" sz="1600" dirty="0">
                <a:latin typeface="Arial"/>
                <a:cs typeface="Arial"/>
              </a:rPr>
              <a:t>patients</a:t>
            </a:r>
            <a:r>
              <a:rPr lang="en-GB" sz="1600" spc="-55" dirty="0">
                <a:latin typeface="Arial"/>
                <a:cs typeface="Arial"/>
              </a:rPr>
              <a:t> </a:t>
            </a:r>
            <a:r>
              <a:rPr lang="en-GB" sz="1600" dirty="0">
                <a:latin typeface="Arial"/>
                <a:cs typeface="Arial"/>
              </a:rPr>
              <a:t>and</a:t>
            </a:r>
            <a:r>
              <a:rPr lang="en-GB" sz="1600" spc="-30" dirty="0">
                <a:latin typeface="Arial"/>
                <a:cs typeface="Arial"/>
              </a:rPr>
              <a:t> </a:t>
            </a:r>
            <a:r>
              <a:rPr lang="en-GB" sz="1600" dirty="0">
                <a:latin typeface="Arial"/>
                <a:cs typeface="Arial"/>
              </a:rPr>
              <a:t>staff)</a:t>
            </a:r>
            <a:r>
              <a:rPr lang="en-GB" sz="1600" spc="-60" dirty="0">
                <a:latin typeface="Arial"/>
                <a:cs typeface="Arial"/>
              </a:rPr>
              <a:t> </a:t>
            </a:r>
            <a:r>
              <a:rPr lang="en-GB" sz="1600" dirty="0">
                <a:latin typeface="Arial"/>
                <a:cs typeface="Arial"/>
              </a:rPr>
              <a:t>that</a:t>
            </a:r>
            <a:r>
              <a:rPr lang="en-GB" sz="1600" spc="-45" dirty="0">
                <a:latin typeface="Arial"/>
                <a:cs typeface="Arial"/>
              </a:rPr>
              <a:t> </a:t>
            </a:r>
            <a:r>
              <a:rPr lang="en-GB" sz="1600" dirty="0">
                <a:latin typeface="Arial"/>
                <a:cs typeface="Arial"/>
              </a:rPr>
              <a:t>palliative</a:t>
            </a:r>
            <a:r>
              <a:rPr lang="en-GB" sz="1600" spc="-35" dirty="0">
                <a:latin typeface="Arial"/>
                <a:cs typeface="Arial"/>
              </a:rPr>
              <a:t> </a:t>
            </a:r>
            <a:r>
              <a:rPr lang="en-GB" sz="1600" dirty="0">
                <a:latin typeface="Arial"/>
                <a:cs typeface="Arial"/>
              </a:rPr>
              <a:t>rehabilitation</a:t>
            </a:r>
            <a:r>
              <a:rPr lang="en-GB" sz="1600" spc="-60" dirty="0">
                <a:latin typeface="Arial"/>
                <a:cs typeface="Arial"/>
              </a:rPr>
              <a:t> </a:t>
            </a:r>
            <a:r>
              <a:rPr lang="en-GB" sz="1600" spc="-10" dirty="0">
                <a:latin typeface="Arial"/>
                <a:cs typeface="Arial"/>
              </a:rPr>
              <a:t>holds</a:t>
            </a:r>
            <a:endParaRPr lang="en-GB" sz="1600" dirty="0">
              <a:latin typeface="Arial"/>
              <a:cs typeface="Arial"/>
            </a:endParaRPr>
          </a:p>
          <a:p>
            <a:pPr marL="285750" indent="-285750">
              <a:buFont typeface="Arial" panose="020B0604020202020204" pitchFamily="34" charset="0"/>
              <a:buChar char="•"/>
            </a:pPr>
            <a:r>
              <a:rPr lang="en-GB" sz="1600" dirty="0">
                <a:cs typeface="Arial"/>
              </a:rPr>
              <a:t>Continued to update our website and social media pages, growing Facebook, Instagram and LinkedIn followers in particular. </a:t>
            </a:r>
          </a:p>
          <a:p>
            <a:pPr marL="285750" indent="-285750">
              <a:buFont typeface="Arial" panose="020B0604020202020204" pitchFamily="34" charset="0"/>
              <a:buChar char="•"/>
            </a:pPr>
            <a:r>
              <a:rPr lang="en-GB" sz="1600" dirty="0">
                <a:cs typeface="Arial"/>
              </a:rPr>
              <a:t>Continued to engage with our local MSP’s and MP’s with a particular focus on Hospice funding.   </a:t>
            </a:r>
          </a:p>
          <a:p>
            <a:pPr marL="285750" indent="-285750">
              <a:buFont typeface="Arial" panose="020B0604020202020204" pitchFamily="34" charset="0"/>
              <a:buChar char="•"/>
            </a:pPr>
            <a:r>
              <a:rPr lang="en-GB" sz="1600" dirty="0">
                <a:cs typeface="Arial"/>
              </a:rPr>
              <a:t>Developed a new brand and design for No17 (previously our Education department) and also for Studio15.       </a:t>
            </a:r>
          </a:p>
          <a:p>
            <a:pPr marL="12700" marR="315595">
              <a:spcBef>
                <a:spcPts val="1500"/>
              </a:spcBef>
              <a:tabLst>
                <a:tab pos="241300" algn="l"/>
              </a:tabLst>
            </a:pPr>
            <a:r>
              <a:rPr lang="en-GB" sz="1600" dirty="0">
                <a:latin typeface="Arial"/>
                <a:cs typeface="Arial"/>
              </a:rPr>
              <a:t>Next steps:</a:t>
            </a:r>
          </a:p>
          <a:p>
            <a:pPr marL="298450" marR="315595" indent="-285750">
              <a:spcBef>
                <a:spcPts val="1500"/>
              </a:spcBef>
              <a:buFont typeface="Arial" panose="020B0604020202020204" pitchFamily="34" charset="0"/>
              <a:buChar char="•"/>
              <a:tabLst>
                <a:tab pos="241300" algn="l"/>
              </a:tabLst>
            </a:pPr>
            <a:r>
              <a:rPr lang="en-GB" sz="1600" dirty="0"/>
              <a:t>We will start planning for our 50th anniversary with a series of initiatives and projects leading up to 2027.</a:t>
            </a:r>
          </a:p>
          <a:p>
            <a:pPr marL="12700" marR="315595">
              <a:spcBef>
                <a:spcPts val="1500"/>
              </a:spcBef>
              <a:tabLst>
                <a:tab pos="241300" algn="l"/>
              </a:tabLst>
            </a:pPr>
            <a:endParaRPr lang="en-GB" sz="1800" dirty="0">
              <a:latin typeface="Arial"/>
              <a:cs typeface="Arial"/>
            </a:endParaRPr>
          </a:p>
          <a:p>
            <a:endParaRPr lang="en-GB" dirty="0"/>
          </a:p>
        </p:txBody>
      </p:sp>
    </p:spTree>
    <p:extLst>
      <p:ext uri="{BB962C8B-B14F-4D97-AF65-F5344CB8AC3E}">
        <p14:creationId xmlns:p14="http://schemas.microsoft.com/office/powerpoint/2010/main" val="2579413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926" y="4465397"/>
            <a:ext cx="175260" cy="2061845"/>
          </a:xfrm>
          <a:prstGeom prst="rect">
            <a:avLst/>
          </a:prstGeom>
        </p:spPr>
        <p:txBody>
          <a:bodyPr vert="vert270" wrap="square" lIns="0" tIns="635" rIns="0" bIns="0" rtlCol="0">
            <a:spAutoFit/>
          </a:bodyPr>
          <a:lstStyle/>
          <a:p>
            <a:pPr marL="12700">
              <a:lnSpc>
                <a:spcPct val="100000"/>
              </a:lnSpc>
              <a:spcBef>
                <a:spcPts val="5"/>
              </a:spcBef>
            </a:pPr>
            <a:r>
              <a:rPr sz="1050" spc="-10" dirty="0">
                <a:solidFill>
                  <a:srgbClr val="1C56A4"/>
                </a:solidFill>
                <a:latin typeface="Arial"/>
                <a:cs typeface="Arial"/>
                <a:hlinkClick r:id="rId2"/>
              </a:rPr>
              <a:t>www.stcolumbashospice.org.uk</a:t>
            </a:r>
            <a:endParaRPr sz="1050">
              <a:latin typeface="Arial"/>
              <a:cs typeface="Arial"/>
            </a:endParaRPr>
          </a:p>
        </p:txBody>
      </p:sp>
      <p:pic>
        <p:nvPicPr>
          <p:cNvPr id="3" name="object 3"/>
          <p:cNvPicPr/>
          <p:nvPr/>
        </p:nvPicPr>
        <p:blipFill>
          <a:blip r:embed="rId3" cstate="print"/>
          <a:stretch>
            <a:fillRect/>
          </a:stretch>
        </p:blipFill>
        <p:spPr>
          <a:xfrm>
            <a:off x="11616181" y="6344043"/>
            <a:ext cx="188087" cy="106426"/>
          </a:xfrm>
          <a:prstGeom prst="rect">
            <a:avLst/>
          </a:prstGeom>
        </p:spPr>
      </p:pic>
      <p:sp>
        <p:nvSpPr>
          <p:cNvPr id="4" name="object 4"/>
          <p:cNvSpPr txBox="1"/>
          <p:nvPr/>
        </p:nvSpPr>
        <p:spPr>
          <a:xfrm>
            <a:off x="888898" y="847725"/>
            <a:ext cx="10337165" cy="5052024"/>
          </a:xfrm>
          <a:prstGeom prst="rect">
            <a:avLst/>
          </a:prstGeom>
        </p:spPr>
        <p:txBody>
          <a:bodyPr vert="horz" wrap="square" lIns="0" tIns="47625" rIns="0" bIns="0" rtlCol="0">
            <a:spAutoFit/>
          </a:bodyPr>
          <a:lstStyle/>
          <a:p>
            <a:pPr marL="3291204" marR="5080" indent="-3149600">
              <a:lnSpc>
                <a:spcPts val="2160"/>
              </a:lnSpc>
              <a:spcBef>
                <a:spcPts val="375"/>
              </a:spcBef>
            </a:pPr>
            <a:r>
              <a:rPr sz="2000" b="1" dirty="0">
                <a:solidFill>
                  <a:srgbClr val="009FD5"/>
                </a:solidFill>
                <a:latin typeface="Arial"/>
                <a:cs typeface="Arial"/>
              </a:rPr>
              <a:t>Creating</a:t>
            </a:r>
            <a:r>
              <a:rPr sz="2000" b="1" spc="-50" dirty="0">
                <a:solidFill>
                  <a:srgbClr val="009FD5"/>
                </a:solidFill>
                <a:latin typeface="Arial"/>
                <a:cs typeface="Arial"/>
              </a:rPr>
              <a:t> </a:t>
            </a:r>
            <a:r>
              <a:rPr sz="2000" b="1" dirty="0">
                <a:solidFill>
                  <a:srgbClr val="009FD5"/>
                </a:solidFill>
                <a:latin typeface="Arial"/>
                <a:cs typeface="Arial"/>
              </a:rPr>
              <a:t>new</a:t>
            </a:r>
            <a:r>
              <a:rPr sz="2000" b="1" spc="-30" dirty="0">
                <a:solidFill>
                  <a:srgbClr val="009FD5"/>
                </a:solidFill>
                <a:latin typeface="Arial"/>
                <a:cs typeface="Arial"/>
              </a:rPr>
              <a:t> </a:t>
            </a:r>
            <a:r>
              <a:rPr sz="2000" b="1" dirty="0">
                <a:solidFill>
                  <a:srgbClr val="009FD5"/>
                </a:solidFill>
                <a:latin typeface="Arial"/>
                <a:cs typeface="Arial"/>
              </a:rPr>
              <a:t>virtual</a:t>
            </a:r>
            <a:r>
              <a:rPr sz="2000" b="1" spc="-40" dirty="0">
                <a:solidFill>
                  <a:srgbClr val="009FD5"/>
                </a:solidFill>
                <a:latin typeface="Arial"/>
                <a:cs typeface="Arial"/>
              </a:rPr>
              <a:t> </a:t>
            </a:r>
            <a:r>
              <a:rPr sz="2000" b="1" dirty="0">
                <a:solidFill>
                  <a:srgbClr val="009FD5"/>
                </a:solidFill>
                <a:latin typeface="Arial"/>
                <a:cs typeface="Arial"/>
              </a:rPr>
              <a:t>support</a:t>
            </a:r>
            <a:r>
              <a:rPr sz="2000" b="1" spc="-35" dirty="0">
                <a:solidFill>
                  <a:srgbClr val="009FD5"/>
                </a:solidFill>
                <a:latin typeface="Arial"/>
                <a:cs typeface="Arial"/>
              </a:rPr>
              <a:t> </a:t>
            </a:r>
            <a:r>
              <a:rPr sz="2000" b="1" dirty="0">
                <a:solidFill>
                  <a:srgbClr val="009FD5"/>
                </a:solidFill>
                <a:latin typeface="Arial"/>
                <a:cs typeface="Arial"/>
              </a:rPr>
              <a:t>and</a:t>
            </a:r>
            <a:r>
              <a:rPr sz="2000" b="1" spc="-15" dirty="0">
                <a:solidFill>
                  <a:srgbClr val="009FD5"/>
                </a:solidFill>
                <a:latin typeface="Arial"/>
                <a:cs typeface="Arial"/>
              </a:rPr>
              <a:t> </a:t>
            </a:r>
            <a:r>
              <a:rPr sz="2000" b="1" dirty="0">
                <a:solidFill>
                  <a:srgbClr val="009FD5"/>
                </a:solidFill>
                <a:latin typeface="Arial"/>
                <a:cs typeface="Arial"/>
              </a:rPr>
              <a:t>engagement</a:t>
            </a:r>
            <a:r>
              <a:rPr sz="2000" b="1" spc="-50" dirty="0">
                <a:solidFill>
                  <a:srgbClr val="009FD5"/>
                </a:solidFill>
                <a:latin typeface="Arial"/>
                <a:cs typeface="Arial"/>
              </a:rPr>
              <a:t> </a:t>
            </a:r>
            <a:r>
              <a:rPr sz="2000" b="1" dirty="0">
                <a:solidFill>
                  <a:srgbClr val="009FD5"/>
                </a:solidFill>
                <a:latin typeface="Arial"/>
                <a:cs typeface="Arial"/>
              </a:rPr>
              <a:t>opportunities</a:t>
            </a:r>
            <a:r>
              <a:rPr sz="2000" b="1" spc="-60" dirty="0">
                <a:solidFill>
                  <a:srgbClr val="009FD5"/>
                </a:solidFill>
                <a:latin typeface="Arial"/>
                <a:cs typeface="Arial"/>
              </a:rPr>
              <a:t> </a:t>
            </a:r>
            <a:r>
              <a:rPr sz="2000" b="1" dirty="0">
                <a:solidFill>
                  <a:srgbClr val="009FD5"/>
                </a:solidFill>
                <a:latin typeface="Arial"/>
                <a:cs typeface="Arial"/>
              </a:rPr>
              <a:t>for</a:t>
            </a:r>
            <a:r>
              <a:rPr sz="2000" b="1" spc="-30" dirty="0">
                <a:solidFill>
                  <a:srgbClr val="009FD5"/>
                </a:solidFill>
                <a:latin typeface="Arial"/>
                <a:cs typeface="Arial"/>
              </a:rPr>
              <a:t> </a:t>
            </a:r>
            <a:r>
              <a:rPr sz="2000" b="1" dirty="0">
                <a:solidFill>
                  <a:srgbClr val="009FD5"/>
                </a:solidFill>
                <a:latin typeface="Arial"/>
                <a:cs typeface="Arial"/>
              </a:rPr>
              <a:t>individuals,</a:t>
            </a:r>
            <a:r>
              <a:rPr sz="2000" b="1" spc="-20" dirty="0">
                <a:solidFill>
                  <a:srgbClr val="009FD5"/>
                </a:solidFill>
                <a:latin typeface="Arial"/>
                <a:cs typeface="Arial"/>
              </a:rPr>
              <a:t> </a:t>
            </a:r>
            <a:r>
              <a:rPr sz="2000" b="1" spc="-10" dirty="0">
                <a:solidFill>
                  <a:srgbClr val="009FD5"/>
                </a:solidFill>
                <a:latin typeface="Arial"/>
                <a:cs typeface="Arial"/>
              </a:rPr>
              <a:t>families, </a:t>
            </a:r>
            <a:r>
              <a:rPr sz="2000" b="1" dirty="0">
                <a:solidFill>
                  <a:srgbClr val="009FD5"/>
                </a:solidFill>
                <a:latin typeface="Arial"/>
                <a:cs typeface="Arial"/>
              </a:rPr>
              <a:t>supporters,</a:t>
            </a:r>
            <a:r>
              <a:rPr sz="2000" b="1" spc="-85" dirty="0">
                <a:solidFill>
                  <a:srgbClr val="009FD5"/>
                </a:solidFill>
                <a:latin typeface="Arial"/>
                <a:cs typeface="Arial"/>
              </a:rPr>
              <a:t> </a:t>
            </a:r>
            <a:r>
              <a:rPr sz="2000" b="1" dirty="0">
                <a:solidFill>
                  <a:srgbClr val="009FD5"/>
                </a:solidFill>
                <a:latin typeface="Arial"/>
                <a:cs typeface="Arial"/>
              </a:rPr>
              <a:t>volunteers</a:t>
            </a:r>
            <a:r>
              <a:rPr sz="2000" b="1" spc="-30" dirty="0">
                <a:solidFill>
                  <a:srgbClr val="009FD5"/>
                </a:solidFill>
                <a:latin typeface="Arial"/>
                <a:cs typeface="Arial"/>
              </a:rPr>
              <a:t> </a:t>
            </a:r>
            <a:r>
              <a:rPr sz="2000" b="1" dirty="0">
                <a:solidFill>
                  <a:srgbClr val="009FD5"/>
                </a:solidFill>
                <a:latin typeface="Arial"/>
                <a:cs typeface="Arial"/>
              </a:rPr>
              <a:t>and</a:t>
            </a:r>
            <a:r>
              <a:rPr sz="2000" b="1" spc="-25" dirty="0">
                <a:solidFill>
                  <a:srgbClr val="009FD5"/>
                </a:solidFill>
                <a:latin typeface="Arial"/>
                <a:cs typeface="Arial"/>
              </a:rPr>
              <a:t> </a:t>
            </a:r>
            <a:r>
              <a:rPr sz="2000" b="1" spc="-10" dirty="0">
                <a:solidFill>
                  <a:srgbClr val="009FD5"/>
                </a:solidFill>
                <a:latin typeface="Arial"/>
                <a:cs typeface="Arial"/>
              </a:rPr>
              <a:t>staff</a:t>
            </a:r>
            <a:endParaRPr sz="2000" dirty="0">
              <a:latin typeface="Arial"/>
              <a:cs typeface="Arial"/>
            </a:endParaRPr>
          </a:p>
          <a:p>
            <a:pPr marL="12700" marR="1108075">
              <a:spcBef>
                <a:spcPts val="1530"/>
              </a:spcBef>
              <a:tabLst>
                <a:tab pos="241300" algn="l"/>
              </a:tabLst>
            </a:pPr>
            <a:r>
              <a:rPr lang="en-GB" sz="1600" dirty="0">
                <a:solidFill>
                  <a:srgbClr val="48484A"/>
                </a:solidFill>
                <a:latin typeface="Arial"/>
                <a:cs typeface="Arial"/>
              </a:rPr>
              <a:t>Over the period of this strategy we have successfully</a:t>
            </a:r>
          </a:p>
          <a:p>
            <a:pPr marL="241300" marR="320675" indent="-228600">
              <a:spcBef>
                <a:spcPts val="1505"/>
              </a:spcBef>
              <a:buFontTx/>
              <a:buChar char="•"/>
              <a:tabLst>
                <a:tab pos="241300" algn="l"/>
              </a:tabLst>
            </a:pPr>
            <a:r>
              <a:rPr lang="en-GB" sz="1600" dirty="0">
                <a:latin typeface="Arial"/>
                <a:cs typeface="Arial"/>
              </a:rPr>
              <a:t>Launched</a:t>
            </a:r>
            <a:r>
              <a:rPr lang="en-GB" sz="1600" spc="-65" dirty="0">
                <a:latin typeface="Arial"/>
                <a:cs typeface="Arial"/>
              </a:rPr>
              <a:t> </a:t>
            </a:r>
            <a:r>
              <a:rPr lang="en-GB" sz="1600" dirty="0">
                <a:latin typeface="Arial"/>
                <a:cs typeface="Arial"/>
              </a:rPr>
              <a:t>a</a:t>
            </a:r>
            <a:r>
              <a:rPr lang="en-GB" sz="1600" spc="-25" dirty="0">
                <a:latin typeface="Arial"/>
                <a:cs typeface="Arial"/>
              </a:rPr>
              <a:t> </a:t>
            </a:r>
            <a:r>
              <a:rPr lang="en-GB" sz="1600" dirty="0">
                <a:latin typeface="Arial"/>
                <a:cs typeface="Arial"/>
              </a:rPr>
              <a:t>new</a:t>
            </a:r>
            <a:r>
              <a:rPr lang="en-GB" sz="1600" spc="-40" dirty="0">
                <a:latin typeface="Arial"/>
                <a:cs typeface="Arial"/>
              </a:rPr>
              <a:t> </a:t>
            </a:r>
            <a:r>
              <a:rPr lang="en-GB" sz="1600" dirty="0">
                <a:latin typeface="Arial"/>
                <a:cs typeface="Arial"/>
              </a:rPr>
              <a:t>annual</a:t>
            </a:r>
            <a:r>
              <a:rPr lang="en-GB" sz="1600" spc="-30" dirty="0">
                <a:latin typeface="Arial"/>
                <a:cs typeface="Arial"/>
              </a:rPr>
              <a:t> </a:t>
            </a:r>
            <a:r>
              <a:rPr lang="en-GB" sz="1600" dirty="0">
                <a:latin typeface="Arial"/>
                <a:cs typeface="Arial"/>
              </a:rPr>
              <a:t>patient</a:t>
            </a:r>
            <a:r>
              <a:rPr lang="en-GB" sz="1600" spc="-55" dirty="0">
                <a:latin typeface="Arial"/>
                <a:cs typeface="Arial"/>
              </a:rPr>
              <a:t> </a:t>
            </a:r>
            <a:r>
              <a:rPr lang="en-GB" sz="1600" dirty="0">
                <a:latin typeface="Arial"/>
                <a:cs typeface="Arial"/>
              </a:rPr>
              <a:t>and</a:t>
            </a:r>
            <a:r>
              <a:rPr lang="en-GB" sz="1600" spc="-35" dirty="0">
                <a:latin typeface="Arial"/>
                <a:cs typeface="Arial"/>
              </a:rPr>
              <a:t> </a:t>
            </a:r>
            <a:r>
              <a:rPr lang="en-GB" sz="1600" dirty="0">
                <a:latin typeface="Arial"/>
                <a:cs typeface="Arial"/>
              </a:rPr>
              <a:t>family</a:t>
            </a:r>
            <a:r>
              <a:rPr lang="en-GB" sz="1600" spc="-35" dirty="0">
                <a:latin typeface="Arial"/>
                <a:cs typeface="Arial"/>
              </a:rPr>
              <a:t> </a:t>
            </a:r>
            <a:r>
              <a:rPr lang="en-GB" sz="1600" dirty="0">
                <a:latin typeface="Arial"/>
                <a:cs typeface="Arial"/>
              </a:rPr>
              <a:t>experience</a:t>
            </a:r>
            <a:r>
              <a:rPr lang="en-GB" sz="1600" spc="-45" dirty="0">
                <a:latin typeface="Arial"/>
                <a:cs typeface="Arial"/>
              </a:rPr>
              <a:t> </a:t>
            </a:r>
            <a:r>
              <a:rPr lang="en-GB" sz="1600" dirty="0">
                <a:latin typeface="Arial"/>
                <a:cs typeface="Arial"/>
              </a:rPr>
              <a:t>telephone</a:t>
            </a:r>
            <a:r>
              <a:rPr lang="en-GB" sz="1600" spc="-65" dirty="0">
                <a:latin typeface="Arial"/>
                <a:cs typeface="Arial"/>
              </a:rPr>
              <a:t> </a:t>
            </a:r>
            <a:r>
              <a:rPr lang="en-GB" sz="1600" dirty="0">
                <a:latin typeface="Arial"/>
                <a:cs typeface="Arial"/>
              </a:rPr>
              <a:t>survey</a:t>
            </a:r>
            <a:r>
              <a:rPr lang="en-GB" sz="1600" spc="-25" dirty="0">
                <a:latin typeface="Arial"/>
                <a:cs typeface="Arial"/>
              </a:rPr>
              <a:t> </a:t>
            </a:r>
            <a:r>
              <a:rPr lang="en-GB" sz="1600" dirty="0">
                <a:latin typeface="Arial"/>
                <a:cs typeface="Arial"/>
              </a:rPr>
              <a:t>led</a:t>
            </a:r>
            <a:r>
              <a:rPr lang="en-GB" sz="1600" spc="-25" dirty="0">
                <a:latin typeface="Arial"/>
                <a:cs typeface="Arial"/>
              </a:rPr>
              <a:t> </a:t>
            </a:r>
            <a:r>
              <a:rPr lang="en-GB" sz="1600" dirty="0">
                <a:latin typeface="Arial"/>
                <a:cs typeface="Arial"/>
              </a:rPr>
              <a:t>by</a:t>
            </a:r>
            <a:r>
              <a:rPr lang="en-GB" sz="1600" spc="-30" dirty="0">
                <a:latin typeface="Arial"/>
                <a:cs typeface="Arial"/>
              </a:rPr>
              <a:t> </a:t>
            </a:r>
            <a:r>
              <a:rPr lang="en-GB" sz="1600" dirty="0">
                <a:latin typeface="Arial"/>
                <a:cs typeface="Arial"/>
              </a:rPr>
              <a:t>our</a:t>
            </a:r>
            <a:r>
              <a:rPr lang="en-GB" sz="1600" spc="-35" dirty="0">
                <a:latin typeface="Arial"/>
                <a:cs typeface="Arial"/>
              </a:rPr>
              <a:t> </a:t>
            </a:r>
            <a:r>
              <a:rPr lang="en-GB" sz="1600" dirty="0">
                <a:latin typeface="Arial"/>
                <a:cs typeface="Arial"/>
              </a:rPr>
              <a:t>Quality</a:t>
            </a:r>
            <a:r>
              <a:rPr lang="en-GB" sz="1600" spc="-35" dirty="0">
                <a:latin typeface="Arial"/>
                <a:cs typeface="Arial"/>
              </a:rPr>
              <a:t> </a:t>
            </a:r>
            <a:r>
              <a:rPr lang="en-GB" sz="1600" dirty="0">
                <a:latin typeface="Arial"/>
                <a:cs typeface="Arial"/>
              </a:rPr>
              <a:t>Improvement</a:t>
            </a:r>
            <a:r>
              <a:rPr lang="en-GB" sz="1600" spc="-55" dirty="0">
                <a:latin typeface="Arial"/>
                <a:cs typeface="Arial"/>
              </a:rPr>
              <a:t> </a:t>
            </a:r>
            <a:r>
              <a:rPr lang="en-GB" sz="1600" dirty="0">
                <a:latin typeface="Arial"/>
                <a:cs typeface="Arial"/>
              </a:rPr>
              <a:t>Support</a:t>
            </a:r>
            <a:r>
              <a:rPr lang="en-GB" sz="1600" spc="-60" dirty="0">
                <a:latin typeface="Arial"/>
                <a:cs typeface="Arial"/>
              </a:rPr>
              <a:t> </a:t>
            </a:r>
            <a:r>
              <a:rPr lang="en-GB" sz="1600" spc="-10" dirty="0">
                <a:latin typeface="Arial"/>
                <a:cs typeface="Arial"/>
              </a:rPr>
              <a:t>Team.</a:t>
            </a:r>
          </a:p>
          <a:p>
            <a:pPr marL="241300" marR="320675" indent="-228600">
              <a:spcBef>
                <a:spcPts val="1505"/>
              </a:spcBef>
              <a:buFontTx/>
              <a:buChar char="•"/>
              <a:tabLst>
                <a:tab pos="241300" algn="l"/>
              </a:tabLst>
            </a:pPr>
            <a:r>
              <a:rPr lang="en-GB" sz="1600" dirty="0">
                <a:solidFill>
                  <a:prstClr val="black"/>
                </a:solidFill>
              </a:rPr>
              <a:t>Developed our participation activities including enhanced use of QR codes to facilitate electronic feedback.</a:t>
            </a:r>
          </a:p>
          <a:p>
            <a:pPr marL="241300" marR="320675" indent="-228600">
              <a:spcBef>
                <a:spcPts val="1505"/>
              </a:spcBef>
              <a:buFontTx/>
              <a:buChar char="•"/>
              <a:tabLst>
                <a:tab pos="241300" algn="l"/>
              </a:tabLst>
            </a:pPr>
            <a:r>
              <a:rPr lang="en-GB" sz="1600" dirty="0">
                <a:cs typeface="Arial"/>
              </a:rPr>
              <a:t>Delivered and developed our new website, which now includes new messaging around our updated services. </a:t>
            </a:r>
          </a:p>
          <a:p>
            <a:pPr marL="0" indent="0">
              <a:buNone/>
            </a:pPr>
            <a:endParaRPr lang="en-GB" sz="1600" dirty="0"/>
          </a:p>
          <a:p>
            <a:pPr marL="0" indent="0">
              <a:buNone/>
            </a:pPr>
            <a:endParaRPr lang="en-GB" sz="1600" dirty="0"/>
          </a:p>
          <a:p>
            <a:pPr marL="0" indent="0">
              <a:buNone/>
            </a:pPr>
            <a:r>
              <a:rPr lang="en-GB" sz="1600" dirty="0"/>
              <a:t>Next steps:</a:t>
            </a:r>
          </a:p>
          <a:p>
            <a:pPr marL="285750" indent="-285750">
              <a:buFont typeface="Arial" panose="020B0604020202020204" pitchFamily="34" charset="0"/>
              <a:buChar char="•"/>
            </a:pPr>
            <a:r>
              <a:rPr lang="en-GB" sz="1600" dirty="0"/>
              <a:t>We will explore innovative technology to support our clinical teams, including potential mobile devices to maximise timely communication as well as an updated lone working system.</a:t>
            </a:r>
          </a:p>
          <a:p>
            <a:pPr marL="285750" indent="-285750">
              <a:buFont typeface="Arial" panose="020B0604020202020204" pitchFamily="34" charset="0"/>
              <a:buChar char="•"/>
            </a:pPr>
            <a:r>
              <a:rPr lang="en-GB" sz="1600" dirty="0">
                <a:cs typeface="Arial"/>
              </a:rPr>
              <a:t>We will develop a visual quality framework toolkit ‘together we make a difference’ to engage our teams in quality improvement activities.</a:t>
            </a:r>
          </a:p>
          <a:p>
            <a:pPr marL="241300" marR="320675" indent="-228600">
              <a:spcBef>
                <a:spcPts val="1505"/>
              </a:spcBef>
              <a:buChar char="•"/>
              <a:tabLst>
                <a:tab pos="241300" algn="l"/>
              </a:tabLst>
            </a:pPr>
            <a:endParaRPr dirty="0">
              <a:solidFill>
                <a:srgbClr val="FF0000"/>
              </a:solidFill>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926" y="4465397"/>
            <a:ext cx="175260" cy="2061845"/>
          </a:xfrm>
          <a:prstGeom prst="rect">
            <a:avLst/>
          </a:prstGeom>
        </p:spPr>
        <p:txBody>
          <a:bodyPr vert="vert270" wrap="square" lIns="0" tIns="635" rIns="0" bIns="0" rtlCol="0">
            <a:spAutoFit/>
          </a:bodyPr>
          <a:lstStyle/>
          <a:p>
            <a:pPr marL="12700">
              <a:lnSpc>
                <a:spcPct val="100000"/>
              </a:lnSpc>
              <a:spcBef>
                <a:spcPts val="5"/>
              </a:spcBef>
            </a:pPr>
            <a:r>
              <a:rPr sz="1050" spc="-10" dirty="0">
                <a:solidFill>
                  <a:srgbClr val="1C56A4"/>
                </a:solidFill>
                <a:latin typeface="Arial"/>
                <a:cs typeface="Arial"/>
                <a:hlinkClick r:id="rId2"/>
              </a:rPr>
              <a:t>www.stcolumbashospice.org.uk</a:t>
            </a:r>
            <a:endParaRPr sz="1050">
              <a:latin typeface="Arial"/>
              <a:cs typeface="Arial"/>
            </a:endParaRPr>
          </a:p>
        </p:txBody>
      </p:sp>
      <p:pic>
        <p:nvPicPr>
          <p:cNvPr id="3" name="object 3"/>
          <p:cNvPicPr/>
          <p:nvPr/>
        </p:nvPicPr>
        <p:blipFill>
          <a:blip r:embed="rId3" cstate="print"/>
          <a:stretch>
            <a:fillRect/>
          </a:stretch>
        </p:blipFill>
        <p:spPr>
          <a:xfrm>
            <a:off x="11616181" y="6344043"/>
            <a:ext cx="188087" cy="106426"/>
          </a:xfrm>
          <a:prstGeom prst="rect">
            <a:avLst/>
          </a:prstGeom>
        </p:spPr>
      </p:pic>
      <p:sp>
        <p:nvSpPr>
          <p:cNvPr id="4" name="object 4"/>
          <p:cNvSpPr txBox="1">
            <a:spLocks noGrp="1"/>
          </p:cNvSpPr>
          <p:nvPr>
            <p:ph type="title"/>
          </p:nvPr>
        </p:nvSpPr>
        <p:spPr>
          <a:prstGeom prst="rect">
            <a:avLst/>
          </a:prstGeom>
        </p:spPr>
        <p:txBody>
          <a:bodyPr vert="horz" wrap="square" lIns="0" tIns="275082" rIns="0" bIns="0" rtlCol="0">
            <a:spAutoFit/>
          </a:bodyPr>
          <a:lstStyle/>
          <a:p>
            <a:pPr marL="139065">
              <a:lnSpc>
                <a:spcPct val="100000"/>
              </a:lnSpc>
              <a:spcBef>
                <a:spcPts val="105"/>
              </a:spcBef>
            </a:pPr>
            <a:r>
              <a:rPr sz="2000" dirty="0"/>
              <a:t>Creating</a:t>
            </a:r>
            <a:r>
              <a:rPr sz="2000" spc="-40" dirty="0"/>
              <a:t> </a:t>
            </a:r>
            <a:r>
              <a:rPr sz="2000" dirty="0"/>
              <a:t>research</a:t>
            </a:r>
            <a:r>
              <a:rPr sz="2000" spc="-40" dirty="0"/>
              <a:t> </a:t>
            </a:r>
            <a:r>
              <a:rPr sz="2000" dirty="0"/>
              <a:t>evidence</a:t>
            </a:r>
            <a:r>
              <a:rPr sz="2000" spc="-5" dirty="0"/>
              <a:t> </a:t>
            </a:r>
            <a:r>
              <a:rPr sz="2000" dirty="0"/>
              <a:t>and</a:t>
            </a:r>
            <a:r>
              <a:rPr sz="2000" spc="-20" dirty="0"/>
              <a:t> </a:t>
            </a:r>
            <a:r>
              <a:rPr sz="2000" dirty="0"/>
              <a:t>integrating</a:t>
            </a:r>
            <a:r>
              <a:rPr sz="2000" spc="-60" dirty="0"/>
              <a:t> </a:t>
            </a:r>
            <a:r>
              <a:rPr sz="2000" dirty="0"/>
              <a:t>into</a:t>
            </a:r>
            <a:r>
              <a:rPr sz="2000" spc="-25" dirty="0"/>
              <a:t> </a:t>
            </a:r>
            <a:r>
              <a:rPr sz="2000" dirty="0"/>
              <a:t>educational</a:t>
            </a:r>
            <a:r>
              <a:rPr sz="2000" spc="-50" dirty="0"/>
              <a:t> </a:t>
            </a:r>
            <a:r>
              <a:rPr sz="2000" dirty="0"/>
              <a:t>and</a:t>
            </a:r>
            <a:r>
              <a:rPr sz="2000" spc="-25" dirty="0"/>
              <a:t> </a:t>
            </a:r>
            <a:r>
              <a:rPr sz="2000" dirty="0"/>
              <a:t>clinical</a:t>
            </a:r>
            <a:r>
              <a:rPr sz="2000" spc="-30" dirty="0"/>
              <a:t> </a:t>
            </a:r>
            <a:r>
              <a:rPr sz="2000" spc="-10" dirty="0"/>
              <a:t>services</a:t>
            </a:r>
            <a:endParaRPr sz="2000"/>
          </a:p>
        </p:txBody>
      </p:sp>
      <p:sp>
        <p:nvSpPr>
          <p:cNvPr id="5" name="object 5"/>
          <p:cNvSpPr txBox="1"/>
          <p:nvPr/>
        </p:nvSpPr>
        <p:spPr>
          <a:xfrm>
            <a:off x="888898" y="1592707"/>
            <a:ext cx="10107295" cy="3434273"/>
          </a:xfrm>
          <a:prstGeom prst="rect">
            <a:avLst/>
          </a:prstGeom>
        </p:spPr>
        <p:txBody>
          <a:bodyPr vert="horz" wrap="square" lIns="0" tIns="12700" rIns="0" bIns="0" rtlCol="0">
            <a:spAutoFit/>
          </a:bodyPr>
          <a:lstStyle/>
          <a:p>
            <a:pPr marL="12700" marR="5080">
              <a:lnSpc>
                <a:spcPct val="90000"/>
              </a:lnSpc>
              <a:spcBef>
                <a:spcPts val="1500"/>
              </a:spcBef>
              <a:tabLst>
                <a:tab pos="241300" algn="l"/>
              </a:tabLst>
            </a:pPr>
            <a:r>
              <a:rPr lang="en-GB" sz="1600" dirty="0">
                <a:solidFill>
                  <a:srgbClr val="48484A"/>
                </a:solidFill>
                <a:latin typeface="Arial"/>
                <a:cs typeface="Arial"/>
              </a:rPr>
              <a:t>Over the period of this strategy we have successfully</a:t>
            </a:r>
          </a:p>
          <a:p>
            <a:pPr marL="241300" marR="5080" indent="-228600">
              <a:lnSpc>
                <a:spcPct val="90000"/>
              </a:lnSpc>
              <a:spcBef>
                <a:spcPts val="1500"/>
              </a:spcBef>
              <a:buChar char="•"/>
              <a:tabLst>
                <a:tab pos="241300" algn="l"/>
              </a:tabLst>
            </a:pPr>
            <a:r>
              <a:rPr sz="1600" dirty="0">
                <a:solidFill>
                  <a:srgbClr val="48484A"/>
                </a:solidFill>
                <a:latin typeface="Arial"/>
                <a:cs typeface="Arial"/>
              </a:rPr>
              <a:t>Completed</a:t>
            </a:r>
            <a:r>
              <a:rPr sz="1600" spc="-25" dirty="0">
                <a:solidFill>
                  <a:srgbClr val="48484A"/>
                </a:solidFill>
                <a:latin typeface="Arial"/>
                <a:cs typeface="Arial"/>
              </a:rPr>
              <a:t> </a:t>
            </a:r>
            <a:r>
              <a:rPr sz="1600" dirty="0">
                <a:solidFill>
                  <a:srgbClr val="48484A"/>
                </a:solidFill>
                <a:latin typeface="Arial"/>
                <a:cs typeface="Arial"/>
              </a:rPr>
              <a:t>a</a:t>
            </a:r>
            <a:r>
              <a:rPr sz="1600" spc="-45" dirty="0">
                <a:solidFill>
                  <a:srgbClr val="48484A"/>
                </a:solidFill>
                <a:latin typeface="Arial"/>
                <a:cs typeface="Arial"/>
              </a:rPr>
              <a:t> </a:t>
            </a:r>
            <a:r>
              <a:rPr sz="1600" dirty="0">
                <a:solidFill>
                  <a:srgbClr val="48484A"/>
                </a:solidFill>
                <a:latin typeface="Arial"/>
                <a:cs typeface="Arial"/>
              </a:rPr>
              <a:t>collaborative</a:t>
            </a:r>
            <a:r>
              <a:rPr sz="1600" spc="-25" dirty="0">
                <a:solidFill>
                  <a:srgbClr val="48484A"/>
                </a:solidFill>
                <a:latin typeface="Arial"/>
                <a:cs typeface="Arial"/>
              </a:rPr>
              <a:t> </a:t>
            </a:r>
            <a:r>
              <a:rPr sz="1600" dirty="0">
                <a:solidFill>
                  <a:srgbClr val="48484A"/>
                </a:solidFill>
                <a:latin typeface="Arial"/>
                <a:cs typeface="Arial"/>
              </a:rPr>
              <a:t>research</a:t>
            </a:r>
            <a:r>
              <a:rPr sz="1600" spc="-35" dirty="0">
                <a:solidFill>
                  <a:srgbClr val="48484A"/>
                </a:solidFill>
                <a:latin typeface="Arial"/>
                <a:cs typeface="Arial"/>
              </a:rPr>
              <a:t> </a:t>
            </a:r>
            <a:r>
              <a:rPr sz="1600" dirty="0">
                <a:solidFill>
                  <a:srgbClr val="48484A"/>
                </a:solidFill>
                <a:latin typeface="Arial"/>
                <a:cs typeface="Arial"/>
              </a:rPr>
              <a:t>study</a:t>
            </a:r>
            <a:r>
              <a:rPr sz="1600" spc="-35" dirty="0">
                <a:solidFill>
                  <a:srgbClr val="48484A"/>
                </a:solidFill>
                <a:latin typeface="Arial"/>
                <a:cs typeface="Arial"/>
              </a:rPr>
              <a:t> </a:t>
            </a:r>
            <a:r>
              <a:rPr sz="1600" dirty="0">
                <a:solidFill>
                  <a:srgbClr val="48484A"/>
                </a:solidFill>
                <a:latin typeface="Arial"/>
                <a:cs typeface="Arial"/>
              </a:rPr>
              <a:t>with</a:t>
            </a:r>
            <a:r>
              <a:rPr sz="1600" spc="-15" dirty="0">
                <a:solidFill>
                  <a:srgbClr val="48484A"/>
                </a:solidFill>
                <a:latin typeface="Arial"/>
                <a:cs typeface="Arial"/>
              </a:rPr>
              <a:t> </a:t>
            </a:r>
            <a:r>
              <a:rPr sz="1600" dirty="0">
                <a:solidFill>
                  <a:srgbClr val="48484A"/>
                </a:solidFill>
                <a:latin typeface="Arial"/>
                <a:cs typeface="Arial"/>
              </a:rPr>
              <a:t>Marie</a:t>
            </a:r>
            <a:r>
              <a:rPr sz="1600" spc="-35" dirty="0">
                <a:solidFill>
                  <a:srgbClr val="48484A"/>
                </a:solidFill>
                <a:latin typeface="Arial"/>
                <a:cs typeface="Arial"/>
              </a:rPr>
              <a:t> </a:t>
            </a:r>
            <a:r>
              <a:rPr sz="1600" dirty="0">
                <a:solidFill>
                  <a:srgbClr val="48484A"/>
                </a:solidFill>
                <a:latin typeface="Arial"/>
                <a:cs typeface="Arial"/>
              </a:rPr>
              <a:t>Curie</a:t>
            </a:r>
            <a:r>
              <a:rPr sz="1600" spc="-40" dirty="0">
                <a:solidFill>
                  <a:srgbClr val="48484A"/>
                </a:solidFill>
                <a:latin typeface="Arial"/>
                <a:cs typeface="Arial"/>
              </a:rPr>
              <a:t> </a:t>
            </a:r>
            <a:r>
              <a:rPr sz="1600" dirty="0">
                <a:solidFill>
                  <a:srgbClr val="48484A"/>
                </a:solidFill>
                <a:latin typeface="Arial"/>
                <a:cs typeface="Arial"/>
              </a:rPr>
              <a:t>Hospice</a:t>
            </a:r>
            <a:r>
              <a:rPr sz="1600" spc="-40" dirty="0">
                <a:solidFill>
                  <a:srgbClr val="48484A"/>
                </a:solidFill>
                <a:latin typeface="Arial"/>
                <a:cs typeface="Arial"/>
              </a:rPr>
              <a:t> </a:t>
            </a:r>
            <a:r>
              <a:rPr sz="1600" dirty="0">
                <a:solidFill>
                  <a:srgbClr val="48484A"/>
                </a:solidFill>
                <a:latin typeface="Arial"/>
                <a:cs typeface="Arial"/>
              </a:rPr>
              <a:t>Edinburgh</a:t>
            </a:r>
            <a:r>
              <a:rPr sz="1600" spc="-20" dirty="0">
                <a:solidFill>
                  <a:srgbClr val="48484A"/>
                </a:solidFill>
                <a:latin typeface="Arial"/>
                <a:cs typeface="Arial"/>
              </a:rPr>
              <a:t> </a:t>
            </a:r>
            <a:r>
              <a:rPr sz="1600" dirty="0">
                <a:solidFill>
                  <a:srgbClr val="48484A"/>
                </a:solidFill>
                <a:latin typeface="Arial"/>
                <a:cs typeface="Arial"/>
              </a:rPr>
              <a:t>into</a:t>
            </a:r>
            <a:r>
              <a:rPr sz="1600" spc="-25" dirty="0">
                <a:solidFill>
                  <a:srgbClr val="48484A"/>
                </a:solidFill>
                <a:latin typeface="Arial"/>
                <a:cs typeface="Arial"/>
              </a:rPr>
              <a:t> </a:t>
            </a:r>
            <a:r>
              <a:rPr sz="1600" dirty="0">
                <a:solidFill>
                  <a:srgbClr val="48484A"/>
                </a:solidFill>
                <a:latin typeface="Arial"/>
                <a:cs typeface="Arial"/>
              </a:rPr>
              <a:t>the</a:t>
            </a:r>
            <a:r>
              <a:rPr sz="1600" spc="-50" dirty="0">
                <a:solidFill>
                  <a:srgbClr val="48484A"/>
                </a:solidFill>
                <a:latin typeface="Arial"/>
                <a:cs typeface="Arial"/>
              </a:rPr>
              <a:t> </a:t>
            </a:r>
            <a:r>
              <a:rPr sz="1600" dirty="0">
                <a:solidFill>
                  <a:srgbClr val="48484A"/>
                </a:solidFill>
                <a:latin typeface="Arial"/>
                <a:cs typeface="Arial"/>
              </a:rPr>
              <a:t>use</a:t>
            </a:r>
            <a:r>
              <a:rPr sz="1600" spc="-50" dirty="0">
                <a:solidFill>
                  <a:srgbClr val="48484A"/>
                </a:solidFill>
                <a:latin typeface="Arial"/>
                <a:cs typeface="Arial"/>
              </a:rPr>
              <a:t> </a:t>
            </a:r>
            <a:r>
              <a:rPr sz="1600" spc="-25" dirty="0">
                <a:solidFill>
                  <a:srgbClr val="48484A"/>
                </a:solidFill>
                <a:latin typeface="Arial"/>
                <a:cs typeface="Arial"/>
              </a:rPr>
              <a:t>of </a:t>
            </a:r>
            <a:r>
              <a:rPr sz="1600" dirty="0">
                <a:solidFill>
                  <a:srgbClr val="48484A"/>
                </a:solidFill>
                <a:latin typeface="Arial"/>
                <a:cs typeface="Arial"/>
              </a:rPr>
              <a:t>inpatient</a:t>
            </a:r>
            <a:r>
              <a:rPr sz="1600" spc="-10" dirty="0">
                <a:solidFill>
                  <a:srgbClr val="48484A"/>
                </a:solidFill>
                <a:latin typeface="Arial"/>
                <a:cs typeface="Arial"/>
              </a:rPr>
              <a:t> </a:t>
            </a:r>
            <a:r>
              <a:rPr sz="1600" dirty="0">
                <a:solidFill>
                  <a:srgbClr val="48484A"/>
                </a:solidFill>
                <a:latin typeface="Arial"/>
                <a:cs typeface="Arial"/>
              </a:rPr>
              <a:t>beds</a:t>
            </a:r>
            <a:r>
              <a:rPr sz="1600" spc="-20" dirty="0">
                <a:solidFill>
                  <a:srgbClr val="48484A"/>
                </a:solidFill>
                <a:latin typeface="Arial"/>
                <a:cs typeface="Arial"/>
              </a:rPr>
              <a:t> </a:t>
            </a:r>
            <a:r>
              <a:rPr sz="1600" dirty="0">
                <a:solidFill>
                  <a:srgbClr val="48484A"/>
                </a:solidFill>
                <a:latin typeface="Arial"/>
                <a:cs typeface="Arial"/>
              </a:rPr>
              <a:t>in</a:t>
            </a:r>
            <a:r>
              <a:rPr sz="1600" spc="-35" dirty="0">
                <a:solidFill>
                  <a:srgbClr val="48484A"/>
                </a:solidFill>
                <a:latin typeface="Arial"/>
                <a:cs typeface="Arial"/>
              </a:rPr>
              <a:t> </a:t>
            </a:r>
            <a:r>
              <a:rPr sz="1600" dirty="0">
                <a:solidFill>
                  <a:srgbClr val="48484A"/>
                </a:solidFill>
                <a:latin typeface="Arial"/>
                <a:cs typeface="Arial"/>
              </a:rPr>
              <a:t>the</a:t>
            </a:r>
            <a:r>
              <a:rPr sz="1600" spc="-35" dirty="0">
                <a:solidFill>
                  <a:srgbClr val="48484A"/>
                </a:solidFill>
                <a:latin typeface="Arial"/>
                <a:cs typeface="Arial"/>
              </a:rPr>
              <a:t> </a:t>
            </a:r>
            <a:r>
              <a:rPr sz="1600" dirty="0">
                <a:solidFill>
                  <a:srgbClr val="48484A"/>
                </a:solidFill>
                <a:latin typeface="Arial"/>
                <a:cs typeface="Arial"/>
              </a:rPr>
              <a:t>hospice</a:t>
            </a:r>
            <a:r>
              <a:rPr sz="1600" spc="-5" dirty="0">
                <a:solidFill>
                  <a:srgbClr val="48484A"/>
                </a:solidFill>
                <a:latin typeface="Arial"/>
                <a:cs typeface="Arial"/>
              </a:rPr>
              <a:t> </a:t>
            </a:r>
            <a:r>
              <a:rPr sz="1600" dirty="0">
                <a:solidFill>
                  <a:srgbClr val="48484A"/>
                </a:solidFill>
                <a:latin typeface="Arial"/>
                <a:cs typeface="Arial"/>
              </a:rPr>
              <a:t>setting.</a:t>
            </a:r>
            <a:r>
              <a:rPr sz="1600" spc="-55" dirty="0">
                <a:solidFill>
                  <a:srgbClr val="48484A"/>
                </a:solidFill>
                <a:latin typeface="Arial"/>
                <a:cs typeface="Arial"/>
              </a:rPr>
              <a:t> </a:t>
            </a:r>
            <a:r>
              <a:rPr sz="1600" dirty="0">
                <a:solidFill>
                  <a:srgbClr val="48484A"/>
                </a:solidFill>
                <a:latin typeface="Arial"/>
                <a:cs typeface="Arial"/>
              </a:rPr>
              <a:t>The</a:t>
            </a:r>
            <a:r>
              <a:rPr sz="1600" spc="-45" dirty="0">
                <a:solidFill>
                  <a:srgbClr val="48484A"/>
                </a:solidFill>
                <a:latin typeface="Arial"/>
                <a:cs typeface="Arial"/>
              </a:rPr>
              <a:t> </a:t>
            </a:r>
            <a:r>
              <a:rPr sz="1600" dirty="0">
                <a:solidFill>
                  <a:srgbClr val="48484A"/>
                </a:solidFill>
                <a:latin typeface="Arial"/>
                <a:cs typeface="Arial"/>
              </a:rPr>
              <a:t>findings</a:t>
            </a:r>
            <a:r>
              <a:rPr sz="1600" spc="-20" dirty="0">
                <a:solidFill>
                  <a:srgbClr val="48484A"/>
                </a:solidFill>
                <a:latin typeface="Arial"/>
                <a:cs typeface="Arial"/>
              </a:rPr>
              <a:t> </a:t>
            </a:r>
            <a:r>
              <a:rPr sz="1600" dirty="0">
                <a:solidFill>
                  <a:srgbClr val="48484A"/>
                </a:solidFill>
                <a:latin typeface="Arial"/>
                <a:cs typeface="Arial"/>
              </a:rPr>
              <a:t>informed</a:t>
            </a:r>
            <a:r>
              <a:rPr sz="1600" spc="-20" dirty="0">
                <a:solidFill>
                  <a:srgbClr val="48484A"/>
                </a:solidFill>
                <a:latin typeface="Arial"/>
                <a:cs typeface="Arial"/>
              </a:rPr>
              <a:t> </a:t>
            </a:r>
            <a:r>
              <a:rPr sz="1600" dirty="0">
                <a:solidFill>
                  <a:srgbClr val="48484A"/>
                </a:solidFill>
                <a:latin typeface="Arial"/>
                <a:cs typeface="Arial"/>
              </a:rPr>
              <a:t>the</a:t>
            </a:r>
            <a:r>
              <a:rPr sz="1600" spc="-30" dirty="0">
                <a:solidFill>
                  <a:srgbClr val="48484A"/>
                </a:solidFill>
                <a:latin typeface="Arial"/>
                <a:cs typeface="Arial"/>
              </a:rPr>
              <a:t> </a:t>
            </a:r>
            <a:r>
              <a:rPr sz="1600" dirty="0">
                <a:solidFill>
                  <a:srgbClr val="48484A"/>
                </a:solidFill>
                <a:latin typeface="Arial"/>
                <a:cs typeface="Arial"/>
              </a:rPr>
              <a:t>reshaping</a:t>
            </a:r>
            <a:r>
              <a:rPr sz="1600" spc="-5" dirty="0">
                <a:solidFill>
                  <a:srgbClr val="48484A"/>
                </a:solidFill>
                <a:latin typeface="Arial"/>
                <a:cs typeface="Arial"/>
              </a:rPr>
              <a:t> </a:t>
            </a:r>
            <a:r>
              <a:rPr sz="1600" dirty="0">
                <a:solidFill>
                  <a:srgbClr val="48484A"/>
                </a:solidFill>
                <a:latin typeface="Arial"/>
                <a:cs typeface="Arial"/>
              </a:rPr>
              <a:t>of</a:t>
            </a:r>
            <a:r>
              <a:rPr sz="1600" spc="-25" dirty="0">
                <a:solidFill>
                  <a:srgbClr val="48484A"/>
                </a:solidFill>
                <a:latin typeface="Arial"/>
                <a:cs typeface="Arial"/>
              </a:rPr>
              <a:t> </a:t>
            </a:r>
            <a:r>
              <a:rPr sz="1600" dirty="0">
                <a:solidFill>
                  <a:srgbClr val="48484A"/>
                </a:solidFill>
                <a:latin typeface="Arial"/>
                <a:cs typeface="Arial"/>
              </a:rPr>
              <a:t>our</a:t>
            </a:r>
            <a:r>
              <a:rPr sz="1600" spc="-25" dirty="0">
                <a:solidFill>
                  <a:srgbClr val="48484A"/>
                </a:solidFill>
                <a:latin typeface="Arial"/>
                <a:cs typeface="Arial"/>
              </a:rPr>
              <a:t> </a:t>
            </a:r>
            <a:r>
              <a:rPr sz="1600" dirty="0">
                <a:solidFill>
                  <a:srgbClr val="48484A"/>
                </a:solidFill>
                <a:latin typeface="Arial"/>
                <a:cs typeface="Arial"/>
              </a:rPr>
              <a:t>models</a:t>
            </a:r>
            <a:r>
              <a:rPr sz="1600" spc="-20" dirty="0">
                <a:solidFill>
                  <a:srgbClr val="48484A"/>
                </a:solidFill>
                <a:latin typeface="Arial"/>
                <a:cs typeface="Arial"/>
              </a:rPr>
              <a:t> </a:t>
            </a:r>
            <a:r>
              <a:rPr sz="1600" dirty="0">
                <a:solidFill>
                  <a:srgbClr val="48484A"/>
                </a:solidFill>
                <a:latin typeface="Arial"/>
                <a:cs typeface="Arial"/>
              </a:rPr>
              <a:t>of</a:t>
            </a:r>
            <a:r>
              <a:rPr sz="1600" spc="-20" dirty="0">
                <a:solidFill>
                  <a:srgbClr val="48484A"/>
                </a:solidFill>
                <a:latin typeface="Arial"/>
                <a:cs typeface="Arial"/>
              </a:rPr>
              <a:t> care</a:t>
            </a:r>
            <a:endParaRPr lang="en-GB" sz="1600" spc="-20" dirty="0">
              <a:solidFill>
                <a:srgbClr val="48484A"/>
              </a:solidFill>
              <a:latin typeface="Arial"/>
              <a:cs typeface="Arial"/>
            </a:endParaRPr>
          </a:p>
          <a:p>
            <a:pPr marL="241300" marR="5080" indent="-228600">
              <a:lnSpc>
                <a:spcPct val="90000"/>
              </a:lnSpc>
              <a:spcBef>
                <a:spcPts val="1500"/>
              </a:spcBef>
              <a:buChar char="•"/>
              <a:tabLst>
                <a:tab pos="241300" algn="l"/>
              </a:tabLst>
            </a:pPr>
            <a:r>
              <a:rPr sz="1600" dirty="0">
                <a:solidFill>
                  <a:srgbClr val="48484A"/>
                </a:solidFill>
                <a:latin typeface="Arial"/>
                <a:cs typeface="Arial"/>
              </a:rPr>
              <a:t>Conducted</a:t>
            </a:r>
            <a:r>
              <a:rPr sz="1600" spc="-25" dirty="0">
                <a:solidFill>
                  <a:srgbClr val="48484A"/>
                </a:solidFill>
                <a:latin typeface="Arial"/>
                <a:cs typeface="Arial"/>
              </a:rPr>
              <a:t> </a:t>
            </a:r>
            <a:r>
              <a:rPr sz="1600" dirty="0">
                <a:solidFill>
                  <a:srgbClr val="48484A"/>
                </a:solidFill>
                <a:latin typeface="Arial"/>
                <a:cs typeface="Arial"/>
              </a:rPr>
              <a:t>a</a:t>
            </a:r>
            <a:r>
              <a:rPr sz="1600" spc="-35" dirty="0">
                <a:solidFill>
                  <a:srgbClr val="48484A"/>
                </a:solidFill>
                <a:latin typeface="Arial"/>
                <a:cs typeface="Arial"/>
              </a:rPr>
              <a:t> </a:t>
            </a:r>
            <a:r>
              <a:rPr sz="1600" dirty="0">
                <a:solidFill>
                  <a:srgbClr val="48484A"/>
                </a:solidFill>
                <a:latin typeface="Arial"/>
                <a:cs typeface="Arial"/>
              </a:rPr>
              <a:t>comprehensive</a:t>
            </a:r>
            <a:r>
              <a:rPr sz="1600" spc="-10" dirty="0">
                <a:solidFill>
                  <a:srgbClr val="48484A"/>
                </a:solidFill>
                <a:latin typeface="Arial"/>
                <a:cs typeface="Arial"/>
              </a:rPr>
              <a:t> </a:t>
            </a:r>
            <a:r>
              <a:rPr sz="1600" dirty="0">
                <a:solidFill>
                  <a:srgbClr val="48484A"/>
                </a:solidFill>
                <a:latin typeface="Arial"/>
                <a:cs typeface="Arial"/>
              </a:rPr>
              <a:t>evaluation</a:t>
            </a:r>
            <a:r>
              <a:rPr sz="1600" spc="-15" dirty="0">
                <a:solidFill>
                  <a:srgbClr val="48484A"/>
                </a:solidFill>
                <a:latin typeface="Arial"/>
                <a:cs typeface="Arial"/>
              </a:rPr>
              <a:t> </a:t>
            </a:r>
            <a:r>
              <a:rPr sz="1600" dirty="0">
                <a:solidFill>
                  <a:srgbClr val="48484A"/>
                </a:solidFill>
                <a:latin typeface="Arial"/>
                <a:cs typeface="Arial"/>
              </a:rPr>
              <a:t>of</a:t>
            </a:r>
            <a:r>
              <a:rPr sz="1600" spc="-30" dirty="0">
                <a:solidFill>
                  <a:srgbClr val="48484A"/>
                </a:solidFill>
                <a:latin typeface="Arial"/>
                <a:cs typeface="Arial"/>
              </a:rPr>
              <a:t> </a:t>
            </a:r>
            <a:r>
              <a:rPr sz="1600" dirty="0">
                <a:solidFill>
                  <a:srgbClr val="48484A"/>
                </a:solidFill>
                <a:latin typeface="Arial"/>
                <a:cs typeface="Arial"/>
              </a:rPr>
              <a:t>the</a:t>
            </a:r>
            <a:r>
              <a:rPr sz="1600" spc="-40" dirty="0">
                <a:solidFill>
                  <a:srgbClr val="48484A"/>
                </a:solidFill>
                <a:latin typeface="Arial"/>
                <a:cs typeface="Arial"/>
              </a:rPr>
              <a:t> </a:t>
            </a:r>
            <a:r>
              <a:rPr sz="1600" dirty="0">
                <a:solidFill>
                  <a:srgbClr val="48484A"/>
                </a:solidFill>
                <a:latin typeface="Arial"/>
                <a:cs typeface="Arial"/>
              </a:rPr>
              <a:t>Hospice</a:t>
            </a:r>
            <a:r>
              <a:rPr sz="1600" spc="-30" dirty="0">
                <a:solidFill>
                  <a:srgbClr val="48484A"/>
                </a:solidFill>
                <a:latin typeface="Arial"/>
                <a:cs typeface="Arial"/>
              </a:rPr>
              <a:t> </a:t>
            </a:r>
            <a:r>
              <a:rPr sz="1600" dirty="0">
                <a:solidFill>
                  <a:srgbClr val="48484A"/>
                </a:solidFill>
                <a:latin typeface="Arial"/>
                <a:cs typeface="Arial"/>
              </a:rPr>
              <a:t>at</a:t>
            </a:r>
            <a:r>
              <a:rPr sz="1600" spc="-30" dirty="0">
                <a:solidFill>
                  <a:srgbClr val="48484A"/>
                </a:solidFill>
                <a:latin typeface="Arial"/>
                <a:cs typeface="Arial"/>
              </a:rPr>
              <a:t> </a:t>
            </a:r>
            <a:r>
              <a:rPr sz="1600" dirty="0">
                <a:solidFill>
                  <a:srgbClr val="48484A"/>
                </a:solidFill>
                <a:latin typeface="Arial"/>
                <a:cs typeface="Arial"/>
              </a:rPr>
              <a:t>Home</a:t>
            </a:r>
            <a:r>
              <a:rPr sz="1600" spc="-35" dirty="0">
                <a:solidFill>
                  <a:srgbClr val="48484A"/>
                </a:solidFill>
                <a:latin typeface="Arial"/>
                <a:cs typeface="Arial"/>
              </a:rPr>
              <a:t> </a:t>
            </a:r>
            <a:r>
              <a:rPr sz="1600" dirty="0">
                <a:solidFill>
                  <a:srgbClr val="48484A"/>
                </a:solidFill>
                <a:latin typeface="Arial"/>
                <a:cs typeface="Arial"/>
              </a:rPr>
              <a:t>service</a:t>
            </a:r>
            <a:r>
              <a:rPr sz="1600" spc="-25" dirty="0">
                <a:solidFill>
                  <a:srgbClr val="48484A"/>
                </a:solidFill>
                <a:latin typeface="Arial"/>
                <a:cs typeface="Arial"/>
              </a:rPr>
              <a:t> </a:t>
            </a:r>
            <a:r>
              <a:rPr sz="1600" dirty="0">
                <a:solidFill>
                  <a:srgbClr val="48484A"/>
                </a:solidFill>
                <a:latin typeface="Arial"/>
                <a:cs typeface="Arial"/>
              </a:rPr>
              <a:t>which</a:t>
            </a:r>
            <a:r>
              <a:rPr sz="1600" spc="10" dirty="0">
                <a:solidFill>
                  <a:srgbClr val="48484A"/>
                </a:solidFill>
                <a:latin typeface="Arial"/>
                <a:cs typeface="Arial"/>
              </a:rPr>
              <a:t> </a:t>
            </a:r>
            <a:r>
              <a:rPr sz="1600" dirty="0">
                <a:solidFill>
                  <a:srgbClr val="48484A"/>
                </a:solidFill>
                <a:latin typeface="Arial"/>
                <a:cs typeface="Arial"/>
              </a:rPr>
              <a:t>provides</a:t>
            </a:r>
            <a:r>
              <a:rPr sz="1600" spc="-25" dirty="0">
                <a:solidFill>
                  <a:srgbClr val="48484A"/>
                </a:solidFill>
                <a:latin typeface="Arial"/>
                <a:cs typeface="Arial"/>
              </a:rPr>
              <a:t> an </a:t>
            </a:r>
            <a:r>
              <a:rPr sz="1600" dirty="0">
                <a:solidFill>
                  <a:srgbClr val="48484A"/>
                </a:solidFill>
                <a:latin typeface="Arial"/>
                <a:cs typeface="Arial"/>
              </a:rPr>
              <a:t>evidence</a:t>
            </a:r>
            <a:r>
              <a:rPr sz="1600" spc="-10" dirty="0">
                <a:solidFill>
                  <a:srgbClr val="48484A"/>
                </a:solidFill>
                <a:latin typeface="Arial"/>
                <a:cs typeface="Arial"/>
              </a:rPr>
              <a:t> </a:t>
            </a:r>
            <a:r>
              <a:rPr sz="1600" dirty="0">
                <a:solidFill>
                  <a:srgbClr val="48484A"/>
                </a:solidFill>
                <a:latin typeface="Arial"/>
                <a:cs typeface="Arial"/>
              </a:rPr>
              <a:t>base</a:t>
            </a:r>
            <a:r>
              <a:rPr sz="1600" spc="-20" dirty="0">
                <a:solidFill>
                  <a:srgbClr val="48484A"/>
                </a:solidFill>
                <a:latin typeface="Arial"/>
                <a:cs typeface="Arial"/>
              </a:rPr>
              <a:t> </a:t>
            </a:r>
            <a:r>
              <a:rPr sz="1600" dirty="0">
                <a:solidFill>
                  <a:srgbClr val="48484A"/>
                </a:solidFill>
                <a:latin typeface="Arial"/>
                <a:cs typeface="Arial"/>
              </a:rPr>
              <a:t>of</a:t>
            </a:r>
            <a:r>
              <a:rPr sz="1600" spc="-15" dirty="0">
                <a:solidFill>
                  <a:srgbClr val="48484A"/>
                </a:solidFill>
                <a:latin typeface="Arial"/>
                <a:cs typeface="Arial"/>
              </a:rPr>
              <a:t> </a:t>
            </a:r>
            <a:r>
              <a:rPr sz="1600" dirty="0">
                <a:solidFill>
                  <a:srgbClr val="48484A"/>
                </a:solidFill>
                <a:latin typeface="Arial"/>
                <a:cs typeface="Arial"/>
              </a:rPr>
              <a:t>the</a:t>
            </a:r>
            <a:r>
              <a:rPr sz="1600" spc="-25" dirty="0">
                <a:solidFill>
                  <a:srgbClr val="48484A"/>
                </a:solidFill>
                <a:latin typeface="Arial"/>
                <a:cs typeface="Arial"/>
              </a:rPr>
              <a:t> </a:t>
            </a:r>
            <a:r>
              <a:rPr sz="1600" dirty="0">
                <a:solidFill>
                  <a:srgbClr val="48484A"/>
                </a:solidFill>
                <a:latin typeface="Arial"/>
                <a:cs typeface="Arial"/>
              </a:rPr>
              <a:t>benefit</a:t>
            </a:r>
            <a:r>
              <a:rPr sz="1600" spc="-10" dirty="0">
                <a:solidFill>
                  <a:srgbClr val="48484A"/>
                </a:solidFill>
                <a:latin typeface="Arial"/>
                <a:cs typeface="Arial"/>
              </a:rPr>
              <a:t> </a:t>
            </a:r>
            <a:r>
              <a:rPr sz="1600" dirty="0">
                <a:solidFill>
                  <a:srgbClr val="48484A"/>
                </a:solidFill>
                <a:latin typeface="Arial"/>
                <a:cs typeface="Arial"/>
              </a:rPr>
              <a:t>of</a:t>
            </a:r>
            <a:r>
              <a:rPr sz="1600" spc="-25" dirty="0">
                <a:solidFill>
                  <a:srgbClr val="48484A"/>
                </a:solidFill>
                <a:latin typeface="Arial"/>
                <a:cs typeface="Arial"/>
              </a:rPr>
              <a:t> </a:t>
            </a:r>
            <a:r>
              <a:rPr sz="1600" dirty="0">
                <a:solidFill>
                  <a:srgbClr val="48484A"/>
                </a:solidFill>
                <a:latin typeface="Arial"/>
                <a:cs typeface="Arial"/>
              </a:rPr>
              <a:t>and</a:t>
            </a:r>
            <a:r>
              <a:rPr sz="1600" spc="-15" dirty="0">
                <a:solidFill>
                  <a:srgbClr val="48484A"/>
                </a:solidFill>
                <a:latin typeface="Arial"/>
                <a:cs typeface="Arial"/>
              </a:rPr>
              <a:t> </a:t>
            </a:r>
            <a:r>
              <a:rPr sz="1600" dirty="0">
                <a:solidFill>
                  <a:srgbClr val="48484A"/>
                </a:solidFill>
                <a:latin typeface="Arial"/>
                <a:cs typeface="Arial"/>
              </a:rPr>
              <a:t>use</a:t>
            </a:r>
            <a:r>
              <a:rPr sz="1600" spc="-30" dirty="0">
                <a:solidFill>
                  <a:srgbClr val="48484A"/>
                </a:solidFill>
                <a:latin typeface="Arial"/>
                <a:cs typeface="Arial"/>
              </a:rPr>
              <a:t> </a:t>
            </a:r>
            <a:r>
              <a:rPr sz="1600" dirty="0">
                <a:solidFill>
                  <a:srgbClr val="48484A"/>
                </a:solidFill>
                <a:latin typeface="Arial"/>
                <a:cs typeface="Arial"/>
              </a:rPr>
              <a:t>of</a:t>
            </a:r>
            <a:r>
              <a:rPr sz="1600" spc="-20" dirty="0">
                <a:solidFill>
                  <a:srgbClr val="48484A"/>
                </a:solidFill>
                <a:latin typeface="Arial"/>
                <a:cs typeface="Arial"/>
              </a:rPr>
              <a:t> </a:t>
            </a:r>
            <a:r>
              <a:rPr sz="1600" dirty="0">
                <a:solidFill>
                  <a:srgbClr val="48484A"/>
                </a:solidFill>
                <a:latin typeface="Arial"/>
                <a:cs typeface="Arial"/>
              </a:rPr>
              <a:t>the</a:t>
            </a:r>
            <a:r>
              <a:rPr sz="1600" spc="-30" dirty="0">
                <a:solidFill>
                  <a:srgbClr val="48484A"/>
                </a:solidFill>
                <a:latin typeface="Arial"/>
                <a:cs typeface="Arial"/>
              </a:rPr>
              <a:t> </a:t>
            </a:r>
            <a:r>
              <a:rPr sz="1600" dirty="0">
                <a:solidFill>
                  <a:srgbClr val="48484A"/>
                </a:solidFill>
                <a:latin typeface="Arial"/>
                <a:cs typeface="Arial"/>
              </a:rPr>
              <a:t>service,</a:t>
            </a:r>
            <a:r>
              <a:rPr sz="1600" spc="-15" dirty="0">
                <a:solidFill>
                  <a:srgbClr val="48484A"/>
                </a:solidFill>
                <a:latin typeface="Arial"/>
                <a:cs typeface="Arial"/>
              </a:rPr>
              <a:t> </a:t>
            </a:r>
            <a:r>
              <a:rPr sz="1600" dirty="0">
                <a:solidFill>
                  <a:srgbClr val="48484A"/>
                </a:solidFill>
                <a:latin typeface="Arial"/>
                <a:cs typeface="Arial"/>
              </a:rPr>
              <a:t>highlighting</a:t>
            </a:r>
            <a:r>
              <a:rPr sz="1600" spc="5" dirty="0">
                <a:solidFill>
                  <a:srgbClr val="48484A"/>
                </a:solidFill>
                <a:latin typeface="Arial"/>
                <a:cs typeface="Arial"/>
              </a:rPr>
              <a:t> </a:t>
            </a:r>
            <a:r>
              <a:rPr sz="1600" dirty="0">
                <a:solidFill>
                  <a:srgbClr val="48484A"/>
                </a:solidFill>
                <a:latin typeface="Arial"/>
                <a:cs typeface="Arial"/>
              </a:rPr>
              <a:t>the</a:t>
            </a:r>
            <a:r>
              <a:rPr sz="1600" spc="-30" dirty="0">
                <a:solidFill>
                  <a:srgbClr val="48484A"/>
                </a:solidFill>
                <a:latin typeface="Arial"/>
                <a:cs typeface="Arial"/>
              </a:rPr>
              <a:t> </a:t>
            </a:r>
            <a:r>
              <a:rPr sz="1600" spc="-10" dirty="0">
                <a:solidFill>
                  <a:srgbClr val="48484A"/>
                </a:solidFill>
                <a:latin typeface="Arial"/>
                <a:cs typeface="Arial"/>
              </a:rPr>
              <a:t>person-</a:t>
            </a:r>
            <a:r>
              <a:rPr sz="1600" dirty="0">
                <a:solidFill>
                  <a:srgbClr val="48484A"/>
                </a:solidFill>
                <a:latin typeface="Arial"/>
                <a:cs typeface="Arial"/>
              </a:rPr>
              <a:t>centred</a:t>
            </a:r>
            <a:r>
              <a:rPr sz="1600" spc="-5" dirty="0">
                <a:solidFill>
                  <a:srgbClr val="48484A"/>
                </a:solidFill>
                <a:latin typeface="Arial"/>
                <a:cs typeface="Arial"/>
              </a:rPr>
              <a:t> </a:t>
            </a:r>
            <a:r>
              <a:rPr sz="1600" spc="-10" dirty="0">
                <a:solidFill>
                  <a:srgbClr val="48484A"/>
                </a:solidFill>
                <a:latin typeface="Arial"/>
                <a:cs typeface="Arial"/>
              </a:rPr>
              <a:t>principles </a:t>
            </a:r>
            <a:r>
              <a:rPr sz="1600" dirty="0">
                <a:solidFill>
                  <a:srgbClr val="48484A"/>
                </a:solidFill>
                <a:latin typeface="Arial"/>
                <a:cs typeface="Arial"/>
              </a:rPr>
              <a:t>that</a:t>
            </a:r>
            <a:r>
              <a:rPr sz="1600" spc="-30" dirty="0">
                <a:solidFill>
                  <a:srgbClr val="48484A"/>
                </a:solidFill>
                <a:latin typeface="Arial"/>
                <a:cs typeface="Arial"/>
              </a:rPr>
              <a:t> </a:t>
            </a:r>
            <a:r>
              <a:rPr sz="1600" dirty="0">
                <a:solidFill>
                  <a:srgbClr val="48484A"/>
                </a:solidFill>
                <a:latin typeface="Arial"/>
                <a:cs typeface="Arial"/>
              </a:rPr>
              <a:t>underpin</a:t>
            </a:r>
            <a:r>
              <a:rPr sz="1600" spc="-5" dirty="0">
                <a:solidFill>
                  <a:srgbClr val="48484A"/>
                </a:solidFill>
                <a:latin typeface="Arial"/>
                <a:cs typeface="Arial"/>
              </a:rPr>
              <a:t> </a:t>
            </a:r>
            <a:r>
              <a:rPr sz="1600" dirty="0">
                <a:solidFill>
                  <a:srgbClr val="48484A"/>
                </a:solidFill>
                <a:latin typeface="Arial"/>
                <a:cs typeface="Arial"/>
              </a:rPr>
              <a:t>the</a:t>
            </a:r>
            <a:r>
              <a:rPr sz="1600" spc="-35" dirty="0">
                <a:solidFill>
                  <a:srgbClr val="48484A"/>
                </a:solidFill>
                <a:latin typeface="Arial"/>
                <a:cs typeface="Arial"/>
              </a:rPr>
              <a:t> </a:t>
            </a:r>
            <a:r>
              <a:rPr sz="1600" spc="-10" dirty="0">
                <a:solidFill>
                  <a:srgbClr val="48484A"/>
                </a:solidFill>
                <a:latin typeface="Arial"/>
                <a:cs typeface="Arial"/>
              </a:rPr>
              <a:t>service.</a:t>
            </a:r>
            <a:r>
              <a:rPr sz="1600" spc="-110" dirty="0">
                <a:solidFill>
                  <a:srgbClr val="48484A"/>
                </a:solidFill>
                <a:latin typeface="Arial"/>
                <a:cs typeface="Arial"/>
              </a:rPr>
              <a:t> </a:t>
            </a:r>
            <a:endParaRPr lang="en-GB" sz="1600" spc="-110" dirty="0">
              <a:solidFill>
                <a:srgbClr val="48484A"/>
              </a:solidFill>
              <a:latin typeface="Arial"/>
              <a:cs typeface="Arial"/>
            </a:endParaRPr>
          </a:p>
          <a:p>
            <a:pPr marL="241300" marR="5080" indent="-228600">
              <a:lnSpc>
                <a:spcPct val="90000"/>
              </a:lnSpc>
              <a:spcBef>
                <a:spcPts val="1500"/>
              </a:spcBef>
              <a:buChar char="•"/>
              <a:tabLst>
                <a:tab pos="241300" algn="l"/>
              </a:tabLst>
            </a:pPr>
            <a:r>
              <a:rPr lang="en-US" sz="1600" dirty="0"/>
              <a:t>Continued to contribute as hosts and participants in external research studies, including ‘palliative rehabilitation’, ‘terminology used to describe cancer survivors’ and ‘breathlessness’ studies. </a:t>
            </a:r>
          </a:p>
          <a:p>
            <a:pPr marL="241300" marR="5080" indent="-228600">
              <a:lnSpc>
                <a:spcPct val="90000"/>
              </a:lnSpc>
              <a:spcBef>
                <a:spcPts val="1500"/>
              </a:spcBef>
              <a:buChar char="•"/>
              <a:tabLst>
                <a:tab pos="241300" algn="l"/>
              </a:tabLst>
            </a:pPr>
            <a:r>
              <a:rPr lang="en-GB" sz="1600" dirty="0"/>
              <a:t>Hosted an autoethnographic student research on arts &amp; social practice (by QMU student) in collaboration with the </a:t>
            </a:r>
            <a:r>
              <a:rPr lang="en-GB" sz="1600" dirty="0" err="1"/>
              <a:t>Leithal</a:t>
            </a:r>
            <a:r>
              <a:rPr lang="en-GB" sz="1600" dirty="0"/>
              <a:t> Weapons bikers group. It involved two workshops and a closing event as part of the first Healing Arts Festival in Scotland. </a:t>
            </a:r>
          </a:p>
          <a:p>
            <a:pPr marL="241300" marR="614045" indent="-228600">
              <a:lnSpc>
                <a:spcPts val="1939"/>
              </a:lnSpc>
              <a:spcBef>
                <a:spcPts val="1530"/>
              </a:spcBef>
              <a:buChar char="•"/>
              <a:tabLst>
                <a:tab pos="241300" algn="l"/>
              </a:tabLst>
            </a:pPr>
            <a:endParaRPr sz="18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1762" y="1311850"/>
            <a:ext cx="7315200" cy="4866528"/>
          </a:xfrm>
        </p:spPr>
        <p:txBody>
          <a:bodyPr>
            <a:noAutofit/>
          </a:bodyPr>
          <a:lstStyle/>
          <a:p>
            <a:pPr marL="0" indent="0">
              <a:buNone/>
            </a:pPr>
            <a:r>
              <a:rPr lang="en-GB" sz="1600" dirty="0">
                <a:latin typeface="Arial" panose="020B0604020202020204" pitchFamily="34" charset="0"/>
                <a:cs typeface="Arial" panose="020B0604020202020204" pitchFamily="34" charset="0"/>
              </a:rPr>
              <a:t>Our strategy has been built on three key themes: Create, Empower and Sustain.</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As we reach the end of year 4 of our strategy we are able to reflect on many of our successes despite the impact of the pandemic and its restrictions, staff sickness and recruitment difficulties. With the support of a dedicated and loyal workforce of staff, volunteers and supporters we have accomplished a huge amount of our strategic objectives. Due to the challenges we have faced since the launch in 2020, we decided to extend this current strategy for a 4</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year.</a:t>
            </a:r>
          </a:p>
          <a:p>
            <a:pPr marL="0" indent="0">
              <a:buNone/>
            </a:pPr>
            <a:r>
              <a:rPr lang="en-GB" sz="1600" dirty="0">
                <a:latin typeface="Arial" panose="020B0604020202020204" pitchFamily="34" charset="0"/>
                <a:cs typeface="Arial" panose="020B0604020202020204" pitchFamily="34" charset="0"/>
              </a:rPr>
              <a:t>We are proud to share our successes as well as the areas where we didn’t manage to achieve our aims. These have informed our next strategic plan ‘The Strength Behind our Stories’. </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As we move into launch of our new strategic plan we aim to embed much of the excellent innovations we have introduced while exploring the needs of our community, empowering our team for the future and creating a sustainable business model to ensure the long term success of the Hospice.</a:t>
            </a: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p:txBody>
      </p:sp>
      <p:graphicFrame>
        <p:nvGraphicFramePr>
          <p:cNvPr id="3" name="Diagram 2"/>
          <p:cNvGraphicFramePr/>
          <p:nvPr/>
        </p:nvGraphicFramePr>
        <p:xfrm>
          <a:off x="366173" y="1408962"/>
          <a:ext cx="3576320" cy="3686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223279" y="1311850"/>
          <a:ext cx="4255589" cy="32340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60526758"/>
      </p:ext>
    </p:extLst>
  </p:cSld>
  <p:clrMapOvr>
    <a:masterClrMapping/>
  </p:clrMapOvr>
  <mc:AlternateContent xmlns:mc="http://schemas.openxmlformats.org/markup-compatibility/2006" xmlns:p14="http://schemas.microsoft.com/office/powerpoint/2010/main">
    <mc:Choice Requires="p14">
      <p:transition spd="slow" p14:dur="2000" advTm="22800"/>
    </mc:Choice>
    <mc:Fallback xmlns="">
      <p:transition spd="slow" advTm="228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0A6-70BD-B141-C9B8-99EAA9AACCE5}"/>
              </a:ext>
            </a:extLst>
          </p:cNvPr>
          <p:cNvSpPr>
            <a:spLocks noGrp="1"/>
          </p:cNvSpPr>
          <p:nvPr>
            <p:ph type="title"/>
          </p:nvPr>
        </p:nvSpPr>
        <p:spPr>
          <a:xfrm>
            <a:off x="1096162" y="585977"/>
            <a:ext cx="10052050" cy="307777"/>
          </a:xfrm>
        </p:spPr>
        <p:txBody>
          <a:bodyPr/>
          <a:lstStyle/>
          <a:p>
            <a:pPr algn="ctr"/>
            <a:r>
              <a:rPr lang="en-GB" sz="2000" dirty="0"/>
              <a:t>Creating</a:t>
            </a:r>
            <a:r>
              <a:rPr lang="en-GB" sz="2000" spc="-50" dirty="0"/>
              <a:t> </a:t>
            </a:r>
            <a:r>
              <a:rPr lang="en-GB" sz="2000" dirty="0"/>
              <a:t>research</a:t>
            </a:r>
            <a:r>
              <a:rPr lang="en-GB" sz="2000" spc="-65" dirty="0"/>
              <a:t> </a:t>
            </a:r>
            <a:r>
              <a:rPr lang="en-GB" sz="2000" dirty="0"/>
              <a:t>evidence</a:t>
            </a:r>
            <a:r>
              <a:rPr lang="en-GB" sz="2000" spc="-30" dirty="0"/>
              <a:t> </a:t>
            </a:r>
            <a:r>
              <a:rPr lang="en-GB" sz="2000" dirty="0"/>
              <a:t>and</a:t>
            </a:r>
            <a:r>
              <a:rPr lang="en-GB" sz="2000" spc="-65" dirty="0"/>
              <a:t> </a:t>
            </a:r>
            <a:r>
              <a:rPr lang="en-GB" sz="2000" dirty="0"/>
              <a:t>integrating</a:t>
            </a:r>
            <a:r>
              <a:rPr lang="en-GB" sz="2000" spc="-80" dirty="0"/>
              <a:t> </a:t>
            </a:r>
            <a:r>
              <a:rPr lang="en-GB" sz="2000" dirty="0"/>
              <a:t>into</a:t>
            </a:r>
            <a:r>
              <a:rPr lang="en-GB" sz="2000" spc="-80" dirty="0"/>
              <a:t> </a:t>
            </a:r>
            <a:r>
              <a:rPr lang="en-GB" sz="2000" spc="-10" dirty="0"/>
              <a:t>educational</a:t>
            </a:r>
            <a:r>
              <a:rPr lang="en-GB" sz="2000" spc="-60" dirty="0"/>
              <a:t> </a:t>
            </a:r>
            <a:r>
              <a:rPr lang="en-GB" sz="2000" dirty="0"/>
              <a:t>and</a:t>
            </a:r>
            <a:r>
              <a:rPr lang="en-GB" sz="2000" spc="-65" dirty="0"/>
              <a:t> </a:t>
            </a:r>
            <a:r>
              <a:rPr lang="en-GB" sz="2000" dirty="0"/>
              <a:t>clinical</a:t>
            </a:r>
            <a:r>
              <a:rPr lang="en-GB" sz="2000" spc="-95" dirty="0"/>
              <a:t> </a:t>
            </a:r>
            <a:r>
              <a:rPr lang="en-GB" sz="2000" spc="-10" dirty="0"/>
              <a:t>services</a:t>
            </a:r>
            <a:endParaRPr lang="en-GB" sz="2000" dirty="0"/>
          </a:p>
        </p:txBody>
      </p:sp>
      <p:sp>
        <p:nvSpPr>
          <p:cNvPr id="3" name="Text Placeholder 2">
            <a:extLst>
              <a:ext uri="{FF2B5EF4-FFF2-40B4-BE49-F238E27FC236}">
                <a16:creationId xmlns:a16="http://schemas.microsoft.com/office/drawing/2014/main" id="{6F8093F9-9438-6D09-538B-3C3ED0E1BE2A}"/>
              </a:ext>
            </a:extLst>
          </p:cNvPr>
          <p:cNvSpPr>
            <a:spLocks noGrp="1"/>
          </p:cNvSpPr>
          <p:nvPr>
            <p:ph type="body" idx="1"/>
          </p:nvPr>
        </p:nvSpPr>
        <p:spPr>
          <a:xfrm>
            <a:off x="888898" y="1066801"/>
            <a:ext cx="9883775" cy="4993675"/>
          </a:xfrm>
        </p:spPr>
        <p:txBody>
          <a:bodyPr/>
          <a:lstStyle/>
          <a:p>
            <a:pPr marL="12700" marR="5080">
              <a:spcBef>
                <a:spcPts val="1500"/>
              </a:spcBef>
              <a:tabLst>
                <a:tab pos="241300" algn="l"/>
              </a:tabLst>
            </a:pPr>
            <a:r>
              <a:rPr lang="en-GB" sz="1600" dirty="0">
                <a:solidFill>
                  <a:srgbClr val="48484A"/>
                </a:solidFill>
                <a:latin typeface="Arial"/>
                <a:cs typeface="Arial"/>
              </a:rPr>
              <a:t>We have successfully</a:t>
            </a:r>
          </a:p>
          <a:p>
            <a:pPr marL="241300" marR="5080" indent="-228600">
              <a:spcBef>
                <a:spcPts val="1500"/>
              </a:spcBef>
              <a:buFontTx/>
              <a:buChar char="•"/>
              <a:tabLst>
                <a:tab pos="241300" algn="l"/>
              </a:tabLst>
            </a:pPr>
            <a:r>
              <a:rPr lang="en-GB" sz="1600" dirty="0"/>
              <a:t>C</a:t>
            </a:r>
            <a:r>
              <a:rPr lang="en-GB" sz="1600" dirty="0">
                <a:solidFill>
                  <a:srgbClr val="48484A"/>
                </a:solidFill>
                <a:latin typeface="Arial"/>
                <a:cs typeface="Arial"/>
              </a:rPr>
              <a:t>ompleted</a:t>
            </a:r>
            <a:r>
              <a:rPr lang="en-GB" sz="1600" spc="-40" dirty="0">
                <a:solidFill>
                  <a:srgbClr val="48484A"/>
                </a:solidFill>
                <a:latin typeface="Arial"/>
                <a:cs typeface="Arial"/>
              </a:rPr>
              <a:t> </a:t>
            </a:r>
            <a:r>
              <a:rPr lang="en-GB" sz="1600" dirty="0">
                <a:solidFill>
                  <a:srgbClr val="48484A"/>
                </a:solidFill>
                <a:latin typeface="Arial"/>
                <a:cs typeface="Arial"/>
              </a:rPr>
              <a:t>our</a:t>
            </a:r>
            <a:r>
              <a:rPr lang="en-GB" sz="1600" spc="-30" dirty="0">
                <a:solidFill>
                  <a:srgbClr val="48484A"/>
                </a:solidFill>
                <a:latin typeface="Arial"/>
                <a:cs typeface="Arial"/>
              </a:rPr>
              <a:t> </a:t>
            </a:r>
            <a:r>
              <a:rPr lang="en-GB" sz="1600" dirty="0">
                <a:solidFill>
                  <a:srgbClr val="48484A"/>
                </a:solidFill>
                <a:latin typeface="Arial"/>
                <a:cs typeface="Arial"/>
              </a:rPr>
              <a:t>ENERGY</a:t>
            </a:r>
            <a:r>
              <a:rPr lang="en-GB" sz="1600" spc="-75" dirty="0">
                <a:solidFill>
                  <a:srgbClr val="48484A"/>
                </a:solidFill>
                <a:latin typeface="Arial"/>
                <a:cs typeface="Arial"/>
              </a:rPr>
              <a:t> </a:t>
            </a:r>
            <a:r>
              <a:rPr lang="en-GB" sz="1600" dirty="0">
                <a:solidFill>
                  <a:srgbClr val="48484A"/>
                </a:solidFill>
                <a:latin typeface="Arial"/>
                <a:cs typeface="Arial"/>
              </a:rPr>
              <a:t>trial</a:t>
            </a:r>
            <a:r>
              <a:rPr lang="en-GB" sz="1600" spc="-40" dirty="0">
                <a:solidFill>
                  <a:srgbClr val="48484A"/>
                </a:solidFill>
                <a:latin typeface="Arial"/>
                <a:cs typeface="Arial"/>
              </a:rPr>
              <a:t> </a:t>
            </a:r>
            <a:r>
              <a:rPr lang="en-GB" sz="1600" dirty="0">
                <a:solidFill>
                  <a:srgbClr val="48484A"/>
                </a:solidFill>
                <a:latin typeface="Arial"/>
                <a:cs typeface="Arial"/>
              </a:rPr>
              <a:t>of</a:t>
            </a:r>
            <a:r>
              <a:rPr lang="en-GB" sz="1600" spc="-40" dirty="0">
                <a:solidFill>
                  <a:srgbClr val="48484A"/>
                </a:solidFill>
                <a:latin typeface="Arial"/>
                <a:cs typeface="Arial"/>
              </a:rPr>
              <a:t> </a:t>
            </a:r>
            <a:r>
              <a:rPr lang="en-GB" sz="1600" dirty="0">
                <a:solidFill>
                  <a:srgbClr val="48484A"/>
                </a:solidFill>
                <a:latin typeface="Arial"/>
                <a:cs typeface="Arial"/>
              </a:rPr>
              <a:t>a</a:t>
            </a:r>
            <a:r>
              <a:rPr lang="en-GB" sz="1600" spc="-40" dirty="0">
                <a:solidFill>
                  <a:srgbClr val="48484A"/>
                </a:solidFill>
                <a:latin typeface="Arial"/>
                <a:cs typeface="Arial"/>
              </a:rPr>
              <a:t> </a:t>
            </a:r>
            <a:r>
              <a:rPr lang="en-GB" sz="1600" dirty="0">
                <a:solidFill>
                  <a:srgbClr val="48484A"/>
                </a:solidFill>
                <a:latin typeface="Arial"/>
                <a:cs typeface="Arial"/>
              </a:rPr>
              <a:t>nutrition</a:t>
            </a:r>
            <a:r>
              <a:rPr lang="en-GB" sz="1600" spc="-35" dirty="0">
                <a:solidFill>
                  <a:srgbClr val="48484A"/>
                </a:solidFill>
                <a:latin typeface="Arial"/>
                <a:cs typeface="Arial"/>
              </a:rPr>
              <a:t> </a:t>
            </a:r>
            <a:r>
              <a:rPr lang="en-GB" sz="1600" dirty="0">
                <a:solidFill>
                  <a:srgbClr val="48484A"/>
                </a:solidFill>
                <a:latin typeface="Arial"/>
                <a:cs typeface="Arial"/>
              </a:rPr>
              <a:t>and</a:t>
            </a:r>
            <a:r>
              <a:rPr lang="en-GB" sz="1600" spc="-35" dirty="0">
                <a:solidFill>
                  <a:srgbClr val="48484A"/>
                </a:solidFill>
                <a:latin typeface="Arial"/>
                <a:cs typeface="Arial"/>
              </a:rPr>
              <a:t> </a:t>
            </a:r>
            <a:r>
              <a:rPr lang="en-GB" sz="1600" dirty="0">
                <a:solidFill>
                  <a:srgbClr val="48484A"/>
                </a:solidFill>
                <a:latin typeface="Arial"/>
                <a:cs typeface="Arial"/>
              </a:rPr>
              <a:t>rehabilitation</a:t>
            </a:r>
            <a:r>
              <a:rPr lang="en-GB" sz="1600" spc="-20" dirty="0">
                <a:solidFill>
                  <a:srgbClr val="48484A"/>
                </a:solidFill>
                <a:latin typeface="Arial"/>
                <a:cs typeface="Arial"/>
              </a:rPr>
              <a:t> </a:t>
            </a:r>
            <a:r>
              <a:rPr lang="en-GB" sz="1600" dirty="0">
                <a:solidFill>
                  <a:srgbClr val="48484A"/>
                </a:solidFill>
                <a:latin typeface="Arial"/>
                <a:cs typeface="Arial"/>
              </a:rPr>
              <a:t>intervention</a:t>
            </a:r>
            <a:r>
              <a:rPr lang="en-GB" sz="1600" spc="-20" dirty="0">
                <a:solidFill>
                  <a:srgbClr val="48484A"/>
                </a:solidFill>
                <a:latin typeface="Arial"/>
                <a:cs typeface="Arial"/>
              </a:rPr>
              <a:t> </a:t>
            </a:r>
            <a:r>
              <a:rPr lang="en-GB" sz="1600" dirty="0">
                <a:solidFill>
                  <a:srgbClr val="48484A"/>
                </a:solidFill>
                <a:latin typeface="Arial"/>
                <a:cs typeface="Arial"/>
              </a:rPr>
              <a:t>for</a:t>
            </a:r>
            <a:r>
              <a:rPr lang="en-GB" sz="1600" spc="-35" dirty="0">
                <a:solidFill>
                  <a:srgbClr val="48484A"/>
                </a:solidFill>
                <a:latin typeface="Arial"/>
                <a:cs typeface="Arial"/>
              </a:rPr>
              <a:t> </a:t>
            </a:r>
            <a:r>
              <a:rPr lang="en-GB" sz="1600" spc="-10" dirty="0">
                <a:solidFill>
                  <a:srgbClr val="48484A"/>
                </a:solidFill>
                <a:latin typeface="Arial"/>
                <a:cs typeface="Arial"/>
              </a:rPr>
              <a:t>people </a:t>
            </a:r>
            <a:r>
              <a:rPr lang="en-GB" sz="1600" dirty="0">
                <a:solidFill>
                  <a:srgbClr val="48484A"/>
                </a:solidFill>
                <a:latin typeface="Arial"/>
                <a:cs typeface="Arial"/>
              </a:rPr>
              <a:t>with</a:t>
            </a:r>
            <a:r>
              <a:rPr lang="en-GB" sz="1600" spc="-5" dirty="0">
                <a:solidFill>
                  <a:srgbClr val="48484A"/>
                </a:solidFill>
                <a:latin typeface="Arial"/>
                <a:cs typeface="Arial"/>
              </a:rPr>
              <a:t> </a:t>
            </a:r>
            <a:r>
              <a:rPr lang="en-GB" sz="1600" spc="-20" dirty="0">
                <a:solidFill>
                  <a:srgbClr val="48484A"/>
                </a:solidFill>
                <a:latin typeface="Arial"/>
                <a:cs typeface="Arial"/>
              </a:rPr>
              <a:t>cancer.</a:t>
            </a:r>
            <a:r>
              <a:rPr lang="en-GB" sz="1600" spc="-105" dirty="0">
                <a:solidFill>
                  <a:srgbClr val="48484A"/>
                </a:solidFill>
                <a:latin typeface="Arial"/>
                <a:cs typeface="Arial"/>
              </a:rPr>
              <a:t> </a:t>
            </a:r>
            <a:r>
              <a:rPr lang="en-GB" sz="1600" dirty="0">
                <a:solidFill>
                  <a:srgbClr val="48484A"/>
                </a:solidFill>
                <a:latin typeface="Arial"/>
                <a:cs typeface="Arial"/>
              </a:rPr>
              <a:t>A</a:t>
            </a:r>
            <a:r>
              <a:rPr lang="en-GB" sz="1600" spc="-125" dirty="0">
                <a:solidFill>
                  <a:srgbClr val="48484A"/>
                </a:solidFill>
                <a:latin typeface="Arial"/>
                <a:cs typeface="Arial"/>
              </a:rPr>
              <a:t> </a:t>
            </a:r>
            <a:r>
              <a:rPr lang="en-GB" sz="1600" dirty="0">
                <a:solidFill>
                  <a:srgbClr val="48484A"/>
                </a:solidFill>
                <a:latin typeface="Arial"/>
                <a:cs typeface="Arial"/>
              </a:rPr>
              <a:t>paper</a:t>
            </a:r>
            <a:r>
              <a:rPr lang="en-GB" sz="1600" spc="-10" dirty="0">
                <a:solidFill>
                  <a:srgbClr val="48484A"/>
                </a:solidFill>
                <a:latin typeface="Arial"/>
                <a:cs typeface="Arial"/>
              </a:rPr>
              <a:t> </a:t>
            </a:r>
            <a:r>
              <a:rPr lang="en-GB" sz="1600" dirty="0">
                <a:solidFill>
                  <a:srgbClr val="48484A"/>
                </a:solidFill>
                <a:latin typeface="Arial"/>
                <a:cs typeface="Arial"/>
              </a:rPr>
              <a:t>has</a:t>
            </a:r>
            <a:r>
              <a:rPr lang="en-GB" sz="1600" spc="-10" dirty="0">
                <a:solidFill>
                  <a:srgbClr val="48484A"/>
                </a:solidFill>
                <a:latin typeface="Arial"/>
                <a:cs typeface="Arial"/>
              </a:rPr>
              <a:t> </a:t>
            </a:r>
            <a:r>
              <a:rPr lang="en-GB" sz="1600" dirty="0">
                <a:solidFill>
                  <a:srgbClr val="48484A"/>
                </a:solidFill>
                <a:latin typeface="Arial"/>
                <a:cs typeface="Arial"/>
              </a:rPr>
              <a:t>been</a:t>
            </a:r>
            <a:r>
              <a:rPr lang="en-GB" sz="1600" spc="-15" dirty="0">
                <a:solidFill>
                  <a:srgbClr val="48484A"/>
                </a:solidFill>
                <a:latin typeface="Arial"/>
                <a:cs typeface="Arial"/>
              </a:rPr>
              <a:t> </a:t>
            </a:r>
            <a:r>
              <a:rPr lang="en-GB" sz="1600" dirty="0">
                <a:solidFill>
                  <a:srgbClr val="48484A"/>
                </a:solidFill>
                <a:latin typeface="Arial"/>
                <a:cs typeface="Arial"/>
              </a:rPr>
              <a:t>published</a:t>
            </a:r>
            <a:r>
              <a:rPr lang="en-GB" sz="1600" spc="-5" dirty="0">
                <a:solidFill>
                  <a:srgbClr val="48484A"/>
                </a:solidFill>
                <a:latin typeface="Arial"/>
                <a:cs typeface="Arial"/>
              </a:rPr>
              <a:t> </a:t>
            </a:r>
            <a:r>
              <a:rPr lang="en-GB" sz="1600" dirty="0">
                <a:solidFill>
                  <a:srgbClr val="48484A"/>
                </a:solidFill>
                <a:latin typeface="Arial"/>
                <a:cs typeface="Arial"/>
              </a:rPr>
              <a:t>in</a:t>
            </a:r>
            <a:r>
              <a:rPr lang="en-GB" sz="1600" spc="-30" dirty="0">
                <a:solidFill>
                  <a:srgbClr val="48484A"/>
                </a:solidFill>
                <a:latin typeface="Arial"/>
                <a:cs typeface="Arial"/>
              </a:rPr>
              <a:t> </a:t>
            </a:r>
            <a:r>
              <a:rPr lang="en-GB" sz="1600" dirty="0">
                <a:solidFill>
                  <a:srgbClr val="48484A"/>
                </a:solidFill>
                <a:latin typeface="Arial"/>
                <a:cs typeface="Arial"/>
              </a:rPr>
              <a:t>a</a:t>
            </a:r>
            <a:r>
              <a:rPr lang="en-GB" sz="1600" spc="-20" dirty="0">
                <a:solidFill>
                  <a:srgbClr val="48484A"/>
                </a:solidFill>
                <a:latin typeface="Arial"/>
                <a:cs typeface="Arial"/>
              </a:rPr>
              <a:t> </a:t>
            </a:r>
            <a:r>
              <a:rPr lang="en-GB" sz="1600" dirty="0">
                <a:solidFill>
                  <a:srgbClr val="48484A"/>
                </a:solidFill>
                <a:latin typeface="Arial"/>
                <a:cs typeface="Arial"/>
              </a:rPr>
              <a:t>scientific</a:t>
            </a:r>
            <a:r>
              <a:rPr lang="en-GB" sz="1600" spc="-10" dirty="0">
                <a:solidFill>
                  <a:srgbClr val="48484A"/>
                </a:solidFill>
                <a:latin typeface="Arial"/>
                <a:cs typeface="Arial"/>
              </a:rPr>
              <a:t> </a:t>
            </a:r>
            <a:r>
              <a:rPr lang="en-GB" sz="1600" dirty="0">
                <a:solidFill>
                  <a:srgbClr val="48484A"/>
                </a:solidFill>
                <a:latin typeface="Arial"/>
                <a:cs typeface="Arial"/>
              </a:rPr>
              <a:t>journal</a:t>
            </a:r>
            <a:r>
              <a:rPr lang="en-GB" sz="1600" spc="-10" dirty="0">
                <a:solidFill>
                  <a:srgbClr val="48484A"/>
                </a:solidFill>
                <a:latin typeface="Arial"/>
                <a:cs typeface="Arial"/>
              </a:rPr>
              <a:t> </a:t>
            </a:r>
            <a:r>
              <a:rPr lang="en-GB" sz="1600" dirty="0">
                <a:solidFill>
                  <a:srgbClr val="48484A"/>
                </a:solidFill>
                <a:latin typeface="Arial"/>
                <a:cs typeface="Arial"/>
              </a:rPr>
              <a:t>describing the</a:t>
            </a:r>
            <a:r>
              <a:rPr lang="en-GB" sz="1600" spc="-25" dirty="0">
                <a:solidFill>
                  <a:srgbClr val="48484A"/>
                </a:solidFill>
                <a:latin typeface="Arial"/>
                <a:cs typeface="Arial"/>
              </a:rPr>
              <a:t> </a:t>
            </a:r>
            <a:r>
              <a:rPr lang="en-GB" sz="1600" dirty="0">
                <a:solidFill>
                  <a:srgbClr val="48484A"/>
                </a:solidFill>
                <a:latin typeface="Arial"/>
                <a:cs typeface="Arial"/>
              </a:rPr>
              <a:t>study</a:t>
            </a:r>
            <a:r>
              <a:rPr lang="en-GB" sz="1600" spc="-20" dirty="0">
                <a:solidFill>
                  <a:srgbClr val="48484A"/>
                </a:solidFill>
                <a:latin typeface="Arial"/>
                <a:cs typeface="Arial"/>
              </a:rPr>
              <a:t> </a:t>
            </a:r>
            <a:r>
              <a:rPr lang="en-GB" sz="1600" dirty="0">
                <a:solidFill>
                  <a:srgbClr val="48484A"/>
                </a:solidFill>
                <a:latin typeface="Arial"/>
                <a:cs typeface="Arial"/>
              </a:rPr>
              <a:t>and</a:t>
            </a:r>
            <a:r>
              <a:rPr lang="en-GB" sz="1600" spc="-20" dirty="0">
                <a:solidFill>
                  <a:srgbClr val="48484A"/>
                </a:solidFill>
                <a:latin typeface="Arial"/>
                <a:cs typeface="Arial"/>
              </a:rPr>
              <a:t> </a:t>
            </a:r>
            <a:r>
              <a:rPr lang="en-GB" sz="1600" spc="-10" dirty="0">
                <a:solidFill>
                  <a:srgbClr val="48484A"/>
                </a:solidFill>
                <a:latin typeface="Arial"/>
                <a:cs typeface="Arial"/>
              </a:rPr>
              <a:t>findings,</a:t>
            </a:r>
            <a:r>
              <a:rPr lang="en-GB" sz="1600" spc="-95" dirty="0">
                <a:solidFill>
                  <a:srgbClr val="48484A"/>
                </a:solidFill>
                <a:latin typeface="Arial"/>
                <a:cs typeface="Arial"/>
              </a:rPr>
              <a:t> </a:t>
            </a:r>
            <a:r>
              <a:rPr lang="en-GB" sz="1600" spc="-50" dirty="0">
                <a:solidFill>
                  <a:srgbClr val="48484A"/>
                </a:solidFill>
                <a:latin typeface="Arial"/>
                <a:cs typeface="Arial"/>
              </a:rPr>
              <a:t>A </a:t>
            </a:r>
            <a:r>
              <a:rPr lang="en-GB" sz="1600" dirty="0">
                <a:solidFill>
                  <a:srgbClr val="48484A"/>
                </a:solidFill>
                <a:latin typeface="Arial"/>
                <a:cs typeface="Arial"/>
              </a:rPr>
              <a:t>randomized,</a:t>
            </a:r>
            <a:r>
              <a:rPr lang="en-GB" sz="1600" spc="-15" dirty="0">
                <a:solidFill>
                  <a:srgbClr val="48484A"/>
                </a:solidFill>
                <a:latin typeface="Arial"/>
                <a:cs typeface="Arial"/>
              </a:rPr>
              <a:t> </a:t>
            </a:r>
            <a:r>
              <a:rPr lang="en-GB" sz="1600" dirty="0">
                <a:solidFill>
                  <a:srgbClr val="48484A"/>
                </a:solidFill>
                <a:latin typeface="Arial"/>
                <a:cs typeface="Arial"/>
              </a:rPr>
              <a:t>feasibility</a:t>
            </a:r>
            <a:r>
              <a:rPr lang="en-GB" sz="1600" spc="-25" dirty="0">
                <a:solidFill>
                  <a:srgbClr val="48484A"/>
                </a:solidFill>
                <a:latin typeface="Arial"/>
                <a:cs typeface="Arial"/>
              </a:rPr>
              <a:t> </a:t>
            </a:r>
            <a:r>
              <a:rPr lang="en-GB" sz="1600" dirty="0">
                <a:solidFill>
                  <a:srgbClr val="48484A"/>
                </a:solidFill>
                <a:latin typeface="Arial"/>
                <a:cs typeface="Arial"/>
              </a:rPr>
              <a:t>trial</a:t>
            </a:r>
            <a:r>
              <a:rPr lang="en-GB" sz="1600" spc="-45" dirty="0">
                <a:solidFill>
                  <a:srgbClr val="48484A"/>
                </a:solidFill>
                <a:latin typeface="Arial"/>
                <a:cs typeface="Arial"/>
              </a:rPr>
              <a:t> </a:t>
            </a:r>
            <a:r>
              <a:rPr lang="en-GB" sz="1600" dirty="0">
                <a:solidFill>
                  <a:srgbClr val="48484A"/>
                </a:solidFill>
                <a:latin typeface="Arial"/>
                <a:cs typeface="Arial"/>
              </a:rPr>
              <a:t>of</a:t>
            </a:r>
            <a:r>
              <a:rPr lang="en-GB" sz="1600" spc="-40" dirty="0">
                <a:solidFill>
                  <a:srgbClr val="48484A"/>
                </a:solidFill>
                <a:latin typeface="Arial"/>
                <a:cs typeface="Arial"/>
              </a:rPr>
              <a:t> </a:t>
            </a:r>
            <a:r>
              <a:rPr lang="en-GB" sz="1600" dirty="0">
                <a:solidFill>
                  <a:srgbClr val="48484A"/>
                </a:solidFill>
                <a:latin typeface="Arial"/>
                <a:cs typeface="Arial"/>
              </a:rPr>
              <a:t>an</a:t>
            </a:r>
            <a:r>
              <a:rPr lang="en-GB" sz="1600" spc="-45" dirty="0">
                <a:solidFill>
                  <a:srgbClr val="48484A"/>
                </a:solidFill>
                <a:latin typeface="Arial"/>
                <a:cs typeface="Arial"/>
              </a:rPr>
              <a:t> </a:t>
            </a:r>
            <a:r>
              <a:rPr lang="en-GB" sz="1600" dirty="0">
                <a:solidFill>
                  <a:srgbClr val="48484A"/>
                </a:solidFill>
                <a:latin typeface="Arial"/>
                <a:cs typeface="Arial"/>
              </a:rPr>
              <a:t>exercise</a:t>
            </a:r>
            <a:r>
              <a:rPr lang="en-GB" sz="1600" spc="-15" dirty="0">
                <a:solidFill>
                  <a:srgbClr val="48484A"/>
                </a:solidFill>
                <a:latin typeface="Arial"/>
                <a:cs typeface="Arial"/>
              </a:rPr>
              <a:t> </a:t>
            </a:r>
            <a:r>
              <a:rPr lang="en-GB" sz="1600" dirty="0">
                <a:solidFill>
                  <a:srgbClr val="48484A"/>
                </a:solidFill>
                <a:latin typeface="Arial"/>
                <a:cs typeface="Arial"/>
              </a:rPr>
              <a:t>and</a:t>
            </a:r>
            <a:r>
              <a:rPr lang="en-GB" sz="1600" spc="-35" dirty="0">
                <a:solidFill>
                  <a:srgbClr val="48484A"/>
                </a:solidFill>
                <a:latin typeface="Arial"/>
                <a:cs typeface="Arial"/>
              </a:rPr>
              <a:t> </a:t>
            </a:r>
            <a:r>
              <a:rPr lang="en-GB" sz="1600" spc="-10" dirty="0">
                <a:solidFill>
                  <a:srgbClr val="48484A"/>
                </a:solidFill>
                <a:latin typeface="Arial"/>
                <a:cs typeface="Arial"/>
              </a:rPr>
              <a:t>nutrition-</a:t>
            </a:r>
            <a:r>
              <a:rPr lang="en-GB" sz="1600" dirty="0">
                <a:solidFill>
                  <a:srgbClr val="48484A"/>
                </a:solidFill>
                <a:latin typeface="Arial"/>
                <a:cs typeface="Arial"/>
              </a:rPr>
              <a:t>based</a:t>
            </a:r>
            <a:r>
              <a:rPr lang="en-GB" sz="1600" spc="-20" dirty="0">
                <a:solidFill>
                  <a:srgbClr val="48484A"/>
                </a:solidFill>
                <a:latin typeface="Arial"/>
                <a:cs typeface="Arial"/>
              </a:rPr>
              <a:t> </a:t>
            </a:r>
            <a:r>
              <a:rPr lang="en-GB" sz="1600" dirty="0">
                <a:solidFill>
                  <a:srgbClr val="48484A"/>
                </a:solidFill>
                <a:latin typeface="Arial"/>
                <a:cs typeface="Arial"/>
              </a:rPr>
              <a:t>rehabilitation</a:t>
            </a:r>
            <a:r>
              <a:rPr lang="en-GB" sz="1600" spc="-10" dirty="0">
                <a:solidFill>
                  <a:srgbClr val="48484A"/>
                </a:solidFill>
                <a:latin typeface="Arial"/>
                <a:cs typeface="Arial"/>
              </a:rPr>
              <a:t> </a:t>
            </a:r>
            <a:r>
              <a:rPr lang="en-GB" sz="1600" dirty="0">
                <a:solidFill>
                  <a:srgbClr val="48484A"/>
                </a:solidFill>
                <a:latin typeface="Arial"/>
                <a:cs typeface="Arial"/>
              </a:rPr>
              <a:t>programme</a:t>
            </a:r>
            <a:r>
              <a:rPr lang="en-GB" sz="1600" spc="-30" dirty="0">
                <a:solidFill>
                  <a:srgbClr val="48484A"/>
                </a:solidFill>
                <a:latin typeface="Arial"/>
                <a:cs typeface="Arial"/>
              </a:rPr>
              <a:t> </a:t>
            </a:r>
            <a:r>
              <a:rPr lang="en-GB" sz="1600" spc="-10" dirty="0">
                <a:solidFill>
                  <a:srgbClr val="48484A"/>
                </a:solidFill>
                <a:latin typeface="Arial"/>
                <a:cs typeface="Arial"/>
              </a:rPr>
              <a:t>(</a:t>
            </a:r>
            <a:r>
              <a:rPr lang="en-GB" sz="1600" spc="-10" dirty="0" err="1">
                <a:solidFill>
                  <a:srgbClr val="48484A"/>
                </a:solidFill>
                <a:latin typeface="Arial"/>
                <a:cs typeface="Arial"/>
              </a:rPr>
              <a:t>ENeRgy</a:t>
            </a:r>
            <a:r>
              <a:rPr lang="en-GB" sz="1600" spc="-10" dirty="0">
                <a:solidFill>
                  <a:srgbClr val="48484A"/>
                </a:solidFill>
                <a:latin typeface="Arial"/>
                <a:cs typeface="Arial"/>
              </a:rPr>
              <a:t>) </a:t>
            </a:r>
            <a:r>
              <a:rPr lang="en-GB" sz="1600" dirty="0">
                <a:solidFill>
                  <a:srgbClr val="48484A"/>
                </a:solidFill>
                <a:latin typeface="Arial"/>
                <a:cs typeface="Arial"/>
              </a:rPr>
              <a:t>in</a:t>
            </a:r>
            <a:r>
              <a:rPr lang="en-GB" sz="1600" spc="-60" dirty="0">
                <a:solidFill>
                  <a:srgbClr val="48484A"/>
                </a:solidFill>
                <a:latin typeface="Arial"/>
                <a:cs typeface="Arial"/>
              </a:rPr>
              <a:t> </a:t>
            </a:r>
            <a:r>
              <a:rPr lang="en-GB" sz="1600" dirty="0">
                <a:solidFill>
                  <a:srgbClr val="48484A"/>
                </a:solidFill>
                <a:latin typeface="Arial"/>
                <a:cs typeface="Arial"/>
              </a:rPr>
              <a:t>people</a:t>
            </a:r>
            <a:r>
              <a:rPr lang="en-GB" sz="1600" spc="-20" dirty="0">
                <a:solidFill>
                  <a:srgbClr val="48484A"/>
                </a:solidFill>
                <a:latin typeface="Arial"/>
                <a:cs typeface="Arial"/>
              </a:rPr>
              <a:t> </a:t>
            </a:r>
            <a:r>
              <a:rPr lang="en-GB" sz="1600" dirty="0">
                <a:solidFill>
                  <a:srgbClr val="48484A"/>
                </a:solidFill>
                <a:latin typeface="Arial"/>
                <a:cs typeface="Arial"/>
              </a:rPr>
              <a:t>with</a:t>
            </a:r>
            <a:r>
              <a:rPr lang="en-GB" sz="1600" spc="-10" dirty="0">
                <a:solidFill>
                  <a:srgbClr val="48484A"/>
                </a:solidFill>
                <a:latin typeface="Arial"/>
                <a:cs typeface="Arial"/>
              </a:rPr>
              <a:t> cancer.</a:t>
            </a:r>
            <a:r>
              <a:rPr lang="en-GB" sz="1600" spc="-30" dirty="0">
                <a:solidFill>
                  <a:srgbClr val="48484A"/>
                </a:solidFill>
                <a:latin typeface="Arial"/>
                <a:cs typeface="Arial"/>
              </a:rPr>
              <a:t> </a:t>
            </a:r>
            <a:r>
              <a:rPr lang="en-GB" sz="1600" dirty="0">
                <a:solidFill>
                  <a:srgbClr val="48484A"/>
                </a:solidFill>
                <a:latin typeface="Arial"/>
                <a:cs typeface="Arial"/>
              </a:rPr>
              <a:t>We</a:t>
            </a:r>
            <a:r>
              <a:rPr lang="en-GB" sz="1600" spc="-40" dirty="0">
                <a:solidFill>
                  <a:srgbClr val="48484A"/>
                </a:solidFill>
                <a:latin typeface="Arial"/>
                <a:cs typeface="Arial"/>
              </a:rPr>
              <a:t> </a:t>
            </a:r>
            <a:r>
              <a:rPr lang="en-GB" sz="1600" dirty="0">
                <a:solidFill>
                  <a:srgbClr val="48484A"/>
                </a:solidFill>
                <a:latin typeface="Arial"/>
                <a:cs typeface="Arial"/>
              </a:rPr>
              <a:t>have</a:t>
            </a:r>
            <a:r>
              <a:rPr lang="en-GB" sz="1600" spc="-30" dirty="0">
                <a:solidFill>
                  <a:srgbClr val="48484A"/>
                </a:solidFill>
                <a:latin typeface="Arial"/>
                <a:cs typeface="Arial"/>
              </a:rPr>
              <a:t> </a:t>
            </a:r>
            <a:r>
              <a:rPr lang="en-GB" sz="1600" dirty="0">
                <a:solidFill>
                  <a:srgbClr val="48484A"/>
                </a:solidFill>
                <a:latin typeface="Arial"/>
                <a:cs typeface="Arial"/>
              </a:rPr>
              <a:t>written</a:t>
            </a:r>
            <a:r>
              <a:rPr lang="en-GB" sz="1600" spc="-10" dirty="0">
                <a:solidFill>
                  <a:srgbClr val="48484A"/>
                </a:solidFill>
                <a:latin typeface="Arial"/>
                <a:cs typeface="Arial"/>
              </a:rPr>
              <a:t> </a:t>
            </a:r>
            <a:r>
              <a:rPr lang="en-GB" sz="1600" dirty="0">
                <a:solidFill>
                  <a:srgbClr val="48484A"/>
                </a:solidFill>
                <a:latin typeface="Arial"/>
                <a:cs typeface="Arial"/>
              </a:rPr>
              <a:t>and</a:t>
            </a:r>
            <a:r>
              <a:rPr lang="en-GB" sz="1600" spc="-30" dirty="0">
                <a:solidFill>
                  <a:srgbClr val="48484A"/>
                </a:solidFill>
                <a:latin typeface="Arial"/>
                <a:cs typeface="Arial"/>
              </a:rPr>
              <a:t> </a:t>
            </a:r>
            <a:r>
              <a:rPr lang="en-GB" sz="1600" dirty="0">
                <a:solidFill>
                  <a:srgbClr val="48484A"/>
                </a:solidFill>
                <a:latin typeface="Arial"/>
                <a:cs typeface="Arial"/>
              </a:rPr>
              <a:t>will</a:t>
            </a:r>
            <a:r>
              <a:rPr lang="en-GB" sz="1600" spc="5" dirty="0">
                <a:solidFill>
                  <a:srgbClr val="48484A"/>
                </a:solidFill>
                <a:latin typeface="Arial"/>
                <a:cs typeface="Arial"/>
              </a:rPr>
              <a:t> </a:t>
            </a:r>
            <a:r>
              <a:rPr lang="en-GB" sz="1600" dirty="0">
                <a:solidFill>
                  <a:srgbClr val="48484A"/>
                </a:solidFill>
                <a:latin typeface="Arial"/>
                <a:cs typeface="Arial"/>
              </a:rPr>
              <a:t>submit</a:t>
            </a:r>
            <a:r>
              <a:rPr lang="en-GB" sz="1600" spc="-40" dirty="0">
                <a:solidFill>
                  <a:srgbClr val="48484A"/>
                </a:solidFill>
                <a:latin typeface="Arial"/>
                <a:cs typeface="Arial"/>
              </a:rPr>
              <a:t> </a:t>
            </a:r>
            <a:r>
              <a:rPr lang="en-GB" sz="1600" dirty="0">
                <a:solidFill>
                  <a:srgbClr val="48484A"/>
                </a:solidFill>
                <a:latin typeface="Arial"/>
                <a:cs typeface="Arial"/>
              </a:rPr>
              <a:t>another</a:t>
            </a:r>
            <a:r>
              <a:rPr lang="en-GB" sz="1600" spc="-30" dirty="0">
                <a:solidFill>
                  <a:srgbClr val="48484A"/>
                </a:solidFill>
                <a:latin typeface="Arial"/>
                <a:cs typeface="Arial"/>
              </a:rPr>
              <a:t> </a:t>
            </a:r>
            <a:r>
              <a:rPr lang="en-GB" sz="1600" dirty="0">
                <a:solidFill>
                  <a:srgbClr val="48484A"/>
                </a:solidFill>
                <a:latin typeface="Arial"/>
                <a:cs typeface="Arial"/>
              </a:rPr>
              <a:t>paper</a:t>
            </a:r>
            <a:r>
              <a:rPr lang="en-GB" sz="1600" spc="-30" dirty="0">
                <a:solidFill>
                  <a:srgbClr val="48484A"/>
                </a:solidFill>
                <a:latin typeface="Arial"/>
                <a:cs typeface="Arial"/>
              </a:rPr>
              <a:t> </a:t>
            </a:r>
            <a:r>
              <a:rPr lang="en-GB" sz="1600" dirty="0">
                <a:solidFill>
                  <a:srgbClr val="48484A"/>
                </a:solidFill>
                <a:latin typeface="Arial"/>
                <a:cs typeface="Arial"/>
              </a:rPr>
              <a:t>on</a:t>
            </a:r>
            <a:r>
              <a:rPr lang="en-GB" sz="1600" spc="-30" dirty="0">
                <a:solidFill>
                  <a:srgbClr val="48484A"/>
                </a:solidFill>
                <a:latin typeface="Arial"/>
                <a:cs typeface="Arial"/>
              </a:rPr>
              <a:t> </a:t>
            </a:r>
            <a:r>
              <a:rPr lang="en-GB" sz="1600" dirty="0">
                <a:solidFill>
                  <a:srgbClr val="48484A"/>
                </a:solidFill>
                <a:latin typeface="Arial"/>
                <a:cs typeface="Arial"/>
              </a:rPr>
              <a:t>the</a:t>
            </a:r>
            <a:r>
              <a:rPr lang="en-GB" sz="1600" spc="-45" dirty="0">
                <a:solidFill>
                  <a:srgbClr val="48484A"/>
                </a:solidFill>
                <a:latin typeface="Arial"/>
                <a:cs typeface="Arial"/>
              </a:rPr>
              <a:t> </a:t>
            </a:r>
            <a:r>
              <a:rPr lang="en-GB" sz="1600" dirty="0">
                <a:solidFill>
                  <a:srgbClr val="48484A"/>
                </a:solidFill>
                <a:latin typeface="Arial"/>
                <a:cs typeface="Arial"/>
              </a:rPr>
              <a:t>qualitative</a:t>
            </a:r>
            <a:r>
              <a:rPr lang="en-GB" sz="1600" spc="-30" dirty="0">
                <a:solidFill>
                  <a:srgbClr val="48484A"/>
                </a:solidFill>
                <a:latin typeface="Arial"/>
                <a:cs typeface="Arial"/>
              </a:rPr>
              <a:t> </a:t>
            </a:r>
            <a:r>
              <a:rPr lang="en-GB" sz="1600" spc="-10" dirty="0">
                <a:solidFill>
                  <a:srgbClr val="48484A"/>
                </a:solidFill>
                <a:latin typeface="Arial"/>
                <a:cs typeface="Arial"/>
              </a:rPr>
              <a:t>findings </a:t>
            </a:r>
            <a:r>
              <a:rPr lang="en-GB" sz="1600" dirty="0">
                <a:solidFill>
                  <a:srgbClr val="48484A"/>
                </a:solidFill>
                <a:latin typeface="Arial"/>
                <a:cs typeface="Arial"/>
              </a:rPr>
              <a:t>from</a:t>
            </a:r>
            <a:r>
              <a:rPr lang="en-GB" sz="1600" spc="-25" dirty="0">
                <a:solidFill>
                  <a:srgbClr val="48484A"/>
                </a:solidFill>
                <a:latin typeface="Arial"/>
                <a:cs typeface="Arial"/>
              </a:rPr>
              <a:t> </a:t>
            </a:r>
            <a:r>
              <a:rPr lang="en-GB" sz="1600" dirty="0">
                <a:solidFill>
                  <a:srgbClr val="48484A"/>
                </a:solidFill>
                <a:latin typeface="Arial"/>
                <a:cs typeface="Arial"/>
              </a:rPr>
              <a:t>the</a:t>
            </a:r>
            <a:r>
              <a:rPr lang="en-GB" sz="1600" spc="-30" dirty="0">
                <a:solidFill>
                  <a:srgbClr val="48484A"/>
                </a:solidFill>
                <a:latin typeface="Arial"/>
                <a:cs typeface="Arial"/>
              </a:rPr>
              <a:t> </a:t>
            </a:r>
            <a:r>
              <a:rPr lang="en-GB" sz="1600" dirty="0">
                <a:solidFill>
                  <a:srgbClr val="48484A"/>
                </a:solidFill>
                <a:latin typeface="Arial"/>
                <a:cs typeface="Arial"/>
              </a:rPr>
              <a:t>study</a:t>
            </a:r>
            <a:r>
              <a:rPr lang="en-GB" sz="1600" spc="-25" dirty="0">
                <a:solidFill>
                  <a:srgbClr val="48484A"/>
                </a:solidFill>
                <a:latin typeface="Arial"/>
                <a:cs typeface="Arial"/>
              </a:rPr>
              <a:t> </a:t>
            </a:r>
            <a:r>
              <a:rPr lang="en-GB" sz="1600" dirty="0">
                <a:solidFill>
                  <a:srgbClr val="48484A"/>
                </a:solidFill>
                <a:latin typeface="Arial"/>
                <a:cs typeface="Arial"/>
              </a:rPr>
              <a:t>on</a:t>
            </a:r>
            <a:r>
              <a:rPr lang="en-GB" sz="1600" spc="-30" dirty="0">
                <a:solidFill>
                  <a:srgbClr val="48484A"/>
                </a:solidFill>
                <a:latin typeface="Arial"/>
                <a:cs typeface="Arial"/>
              </a:rPr>
              <a:t> </a:t>
            </a:r>
            <a:r>
              <a:rPr lang="en-GB" sz="1600" dirty="0">
                <a:solidFill>
                  <a:srgbClr val="48484A"/>
                </a:solidFill>
                <a:latin typeface="Arial"/>
                <a:cs typeface="Arial"/>
              </a:rPr>
              <a:t>the</a:t>
            </a:r>
            <a:r>
              <a:rPr lang="en-GB" sz="1600" spc="-35" dirty="0">
                <a:solidFill>
                  <a:srgbClr val="48484A"/>
                </a:solidFill>
                <a:latin typeface="Arial"/>
                <a:cs typeface="Arial"/>
              </a:rPr>
              <a:t> </a:t>
            </a:r>
            <a:r>
              <a:rPr lang="en-GB" sz="1600" dirty="0">
                <a:solidFill>
                  <a:srgbClr val="48484A"/>
                </a:solidFill>
                <a:latin typeface="Arial"/>
                <a:cs typeface="Arial"/>
              </a:rPr>
              <a:t>patients’</a:t>
            </a:r>
            <a:r>
              <a:rPr lang="en-GB" sz="1600" spc="-80" dirty="0">
                <a:solidFill>
                  <a:srgbClr val="48484A"/>
                </a:solidFill>
                <a:latin typeface="Arial"/>
                <a:cs typeface="Arial"/>
              </a:rPr>
              <a:t> </a:t>
            </a:r>
            <a:r>
              <a:rPr lang="en-GB" sz="1600" dirty="0">
                <a:solidFill>
                  <a:srgbClr val="48484A"/>
                </a:solidFill>
                <a:latin typeface="Arial"/>
                <a:cs typeface="Arial"/>
              </a:rPr>
              <a:t>experience</a:t>
            </a:r>
            <a:r>
              <a:rPr lang="en-GB" sz="1600" spc="5" dirty="0">
                <a:solidFill>
                  <a:srgbClr val="48484A"/>
                </a:solidFill>
                <a:latin typeface="Arial"/>
                <a:cs typeface="Arial"/>
              </a:rPr>
              <a:t> </a:t>
            </a:r>
            <a:r>
              <a:rPr lang="en-GB" sz="1600" dirty="0">
                <a:solidFill>
                  <a:srgbClr val="48484A"/>
                </a:solidFill>
                <a:latin typeface="Arial"/>
                <a:cs typeface="Arial"/>
              </a:rPr>
              <a:t>of</a:t>
            </a:r>
            <a:r>
              <a:rPr lang="en-GB" sz="1600" spc="-25" dirty="0">
                <a:solidFill>
                  <a:srgbClr val="48484A"/>
                </a:solidFill>
                <a:latin typeface="Arial"/>
                <a:cs typeface="Arial"/>
              </a:rPr>
              <a:t> </a:t>
            </a:r>
            <a:r>
              <a:rPr lang="en-GB" sz="1600" dirty="0">
                <a:solidFill>
                  <a:srgbClr val="48484A"/>
                </a:solidFill>
                <a:latin typeface="Arial"/>
                <a:cs typeface="Arial"/>
              </a:rPr>
              <a:t>taking</a:t>
            </a:r>
            <a:r>
              <a:rPr lang="en-GB" sz="1600" spc="-20" dirty="0">
                <a:solidFill>
                  <a:srgbClr val="48484A"/>
                </a:solidFill>
                <a:latin typeface="Arial"/>
                <a:cs typeface="Arial"/>
              </a:rPr>
              <a:t> </a:t>
            </a:r>
            <a:r>
              <a:rPr lang="en-GB" sz="1600" dirty="0">
                <a:solidFill>
                  <a:srgbClr val="48484A"/>
                </a:solidFill>
                <a:latin typeface="Arial"/>
                <a:cs typeface="Arial"/>
              </a:rPr>
              <a:t>part.</a:t>
            </a:r>
            <a:r>
              <a:rPr lang="en-GB" sz="1600" spc="-25" dirty="0">
                <a:solidFill>
                  <a:srgbClr val="48484A"/>
                </a:solidFill>
                <a:latin typeface="Arial"/>
                <a:cs typeface="Arial"/>
              </a:rPr>
              <a:t> </a:t>
            </a:r>
            <a:r>
              <a:rPr lang="en-GB" sz="1600" dirty="0">
                <a:solidFill>
                  <a:srgbClr val="48484A"/>
                </a:solidFill>
                <a:latin typeface="Arial"/>
                <a:cs typeface="Arial"/>
              </a:rPr>
              <a:t>Charlie</a:t>
            </a:r>
            <a:r>
              <a:rPr lang="en-GB" sz="1600" spc="-10" dirty="0">
                <a:solidFill>
                  <a:srgbClr val="48484A"/>
                </a:solidFill>
                <a:latin typeface="Arial"/>
                <a:cs typeface="Arial"/>
              </a:rPr>
              <a:t> </a:t>
            </a:r>
            <a:r>
              <a:rPr lang="en-GB" sz="1600" dirty="0">
                <a:solidFill>
                  <a:srgbClr val="48484A"/>
                </a:solidFill>
                <a:latin typeface="Arial"/>
                <a:cs typeface="Arial"/>
              </a:rPr>
              <a:t>Hall</a:t>
            </a:r>
            <a:r>
              <a:rPr lang="en-GB" sz="1600" spc="-15" dirty="0">
                <a:solidFill>
                  <a:srgbClr val="48484A"/>
                </a:solidFill>
                <a:latin typeface="Arial"/>
                <a:cs typeface="Arial"/>
              </a:rPr>
              <a:t> </a:t>
            </a:r>
            <a:r>
              <a:rPr lang="en-GB" sz="1600" dirty="0">
                <a:solidFill>
                  <a:srgbClr val="48484A"/>
                </a:solidFill>
                <a:latin typeface="Arial"/>
                <a:cs typeface="Arial"/>
              </a:rPr>
              <a:t>who</a:t>
            </a:r>
            <a:r>
              <a:rPr lang="en-GB" sz="1600" spc="15" dirty="0">
                <a:solidFill>
                  <a:srgbClr val="48484A"/>
                </a:solidFill>
                <a:latin typeface="Arial"/>
                <a:cs typeface="Arial"/>
              </a:rPr>
              <a:t> </a:t>
            </a:r>
            <a:r>
              <a:rPr lang="en-GB" sz="1600" dirty="0">
                <a:solidFill>
                  <a:srgbClr val="48484A"/>
                </a:solidFill>
                <a:latin typeface="Arial"/>
                <a:cs typeface="Arial"/>
              </a:rPr>
              <a:t>worked</a:t>
            </a:r>
            <a:r>
              <a:rPr lang="en-GB" sz="1600" spc="20" dirty="0">
                <a:solidFill>
                  <a:srgbClr val="48484A"/>
                </a:solidFill>
                <a:latin typeface="Arial"/>
                <a:cs typeface="Arial"/>
              </a:rPr>
              <a:t> </a:t>
            </a:r>
            <a:r>
              <a:rPr lang="en-GB" sz="1600" dirty="0">
                <a:solidFill>
                  <a:srgbClr val="48484A"/>
                </a:solidFill>
                <a:latin typeface="Arial"/>
                <a:cs typeface="Arial"/>
              </a:rPr>
              <a:t>on</a:t>
            </a:r>
            <a:r>
              <a:rPr lang="en-GB" sz="1600" spc="-30" dirty="0">
                <a:solidFill>
                  <a:srgbClr val="48484A"/>
                </a:solidFill>
                <a:latin typeface="Arial"/>
                <a:cs typeface="Arial"/>
              </a:rPr>
              <a:t> </a:t>
            </a:r>
            <a:r>
              <a:rPr lang="en-GB" sz="1600" dirty="0">
                <a:solidFill>
                  <a:srgbClr val="48484A"/>
                </a:solidFill>
                <a:latin typeface="Arial"/>
                <a:cs typeface="Arial"/>
              </a:rPr>
              <a:t>the</a:t>
            </a:r>
            <a:r>
              <a:rPr lang="en-GB" sz="1600" spc="-35" dirty="0">
                <a:solidFill>
                  <a:srgbClr val="48484A"/>
                </a:solidFill>
                <a:latin typeface="Arial"/>
                <a:cs typeface="Arial"/>
              </a:rPr>
              <a:t> </a:t>
            </a:r>
            <a:r>
              <a:rPr lang="en-GB" sz="1600" dirty="0">
                <a:solidFill>
                  <a:srgbClr val="48484A"/>
                </a:solidFill>
                <a:latin typeface="Arial"/>
                <a:cs typeface="Arial"/>
              </a:rPr>
              <a:t>trial,</a:t>
            </a:r>
            <a:r>
              <a:rPr lang="en-GB" sz="1600" spc="-20" dirty="0">
                <a:solidFill>
                  <a:srgbClr val="48484A"/>
                </a:solidFill>
                <a:latin typeface="Arial"/>
                <a:cs typeface="Arial"/>
              </a:rPr>
              <a:t> </a:t>
            </a:r>
            <a:r>
              <a:rPr lang="en-GB" sz="1600" spc="-25" dirty="0">
                <a:solidFill>
                  <a:srgbClr val="48484A"/>
                </a:solidFill>
                <a:latin typeface="Arial"/>
                <a:cs typeface="Arial"/>
              </a:rPr>
              <a:t>and </a:t>
            </a:r>
            <a:r>
              <a:rPr lang="en-GB" sz="1600" dirty="0">
                <a:solidFill>
                  <a:srgbClr val="48484A"/>
                </a:solidFill>
                <a:latin typeface="Arial"/>
                <a:cs typeface="Arial"/>
              </a:rPr>
              <a:t>was</a:t>
            </a:r>
            <a:r>
              <a:rPr lang="en-GB" sz="1600" spc="-20" dirty="0">
                <a:solidFill>
                  <a:srgbClr val="48484A"/>
                </a:solidFill>
                <a:latin typeface="Arial"/>
                <a:cs typeface="Arial"/>
              </a:rPr>
              <a:t> </a:t>
            </a:r>
            <a:r>
              <a:rPr lang="en-GB" sz="1600" dirty="0">
                <a:solidFill>
                  <a:srgbClr val="48484A"/>
                </a:solidFill>
                <a:latin typeface="Arial"/>
                <a:cs typeface="Arial"/>
              </a:rPr>
              <a:t>the</a:t>
            </a:r>
            <a:r>
              <a:rPr lang="en-GB" sz="1600" spc="-50" dirty="0">
                <a:solidFill>
                  <a:srgbClr val="48484A"/>
                </a:solidFill>
                <a:latin typeface="Arial"/>
                <a:cs typeface="Arial"/>
              </a:rPr>
              <a:t> </a:t>
            </a:r>
            <a:r>
              <a:rPr lang="en-GB" sz="1600" dirty="0">
                <a:solidFill>
                  <a:srgbClr val="48484A"/>
                </a:solidFill>
                <a:latin typeface="Arial"/>
                <a:cs typeface="Arial"/>
              </a:rPr>
              <a:t>first</a:t>
            </a:r>
            <a:r>
              <a:rPr lang="en-GB" sz="1600" spc="-35" dirty="0">
                <a:solidFill>
                  <a:srgbClr val="48484A"/>
                </a:solidFill>
                <a:latin typeface="Arial"/>
                <a:cs typeface="Arial"/>
              </a:rPr>
              <a:t> </a:t>
            </a:r>
            <a:r>
              <a:rPr lang="en-GB" sz="1600" dirty="0">
                <a:solidFill>
                  <a:srgbClr val="48484A"/>
                </a:solidFill>
                <a:latin typeface="Arial"/>
                <a:cs typeface="Arial"/>
              </a:rPr>
              <a:t>St</a:t>
            </a:r>
            <a:r>
              <a:rPr lang="en-GB" sz="1600" spc="-50" dirty="0">
                <a:solidFill>
                  <a:srgbClr val="48484A"/>
                </a:solidFill>
                <a:latin typeface="Arial"/>
                <a:cs typeface="Arial"/>
              </a:rPr>
              <a:t> </a:t>
            </a:r>
            <a:r>
              <a:rPr lang="en-GB" sz="1600" dirty="0">
                <a:solidFill>
                  <a:srgbClr val="48484A"/>
                </a:solidFill>
                <a:latin typeface="Arial"/>
                <a:cs typeface="Arial"/>
              </a:rPr>
              <a:t>Columba’s</a:t>
            </a:r>
            <a:r>
              <a:rPr lang="en-GB" sz="1600" spc="-20" dirty="0">
                <a:solidFill>
                  <a:srgbClr val="48484A"/>
                </a:solidFill>
                <a:latin typeface="Arial"/>
                <a:cs typeface="Arial"/>
              </a:rPr>
              <a:t> </a:t>
            </a:r>
            <a:r>
              <a:rPr lang="en-GB" sz="1600" dirty="0">
                <a:solidFill>
                  <a:srgbClr val="48484A"/>
                </a:solidFill>
                <a:latin typeface="Arial"/>
                <a:cs typeface="Arial"/>
              </a:rPr>
              <a:t>Hospice</a:t>
            </a:r>
            <a:r>
              <a:rPr lang="en-GB" sz="1600" spc="-25" dirty="0">
                <a:solidFill>
                  <a:srgbClr val="48484A"/>
                </a:solidFill>
                <a:latin typeface="Arial"/>
                <a:cs typeface="Arial"/>
              </a:rPr>
              <a:t> </a:t>
            </a:r>
            <a:r>
              <a:rPr lang="en-GB" sz="1600" dirty="0">
                <a:solidFill>
                  <a:srgbClr val="48484A"/>
                </a:solidFill>
                <a:latin typeface="Arial"/>
                <a:cs typeface="Arial"/>
              </a:rPr>
              <a:t>Care</a:t>
            </a:r>
            <a:r>
              <a:rPr lang="en-GB" sz="1600" spc="-50" dirty="0">
                <a:solidFill>
                  <a:srgbClr val="48484A"/>
                </a:solidFill>
                <a:latin typeface="Arial"/>
                <a:cs typeface="Arial"/>
              </a:rPr>
              <a:t> </a:t>
            </a:r>
            <a:r>
              <a:rPr lang="en-GB" sz="1600" dirty="0">
                <a:solidFill>
                  <a:srgbClr val="48484A"/>
                </a:solidFill>
                <a:latin typeface="Arial"/>
                <a:cs typeface="Arial"/>
              </a:rPr>
              <a:t>Medical</a:t>
            </a:r>
            <a:r>
              <a:rPr lang="en-GB" sz="1600" spc="-20" dirty="0">
                <a:solidFill>
                  <a:srgbClr val="48484A"/>
                </a:solidFill>
                <a:latin typeface="Arial"/>
                <a:cs typeface="Arial"/>
              </a:rPr>
              <a:t> </a:t>
            </a:r>
            <a:r>
              <a:rPr lang="en-GB" sz="1600" dirty="0">
                <a:solidFill>
                  <a:srgbClr val="48484A"/>
                </a:solidFill>
                <a:latin typeface="Arial"/>
                <a:cs typeface="Arial"/>
              </a:rPr>
              <a:t>Research</a:t>
            </a:r>
            <a:r>
              <a:rPr lang="en-GB" sz="1600" spc="-35" dirty="0">
                <a:solidFill>
                  <a:srgbClr val="48484A"/>
                </a:solidFill>
                <a:latin typeface="Arial"/>
                <a:cs typeface="Arial"/>
              </a:rPr>
              <a:t> </a:t>
            </a:r>
            <a:r>
              <a:rPr lang="en-GB" sz="1600" spc="-10" dirty="0">
                <a:solidFill>
                  <a:srgbClr val="48484A"/>
                </a:solidFill>
                <a:latin typeface="Arial"/>
                <a:cs typeface="Arial"/>
              </a:rPr>
              <a:t>Fellow,</a:t>
            </a:r>
            <a:r>
              <a:rPr lang="en-GB" sz="1600" spc="-5" dirty="0">
                <a:solidFill>
                  <a:srgbClr val="48484A"/>
                </a:solidFill>
                <a:latin typeface="Arial"/>
                <a:cs typeface="Arial"/>
              </a:rPr>
              <a:t> </a:t>
            </a:r>
            <a:r>
              <a:rPr lang="en-GB" sz="1600" dirty="0">
                <a:solidFill>
                  <a:srgbClr val="48484A"/>
                </a:solidFill>
                <a:latin typeface="Arial"/>
                <a:cs typeface="Arial"/>
              </a:rPr>
              <a:t>won the</a:t>
            </a:r>
            <a:r>
              <a:rPr lang="en-GB" sz="1600" spc="-50" dirty="0">
                <a:solidFill>
                  <a:srgbClr val="48484A"/>
                </a:solidFill>
                <a:latin typeface="Arial"/>
                <a:cs typeface="Arial"/>
              </a:rPr>
              <a:t> </a:t>
            </a:r>
            <a:r>
              <a:rPr lang="en-GB" sz="1600" dirty="0">
                <a:solidFill>
                  <a:srgbClr val="48484A"/>
                </a:solidFill>
                <a:latin typeface="Arial"/>
                <a:cs typeface="Arial"/>
              </a:rPr>
              <a:t>first</a:t>
            </a:r>
            <a:r>
              <a:rPr lang="en-GB" sz="1600" spc="-45" dirty="0">
                <a:solidFill>
                  <a:srgbClr val="48484A"/>
                </a:solidFill>
                <a:latin typeface="Arial"/>
                <a:cs typeface="Arial"/>
              </a:rPr>
              <a:t> </a:t>
            </a:r>
            <a:r>
              <a:rPr lang="en-GB" sz="1600" dirty="0">
                <a:solidFill>
                  <a:srgbClr val="48484A"/>
                </a:solidFill>
                <a:latin typeface="Arial"/>
                <a:cs typeface="Arial"/>
              </a:rPr>
              <a:t>prize</a:t>
            </a:r>
            <a:r>
              <a:rPr lang="en-GB" sz="1600" spc="-30" dirty="0">
                <a:solidFill>
                  <a:srgbClr val="48484A"/>
                </a:solidFill>
                <a:latin typeface="Arial"/>
                <a:cs typeface="Arial"/>
              </a:rPr>
              <a:t> </a:t>
            </a:r>
            <a:r>
              <a:rPr lang="en-GB" sz="1600" spc="-25" dirty="0">
                <a:solidFill>
                  <a:srgbClr val="48484A"/>
                </a:solidFill>
                <a:latin typeface="Arial"/>
                <a:cs typeface="Arial"/>
              </a:rPr>
              <a:t>at </a:t>
            </a:r>
            <a:r>
              <a:rPr lang="en-GB" sz="1600" dirty="0">
                <a:solidFill>
                  <a:srgbClr val="48484A"/>
                </a:solidFill>
                <a:latin typeface="Arial"/>
                <a:cs typeface="Arial"/>
              </a:rPr>
              <a:t>international</a:t>
            </a:r>
            <a:r>
              <a:rPr lang="en-GB" sz="1600" spc="-25" dirty="0">
                <a:solidFill>
                  <a:srgbClr val="48484A"/>
                </a:solidFill>
                <a:latin typeface="Arial"/>
                <a:cs typeface="Arial"/>
              </a:rPr>
              <a:t> </a:t>
            </a:r>
            <a:r>
              <a:rPr lang="en-GB" sz="1600" dirty="0">
                <a:solidFill>
                  <a:srgbClr val="48484A"/>
                </a:solidFill>
                <a:latin typeface="Arial"/>
                <a:cs typeface="Arial"/>
              </a:rPr>
              <a:t>cachexia</a:t>
            </a:r>
            <a:r>
              <a:rPr lang="en-GB" sz="1600" spc="-20" dirty="0">
                <a:solidFill>
                  <a:srgbClr val="48484A"/>
                </a:solidFill>
                <a:latin typeface="Arial"/>
                <a:cs typeface="Arial"/>
              </a:rPr>
              <a:t> </a:t>
            </a:r>
            <a:r>
              <a:rPr lang="en-GB" sz="1600" dirty="0">
                <a:solidFill>
                  <a:srgbClr val="48484A"/>
                </a:solidFill>
                <a:latin typeface="Arial"/>
                <a:cs typeface="Arial"/>
              </a:rPr>
              <a:t>meeting,</a:t>
            </a:r>
            <a:r>
              <a:rPr lang="en-GB" sz="1600" spc="-35" dirty="0">
                <a:solidFill>
                  <a:srgbClr val="48484A"/>
                </a:solidFill>
                <a:latin typeface="Arial"/>
                <a:cs typeface="Arial"/>
              </a:rPr>
              <a:t> </a:t>
            </a:r>
            <a:r>
              <a:rPr lang="en-GB" sz="1600" dirty="0">
                <a:solidFill>
                  <a:srgbClr val="48484A"/>
                </a:solidFill>
                <a:latin typeface="Arial"/>
                <a:cs typeface="Arial"/>
              </a:rPr>
              <a:t>where he</a:t>
            </a:r>
            <a:r>
              <a:rPr lang="en-GB" sz="1600" spc="-35" dirty="0">
                <a:solidFill>
                  <a:srgbClr val="48484A"/>
                </a:solidFill>
                <a:latin typeface="Arial"/>
                <a:cs typeface="Arial"/>
              </a:rPr>
              <a:t> </a:t>
            </a:r>
            <a:r>
              <a:rPr lang="en-GB" sz="1600" dirty="0">
                <a:solidFill>
                  <a:srgbClr val="48484A"/>
                </a:solidFill>
                <a:latin typeface="Arial"/>
                <a:cs typeface="Arial"/>
              </a:rPr>
              <a:t>presented</a:t>
            </a:r>
            <a:r>
              <a:rPr lang="en-GB" sz="1600" spc="-35" dirty="0">
                <a:solidFill>
                  <a:srgbClr val="48484A"/>
                </a:solidFill>
                <a:latin typeface="Arial"/>
                <a:cs typeface="Arial"/>
              </a:rPr>
              <a:t> </a:t>
            </a:r>
            <a:r>
              <a:rPr lang="en-GB" sz="1600" dirty="0">
                <a:solidFill>
                  <a:srgbClr val="48484A"/>
                </a:solidFill>
                <a:latin typeface="Arial"/>
                <a:cs typeface="Arial"/>
              </a:rPr>
              <a:t>this</a:t>
            </a:r>
            <a:r>
              <a:rPr lang="en-GB" sz="1600" spc="-40" dirty="0">
                <a:solidFill>
                  <a:srgbClr val="48484A"/>
                </a:solidFill>
                <a:latin typeface="Arial"/>
                <a:cs typeface="Arial"/>
              </a:rPr>
              <a:t> </a:t>
            </a:r>
            <a:r>
              <a:rPr lang="en-GB" sz="1600" spc="-10" dirty="0">
                <a:solidFill>
                  <a:srgbClr val="48484A"/>
                </a:solidFill>
                <a:latin typeface="Arial"/>
                <a:cs typeface="Arial"/>
              </a:rPr>
              <a:t>work.</a:t>
            </a:r>
            <a:endParaRPr lang="en-GB" sz="1600" dirty="0">
              <a:latin typeface="Arial"/>
              <a:cs typeface="Arial"/>
            </a:endParaRPr>
          </a:p>
          <a:p>
            <a:pPr marL="241300" marR="101600" indent="-228600">
              <a:spcBef>
                <a:spcPts val="1530"/>
              </a:spcBef>
              <a:buChar char="•"/>
              <a:tabLst>
                <a:tab pos="241300" algn="l"/>
              </a:tabLst>
            </a:pPr>
            <a:r>
              <a:rPr lang="en-GB" sz="1600" dirty="0">
                <a:solidFill>
                  <a:srgbClr val="48484A"/>
                </a:solidFill>
                <a:latin typeface="Arial"/>
                <a:cs typeface="Arial"/>
              </a:rPr>
              <a:t>Completed</a:t>
            </a:r>
            <a:r>
              <a:rPr lang="en-GB" sz="1600" spc="-10" dirty="0">
                <a:solidFill>
                  <a:srgbClr val="48484A"/>
                </a:solidFill>
                <a:latin typeface="Arial"/>
                <a:cs typeface="Arial"/>
              </a:rPr>
              <a:t> </a:t>
            </a:r>
            <a:r>
              <a:rPr lang="en-GB" sz="1600" dirty="0">
                <a:solidFill>
                  <a:srgbClr val="48484A"/>
                </a:solidFill>
                <a:latin typeface="Arial"/>
                <a:cs typeface="Arial"/>
              </a:rPr>
              <a:t>a</a:t>
            </a:r>
            <a:r>
              <a:rPr lang="en-GB" sz="1600" spc="-25" dirty="0">
                <a:solidFill>
                  <a:srgbClr val="48484A"/>
                </a:solidFill>
                <a:latin typeface="Arial"/>
                <a:cs typeface="Arial"/>
              </a:rPr>
              <a:t> </a:t>
            </a:r>
            <a:r>
              <a:rPr lang="en-GB" sz="1600" dirty="0">
                <a:solidFill>
                  <a:srgbClr val="48484A"/>
                </a:solidFill>
                <a:latin typeface="Arial"/>
                <a:cs typeface="Arial"/>
              </a:rPr>
              <a:t>trial</a:t>
            </a:r>
            <a:r>
              <a:rPr lang="en-GB" sz="1600" spc="-25" dirty="0">
                <a:solidFill>
                  <a:srgbClr val="48484A"/>
                </a:solidFill>
                <a:latin typeface="Arial"/>
                <a:cs typeface="Arial"/>
              </a:rPr>
              <a:t> </a:t>
            </a:r>
            <a:r>
              <a:rPr lang="en-GB" sz="1600" dirty="0">
                <a:solidFill>
                  <a:srgbClr val="48484A"/>
                </a:solidFill>
                <a:latin typeface="Arial"/>
                <a:cs typeface="Arial"/>
              </a:rPr>
              <a:t>of</a:t>
            </a:r>
            <a:r>
              <a:rPr lang="en-GB" sz="1600" spc="-25" dirty="0">
                <a:solidFill>
                  <a:srgbClr val="48484A"/>
                </a:solidFill>
                <a:latin typeface="Arial"/>
                <a:cs typeface="Arial"/>
              </a:rPr>
              <a:t> </a:t>
            </a:r>
            <a:r>
              <a:rPr lang="en-GB" sz="1600" dirty="0">
                <a:solidFill>
                  <a:srgbClr val="48484A"/>
                </a:solidFill>
                <a:latin typeface="Arial"/>
                <a:cs typeface="Arial"/>
              </a:rPr>
              <a:t>Virtual</a:t>
            </a:r>
            <a:r>
              <a:rPr lang="en-GB" sz="1600" spc="-15" dirty="0">
                <a:solidFill>
                  <a:srgbClr val="48484A"/>
                </a:solidFill>
                <a:latin typeface="Arial"/>
                <a:cs typeface="Arial"/>
              </a:rPr>
              <a:t> </a:t>
            </a:r>
            <a:r>
              <a:rPr lang="en-GB" sz="1600" dirty="0">
                <a:solidFill>
                  <a:srgbClr val="48484A"/>
                </a:solidFill>
                <a:latin typeface="Arial"/>
                <a:cs typeface="Arial"/>
              </a:rPr>
              <a:t>Reality</a:t>
            </a:r>
            <a:r>
              <a:rPr lang="en-GB" sz="1600" spc="-15" dirty="0">
                <a:solidFill>
                  <a:srgbClr val="48484A"/>
                </a:solidFill>
                <a:latin typeface="Arial"/>
                <a:cs typeface="Arial"/>
              </a:rPr>
              <a:t> </a:t>
            </a:r>
            <a:r>
              <a:rPr lang="en-GB" sz="1600" dirty="0">
                <a:solidFill>
                  <a:srgbClr val="48484A"/>
                </a:solidFill>
                <a:latin typeface="Arial"/>
                <a:cs typeface="Arial"/>
              </a:rPr>
              <a:t>in</a:t>
            </a:r>
            <a:r>
              <a:rPr lang="en-GB" sz="1600" spc="-35" dirty="0">
                <a:solidFill>
                  <a:srgbClr val="48484A"/>
                </a:solidFill>
                <a:latin typeface="Arial"/>
                <a:cs typeface="Arial"/>
              </a:rPr>
              <a:t> </a:t>
            </a:r>
            <a:r>
              <a:rPr lang="en-GB" sz="1600" dirty="0">
                <a:solidFill>
                  <a:srgbClr val="48484A"/>
                </a:solidFill>
                <a:latin typeface="Arial"/>
                <a:cs typeface="Arial"/>
              </a:rPr>
              <a:t>the</a:t>
            </a:r>
            <a:r>
              <a:rPr lang="en-GB" sz="1600" spc="-30" dirty="0">
                <a:solidFill>
                  <a:srgbClr val="48484A"/>
                </a:solidFill>
                <a:latin typeface="Arial"/>
                <a:cs typeface="Arial"/>
              </a:rPr>
              <a:t> </a:t>
            </a:r>
            <a:r>
              <a:rPr lang="en-GB" sz="1600" dirty="0">
                <a:solidFill>
                  <a:srgbClr val="48484A"/>
                </a:solidFill>
                <a:latin typeface="Arial"/>
                <a:cs typeface="Arial"/>
              </a:rPr>
              <a:t>hospice,</a:t>
            </a:r>
            <a:r>
              <a:rPr lang="en-GB" sz="1600" spc="-15" dirty="0">
                <a:solidFill>
                  <a:srgbClr val="48484A"/>
                </a:solidFill>
                <a:latin typeface="Arial"/>
                <a:cs typeface="Arial"/>
              </a:rPr>
              <a:t> </a:t>
            </a:r>
            <a:r>
              <a:rPr lang="en-GB" sz="1600" dirty="0">
                <a:solidFill>
                  <a:srgbClr val="48484A"/>
                </a:solidFill>
                <a:latin typeface="Arial"/>
                <a:cs typeface="Arial"/>
              </a:rPr>
              <a:t>the</a:t>
            </a:r>
            <a:r>
              <a:rPr lang="en-GB" sz="1600" spc="-35" dirty="0">
                <a:solidFill>
                  <a:srgbClr val="48484A"/>
                </a:solidFill>
                <a:latin typeface="Arial"/>
                <a:cs typeface="Arial"/>
              </a:rPr>
              <a:t> </a:t>
            </a:r>
            <a:r>
              <a:rPr lang="en-GB" sz="1600" dirty="0">
                <a:solidFill>
                  <a:srgbClr val="48484A"/>
                </a:solidFill>
                <a:latin typeface="Arial"/>
                <a:cs typeface="Arial"/>
              </a:rPr>
              <a:t>findings</a:t>
            </a:r>
            <a:r>
              <a:rPr lang="en-GB" sz="1600" spc="-15" dirty="0">
                <a:solidFill>
                  <a:srgbClr val="48484A"/>
                </a:solidFill>
                <a:latin typeface="Arial"/>
                <a:cs typeface="Arial"/>
              </a:rPr>
              <a:t> </a:t>
            </a:r>
            <a:r>
              <a:rPr lang="en-GB" sz="1600" dirty="0">
                <a:solidFill>
                  <a:srgbClr val="48484A"/>
                </a:solidFill>
                <a:latin typeface="Arial"/>
                <a:cs typeface="Arial"/>
              </a:rPr>
              <a:t>of</a:t>
            </a:r>
            <a:r>
              <a:rPr lang="en-GB" sz="1600" spc="-25" dirty="0">
                <a:solidFill>
                  <a:srgbClr val="48484A"/>
                </a:solidFill>
                <a:latin typeface="Arial"/>
                <a:cs typeface="Arial"/>
              </a:rPr>
              <a:t> </a:t>
            </a:r>
            <a:r>
              <a:rPr lang="en-GB" sz="1600" dirty="0">
                <a:solidFill>
                  <a:srgbClr val="48484A"/>
                </a:solidFill>
                <a:latin typeface="Arial"/>
                <a:cs typeface="Arial"/>
              </a:rPr>
              <a:t>which</a:t>
            </a:r>
            <a:r>
              <a:rPr lang="en-GB" sz="1600" spc="15" dirty="0">
                <a:solidFill>
                  <a:srgbClr val="48484A"/>
                </a:solidFill>
                <a:latin typeface="Arial"/>
                <a:cs typeface="Arial"/>
              </a:rPr>
              <a:t> </a:t>
            </a:r>
            <a:r>
              <a:rPr lang="en-GB" sz="1600" dirty="0">
                <a:solidFill>
                  <a:srgbClr val="48484A"/>
                </a:solidFill>
                <a:latin typeface="Arial"/>
                <a:cs typeface="Arial"/>
              </a:rPr>
              <a:t>have</a:t>
            </a:r>
            <a:r>
              <a:rPr lang="en-GB" sz="1600" spc="-20" dirty="0">
                <a:solidFill>
                  <a:srgbClr val="48484A"/>
                </a:solidFill>
                <a:latin typeface="Arial"/>
                <a:cs typeface="Arial"/>
              </a:rPr>
              <a:t> </a:t>
            </a:r>
            <a:r>
              <a:rPr lang="en-GB" sz="1600" dirty="0">
                <a:solidFill>
                  <a:srgbClr val="48484A"/>
                </a:solidFill>
                <a:latin typeface="Arial"/>
                <a:cs typeface="Arial"/>
              </a:rPr>
              <a:t>now</a:t>
            </a:r>
            <a:r>
              <a:rPr lang="en-GB" sz="1600" spc="-35" dirty="0">
                <a:solidFill>
                  <a:srgbClr val="48484A"/>
                </a:solidFill>
                <a:latin typeface="Arial"/>
                <a:cs typeface="Arial"/>
              </a:rPr>
              <a:t> </a:t>
            </a:r>
            <a:r>
              <a:rPr lang="en-GB" sz="1600" dirty="0">
                <a:solidFill>
                  <a:srgbClr val="48484A"/>
                </a:solidFill>
                <a:latin typeface="Arial"/>
                <a:cs typeface="Arial"/>
              </a:rPr>
              <a:t>been</a:t>
            </a:r>
            <a:r>
              <a:rPr lang="en-GB" sz="1600" spc="-20" dirty="0">
                <a:solidFill>
                  <a:srgbClr val="48484A"/>
                </a:solidFill>
                <a:latin typeface="Arial"/>
                <a:cs typeface="Arial"/>
              </a:rPr>
              <a:t> </a:t>
            </a:r>
            <a:r>
              <a:rPr lang="en-GB" sz="1600" spc="-10" dirty="0">
                <a:solidFill>
                  <a:srgbClr val="48484A"/>
                </a:solidFill>
                <a:latin typeface="Arial"/>
                <a:cs typeface="Arial"/>
              </a:rPr>
              <a:t>published </a:t>
            </a:r>
            <a:r>
              <a:rPr lang="en-GB" sz="1600" dirty="0">
                <a:solidFill>
                  <a:srgbClr val="48484A"/>
                </a:solidFill>
                <a:latin typeface="Arial"/>
                <a:cs typeface="Arial"/>
              </a:rPr>
              <a:t>in</a:t>
            </a:r>
            <a:r>
              <a:rPr lang="en-GB" sz="1600" spc="-35" dirty="0">
                <a:solidFill>
                  <a:srgbClr val="48484A"/>
                </a:solidFill>
                <a:latin typeface="Arial"/>
                <a:cs typeface="Arial"/>
              </a:rPr>
              <a:t> </a:t>
            </a:r>
            <a:r>
              <a:rPr lang="en-GB" sz="1600" dirty="0">
                <a:solidFill>
                  <a:srgbClr val="48484A"/>
                </a:solidFill>
                <a:latin typeface="Arial"/>
                <a:cs typeface="Arial"/>
              </a:rPr>
              <a:t>an</a:t>
            </a:r>
            <a:r>
              <a:rPr lang="en-GB" sz="1600" spc="-20" dirty="0">
                <a:solidFill>
                  <a:srgbClr val="48484A"/>
                </a:solidFill>
                <a:latin typeface="Arial"/>
                <a:cs typeface="Arial"/>
              </a:rPr>
              <a:t> </a:t>
            </a:r>
            <a:r>
              <a:rPr lang="en-GB" sz="1600" dirty="0">
                <a:solidFill>
                  <a:srgbClr val="48484A"/>
                </a:solidFill>
                <a:latin typeface="Arial"/>
                <a:cs typeface="Arial"/>
              </a:rPr>
              <a:t>academic</a:t>
            </a:r>
            <a:r>
              <a:rPr lang="en-GB" sz="1600" spc="-15" dirty="0">
                <a:solidFill>
                  <a:srgbClr val="48484A"/>
                </a:solidFill>
                <a:latin typeface="Arial"/>
                <a:cs typeface="Arial"/>
              </a:rPr>
              <a:t> </a:t>
            </a:r>
            <a:r>
              <a:rPr lang="en-GB" sz="1600" spc="-10" dirty="0">
                <a:solidFill>
                  <a:srgbClr val="48484A"/>
                </a:solidFill>
                <a:latin typeface="Arial"/>
                <a:cs typeface="Arial"/>
              </a:rPr>
              <a:t>journal.</a:t>
            </a:r>
          </a:p>
          <a:p>
            <a:pPr marL="298450" marR="101600" indent="-285750" algn="just">
              <a:spcBef>
                <a:spcPts val="1530"/>
              </a:spcBef>
              <a:buFont typeface="Arial" panose="020B0604020202020204" pitchFamily="34" charset="0"/>
              <a:buChar char="•"/>
              <a:tabLst>
                <a:tab pos="241300" algn="l"/>
              </a:tabLst>
            </a:pPr>
            <a:r>
              <a:rPr lang="en-US" sz="1600" dirty="0">
                <a:latin typeface="Arial"/>
                <a:cs typeface="Arial"/>
              </a:rPr>
              <a:t>Our scholarly partnerships involved our contribution to an AHRC research grant application (</a:t>
            </a:r>
            <a:r>
              <a:rPr lang="en-US" sz="1600" dirty="0"/>
              <a:t>IMAGINED: Investigating Meaning-making to cocreate Guidelines for Evaluation IN Arts for Dementia</a:t>
            </a:r>
            <a:r>
              <a:rPr lang="en-US" sz="1600" dirty="0">
                <a:latin typeface="Arial"/>
                <a:cs typeface="Arial"/>
              </a:rPr>
              <a:t>) involving numerous external stakeholders pertaining to the wider field of arts and health. This application was successful and the project commenced in October 2023. </a:t>
            </a:r>
          </a:p>
          <a:p>
            <a:pPr marL="12700" marR="101600">
              <a:spcBef>
                <a:spcPts val="1530"/>
              </a:spcBef>
              <a:tabLst>
                <a:tab pos="241300" algn="l"/>
              </a:tabLst>
            </a:pPr>
            <a:endParaRPr lang="en-GB" sz="1600" dirty="0">
              <a:latin typeface="Arial"/>
              <a:cs typeface="Arial"/>
            </a:endParaRPr>
          </a:p>
          <a:p>
            <a:pPr marL="241300" marR="101600" indent="-228600">
              <a:spcBef>
                <a:spcPts val="1530"/>
              </a:spcBef>
              <a:buChar char="•"/>
              <a:tabLst>
                <a:tab pos="241300" algn="l"/>
              </a:tabLst>
            </a:pPr>
            <a:endParaRPr lang="en-GB" sz="1800" dirty="0">
              <a:latin typeface="Arial"/>
              <a:cs typeface="Arial"/>
            </a:endParaRPr>
          </a:p>
          <a:p>
            <a:endParaRPr lang="en-GB" dirty="0"/>
          </a:p>
        </p:txBody>
      </p:sp>
    </p:spTree>
    <p:extLst>
      <p:ext uri="{BB962C8B-B14F-4D97-AF65-F5344CB8AC3E}">
        <p14:creationId xmlns:p14="http://schemas.microsoft.com/office/powerpoint/2010/main" val="3687958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3B15E-8CCB-4564-6C39-8A03B8A50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7E0CD-9889-0B33-6986-DF82D38B3593}"/>
              </a:ext>
            </a:extLst>
          </p:cNvPr>
          <p:cNvSpPr>
            <a:spLocks noGrp="1"/>
          </p:cNvSpPr>
          <p:nvPr>
            <p:ph type="title"/>
          </p:nvPr>
        </p:nvSpPr>
        <p:spPr>
          <a:xfrm>
            <a:off x="1096162" y="585977"/>
            <a:ext cx="10052050" cy="307777"/>
          </a:xfrm>
        </p:spPr>
        <p:txBody>
          <a:bodyPr/>
          <a:lstStyle/>
          <a:p>
            <a:pPr algn="ctr"/>
            <a:r>
              <a:rPr lang="en-GB" sz="2000" dirty="0"/>
              <a:t>Creating</a:t>
            </a:r>
            <a:r>
              <a:rPr lang="en-GB" sz="2000" spc="-50" dirty="0"/>
              <a:t> </a:t>
            </a:r>
            <a:r>
              <a:rPr lang="en-GB" sz="2000" dirty="0"/>
              <a:t>research</a:t>
            </a:r>
            <a:r>
              <a:rPr lang="en-GB" sz="2000" spc="-65" dirty="0"/>
              <a:t> </a:t>
            </a:r>
            <a:r>
              <a:rPr lang="en-GB" sz="2000" dirty="0"/>
              <a:t>evidence</a:t>
            </a:r>
            <a:r>
              <a:rPr lang="en-GB" sz="2000" spc="-30" dirty="0"/>
              <a:t> </a:t>
            </a:r>
            <a:r>
              <a:rPr lang="en-GB" sz="2000" dirty="0"/>
              <a:t>and</a:t>
            </a:r>
            <a:r>
              <a:rPr lang="en-GB" sz="2000" spc="-65" dirty="0"/>
              <a:t> </a:t>
            </a:r>
            <a:r>
              <a:rPr lang="en-GB" sz="2000" dirty="0"/>
              <a:t>integrating</a:t>
            </a:r>
            <a:r>
              <a:rPr lang="en-GB" sz="2000" spc="-80" dirty="0"/>
              <a:t> </a:t>
            </a:r>
            <a:r>
              <a:rPr lang="en-GB" sz="2000" dirty="0"/>
              <a:t>into</a:t>
            </a:r>
            <a:r>
              <a:rPr lang="en-GB" sz="2000" spc="-80" dirty="0"/>
              <a:t> </a:t>
            </a:r>
            <a:r>
              <a:rPr lang="en-GB" sz="2000" spc="-10" dirty="0"/>
              <a:t>educational</a:t>
            </a:r>
            <a:r>
              <a:rPr lang="en-GB" sz="2000" spc="-60" dirty="0"/>
              <a:t> </a:t>
            </a:r>
            <a:r>
              <a:rPr lang="en-GB" sz="2000" dirty="0"/>
              <a:t>and</a:t>
            </a:r>
            <a:r>
              <a:rPr lang="en-GB" sz="2000" spc="-65" dirty="0"/>
              <a:t> </a:t>
            </a:r>
            <a:r>
              <a:rPr lang="en-GB" sz="2000" dirty="0"/>
              <a:t>clinical</a:t>
            </a:r>
            <a:r>
              <a:rPr lang="en-GB" sz="2000" spc="-95" dirty="0"/>
              <a:t> </a:t>
            </a:r>
            <a:r>
              <a:rPr lang="en-GB" sz="2000" spc="-10" dirty="0"/>
              <a:t>services</a:t>
            </a:r>
            <a:endParaRPr lang="en-GB" sz="2000" dirty="0"/>
          </a:p>
        </p:txBody>
      </p:sp>
      <p:sp>
        <p:nvSpPr>
          <p:cNvPr id="3" name="Text Placeholder 2">
            <a:extLst>
              <a:ext uri="{FF2B5EF4-FFF2-40B4-BE49-F238E27FC236}">
                <a16:creationId xmlns:a16="http://schemas.microsoft.com/office/drawing/2014/main" id="{94219125-10CD-CFA6-4D58-0A07A38CC218}"/>
              </a:ext>
            </a:extLst>
          </p:cNvPr>
          <p:cNvSpPr>
            <a:spLocks noGrp="1"/>
          </p:cNvSpPr>
          <p:nvPr>
            <p:ph type="body" idx="1"/>
          </p:nvPr>
        </p:nvSpPr>
        <p:spPr>
          <a:xfrm>
            <a:off x="888898" y="1649323"/>
            <a:ext cx="9883775" cy="4185761"/>
          </a:xfrm>
        </p:spPr>
        <p:txBody>
          <a:bodyPr/>
          <a:lstStyle/>
          <a:p>
            <a:pPr marL="12700">
              <a:spcBef>
                <a:spcPts val="5"/>
              </a:spcBef>
              <a:tabLst>
                <a:tab pos="299085" algn="l"/>
              </a:tabLst>
            </a:pPr>
            <a:r>
              <a:rPr lang="en-GB" sz="1600" dirty="0">
                <a:solidFill>
                  <a:srgbClr val="48484A"/>
                </a:solidFill>
                <a:latin typeface="Arial"/>
                <a:cs typeface="Arial"/>
              </a:rPr>
              <a:t>We have contributed to numerous medical research studies:</a:t>
            </a:r>
            <a:endParaRPr lang="en-GB" sz="1600" dirty="0">
              <a:latin typeface="Arial"/>
              <a:cs typeface="Arial"/>
            </a:endParaRPr>
          </a:p>
          <a:p>
            <a:pPr marL="299085" indent="-286385">
              <a:lnSpc>
                <a:spcPct val="100000"/>
              </a:lnSpc>
              <a:spcBef>
                <a:spcPts val="5"/>
              </a:spcBef>
              <a:buChar char="•"/>
              <a:tabLst>
                <a:tab pos="299085" algn="l"/>
              </a:tabLst>
            </a:pPr>
            <a:endParaRPr lang="en-GB" sz="1600" dirty="0">
              <a:solidFill>
                <a:srgbClr val="0D0D0D"/>
              </a:solidFill>
              <a:latin typeface="Arial"/>
              <a:cs typeface="Arial"/>
            </a:endParaRPr>
          </a:p>
          <a:p>
            <a:pPr marL="342900" indent="-342900" algn="just">
              <a:buFont typeface="Arial" panose="020B0604020202020204" pitchFamily="34" charset="0"/>
              <a:buChar char="•"/>
            </a:pPr>
            <a:r>
              <a:rPr lang="en-US" sz="1600" dirty="0"/>
              <a:t>Chelsea 2 trial:  this is the largest Random Controlled Trial (RCT) in palliative care looking at the effects of giving fluids at end of life. The results will influence future practice locally and nationally. We have taken part in this trial and recruited all of target patients ahead of schedule.</a:t>
            </a:r>
          </a:p>
          <a:p>
            <a:pPr marL="342900" indent="-342900" algn="just">
              <a:buFont typeface="Arial" panose="020B0604020202020204" pitchFamily="34" charset="0"/>
              <a:buChar char="•"/>
            </a:pPr>
            <a:endParaRPr lang="en-US" sz="1600" dirty="0"/>
          </a:p>
          <a:p>
            <a:pPr marL="342900" indent="-342900" algn="just">
              <a:buFont typeface="Arial" panose="020B0604020202020204" pitchFamily="34" charset="0"/>
              <a:buChar char="•"/>
            </a:pPr>
            <a:r>
              <a:rPr lang="en-US" sz="1600" dirty="0"/>
              <a:t>REVOLUTION: Prospective longitudinal biobank study of patients with cancer, with a focus on quality of life and cancer cachexia. 109 patients have been recruited across 3 sites (St Columba’s Hospice, Western General Hospital, University Hospital Southampton). The first manuscript from this work has been drafted and is due to be submitted this week to Clinical Nutrition.  </a:t>
            </a:r>
          </a:p>
          <a:p>
            <a:pPr marL="342900" indent="-342900" algn="just">
              <a:buFont typeface="Arial" panose="020B0604020202020204" pitchFamily="34" charset="0"/>
              <a:buChar char="•"/>
            </a:pPr>
            <a:endParaRPr lang="en-US" sz="1600" dirty="0"/>
          </a:p>
          <a:p>
            <a:pPr marL="342900" indent="-342900" algn="just">
              <a:buFont typeface="Arial" panose="020B0604020202020204" pitchFamily="34" charset="0"/>
              <a:buChar char="•"/>
            </a:pPr>
            <a:r>
              <a:rPr lang="en-US" sz="1600" dirty="0"/>
              <a:t>POST study: This is an international multi-</a:t>
            </a:r>
            <a:r>
              <a:rPr lang="en-US" sz="1600" dirty="0" err="1"/>
              <a:t>centre</a:t>
            </a:r>
            <a:r>
              <a:rPr lang="en-US" sz="1600" dirty="0"/>
              <a:t> observational study, of which St Columba’s Hospice is one site. It explores terminology around cancer survivorship. </a:t>
            </a:r>
          </a:p>
          <a:p>
            <a:pPr marL="342900" indent="-342900" algn="just">
              <a:buFont typeface="Arial" panose="020B0604020202020204" pitchFamily="34" charset="0"/>
              <a:buChar char="•"/>
            </a:pPr>
            <a:endParaRPr lang="en-US" sz="1600" dirty="0"/>
          </a:p>
          <a:p>
            <a:pPr marL="342900" indent="-342900" algn="just">
              <a:buFont typeface="Arial" panose="020B0604020202020204" pitchFamily="34" charset="0"/>
              <a:buChar char="•"/>
            </a:pPr>
            <a:r>
              <a:rPr lang="en-US" sz="1600" dirty="0"/>
              <a:t>Cachexia Prevalence Study: A retrospective analysis was conducted of all consecutive in patients with cancer who died across a three-year period in St Columba’s Hospice.  </a:t>
            </a:r>
          </a:p>
          <a:p>
            <a:pPr marL="342900" indent="-342900" algn="just">
              <a:buFont typeface="Arial" panose="020B0604020202020204" pitchFamily="34" charset="0"/>
              <a:buChar char="•"/>
            </a:pPr>
            <a:endParaRPr lang="en-US" sz="1600" dirty="0">
              <a:latin typeface="Arial"/>
              <a:cs typeface="Arial"/>
            </a:endParaRPr>
          </a:p>
        </p:txBody>
      </p:sp>
    </p:spTree>
    <p:extLst>
      <p:ext uri="{BB962C8B-B14F-4D97-AF65-F5344CB8AC3E}">
        <p14:creationId xmlns:p14="http://schemas.microsoft.com/office/powerpoint/2010/main" val="4009587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926" y="4465397"/>
            <a:ext cx="175260" cy="2061845"/>
          </a:xfrm>
          <a:prstGeom prst="rect">
            <a:avLst/>
          </a:prstGeom>
        </p:spPr>
        <p:txBody>
          <a:bodyPr vert="vert270" wrap="square" lIns="0" tIns="635" rIns="0" bIns="0" rtlCol="0">
            <a:spAutoFit/>
          </a:bodyPr>
          <a:lstStyle/>
          <a:p>
            <a:pPr marL="12700" marR="0" lvl="0" indent="0" defTabSz="914400" eaLnBrk="1" fontAlgn="auto" latinLnBrk="0" hangingPunct="1">
              <a:lnSpc>
                <a:spcPct val="100000"/>
              </a:lnSpc>
              <a:spcBef>
                <a:spcPts val="5"/>
              </a:spcBef>
              <a:spcAft>
                <a:spcPts val="0"/>
              </a:spcAft>
              <a:buClrTx/>
              <a:buSzTx/>
              <a:buFontTx/>
              <a:buNone/>
              <a:tabLst/>
              <a:defRPr/>
            </a:pPr>
            <a:r>
              <a:rPr kumimoji="0" sz="1050" b="0" i="0" u="none" strike="noStrike" kern="0" cap="none" spc="-10" normalizeH="0" baseline="0" noProof="0" dirty="0">
                <a:ln>
                  <a:noFill/>
                </a:ln>
                <a:solidFill>
                  <a:srgbClr val="1C56A4"/>
                </a:solidFill>
                <a:effectLst/>
                <a:uLnTx/>
                <a:uFillTx/>
                <a:latin typeface="Arial"/>
                <a:cs typeface="Arial"/>
                <a:hlinkClick r:id="rId2"/>
              </a:rPr>
              <a:t>www.stcolumbashospice.org.uk</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pic>
        <p:nvPicPr>
          <p:cNvPr id="3" name="object 3"/>
          <p:cNvPicPr/>
          <p:nvPr/>
        </p:nvPicPr>
        <p:blipFill>
          <a:blip r:embed="rId3" cstate="print"/>
          <a:stretch>
            <a:fillRect/>
          </a:stretch>
        </p:blipFill>
        <p:spPr>
          <a:xfrm>
            <a:off x="11616181" y="6344043"/>
            <a:ext cx="188087" cy="106426"/>
          </a:xfrm>
          <a:prstGeom prst="rect">
            <a:avLst/>
          </a:prstGeom>
        </p:spPr>
      </p:pic>
      <p:sp>
        <p:nvSpPr>
          <p:cNvPr id="4" name="object 4"/>
          <p:cNvSpPr txBox="1">
            <a:spLocks noGrp="1"/>
          </p:cNvSpPr>
          <p:nvPr>
            <p:ph type="title"/>
          </p:nvPr>
        </p:nvSpPr>
        <p:spPr>
          <a:xfrm>
            <a:off x="-2415540" y="585977"/>
            <a:ext cx="13563752" cy="293670"/>
          </a:xfrm>
          <a:prstGeom prst="rect">
            <a:avLst/>
          </a:prstGeom>
        </p:spPr>
        <p:txBody>
          <a:bodyPr vert="horz" wrap="square" lIns="0" tIns="16510" rIns="0" bIns="0" rtlCol="0">
            <a:spAutoFit/>
          </a:bodyPr>
          <a:lstStyle/>
          <a:p>
            <a:pPr marL="3434079" algn="just">
              <a:lnSpc>
                <a:spcPct val="100000"/>
              </a:lnSpc>
              <a:spcBef>
                <a:spcPts val="130"/>
              </a:spcBef>
            </a:pPr>
            <a:r>
              <a:rPr lang="en-GB" sz="1800" dirty="0"/>
              <a:t>Creating</a:t>
            </a:r>
            <a:r>
              <a:rPr lang="en-GB" sz="1800" spc="-50" dirty="0"/>
              <a:t> </a:t>
            </a:r>
            <a:r>
              <a:rPr lang="en-GB" sz="1800" dirty="0"/>
              <a:t>research</a:t>
            </a:r>
            <a:r>
              <a:rPr lang="en-GB" sz="1800" spc="-65" dirty="0"/>
              <a:t> </a:t>
            </a:r>
            <a:r>
              <a:rPr lang="en-GB" sz="1800" dirty="0"/>
              <a:t>evidence</a:t>
            </a:r>
            <a:r>
              <a:rPr lang="en-GB" sz="1800" spc="-30" dirty="0"/>
              <a:t> </a:t>
            </a:r>
            <a:r>
              <a:rPr lang="en-GB" sz="1800" dirty="0"/>
              <a:t>and</a:t>
            </a:r>
            <a:r>
              <a:rPr lang="en-GB" sz="1800" spc="-65" dirty="0"/>
              <a:t> </a:t>
            </a:r>
            <a:r>
              <a:rPr lang="en-GB" sz="1800" dirty="0"/>
              <a:t>integrating</a:t>
            </a:r>
            <a:r>
              <a:rPr lang="en-GB" sz="1800" spc="-80" dirty="0"/>
              <a:t> </a:t>
            </a:r>
            <a:r>
              <a:rPr lang="en-GB" sz="1800" dirty="0"/>
              <a:t>into</a:t>
            </a:r>
            <a:r>
              <a:rPr lang="en-GB" sz="1800" spc="-80" dirty="0"/>
              <a:t> </a:t>
            </a:r>
            <a:r>
              <a:rPr lang="en-GB" sz="1800" spc="-10" dirty="0"/>
              <a:t>educational</a:t>
            </a:r>
            <a:r>
              <a:rPr lang="en-GB" sz="1800" spc="-60" dirty="0"/>
              <a:t> </a:t>
            </a:r>
            <a:r>
              <a:rPr lang="en-GB" sz="1800" dirty="0"/>
              <a:t>and</a:t>
            </a:r>
            <a:r>
              <a:rPr lang="en-GB" sz="1800" spc="-65" dirty="0"/>
              <a:t> </a:t>
            </a:r>
            <a:r>
              <a:rPr lang="en-GB" sz="1800" dirty="0"/>
              <a:t>clinical</a:t>
            </a:r>
            <a:r>
              <a:rPr lang="en-GB" sz="1800" spc="-95" dirty="0"/>
              <a:t> </a:t>
            </a:r>
            <a:r>
              <a:rPr lang="en-GB" sz="1800" spc="-10" dirty="0"/>
              <a:t>services</a:t>
            </a:r>
            <a:endParaRPr sz="1800" spc="-10" dirty="0"/>
          </a:p>
        </p:txBody>
      </p:sp>
      <p:sp>
        <p:nvSpPr>
          <p:cNvPr id="5" name="object 5"/>
          <p:cNvSpPr txBox="1">
            <a:spLocks noGrp="1"/>
          </p:cNvSpPr>
          <p:nvPr>
            <p:ph type="body" idx="1"/>
          </p:nvPr>
        </p:nvSpPr>
        <p:spPr>
          <a:xfrm>
            <a:off x="838200" y="1447800"/>
            <a:ext cx="9883775" cy="1544012"/>
          </a:xfrm>
          <a:prstGeom prst="rect">
            <a:avLst/>
          </a:prstGeom>
        </p:spPr>
        <p:txBody>
          <a:bodyPr vert="horz" wrap="square" lIns="0" tIns="172720" rIns="0" bIns="0" rtlCol="0">
            <a:spAutoFit/>
          </a:bodyPr>
          <a:lstStyle/>
          <a:p>
            <a:pPr marL="12700">
              <a:spcBef>
                <a:spcPts val="1360"/>
              </a:spcBef>
            </a:pPr>
            <a:r>
              <a:rPr lang="en-GB" sz="1600" dirty="0"/>
              <a:t>Next steps:</a:t>
            </a:r>
            <a:endParaRPr sz="1600" spc="-25" dirty="0"/>
          </a:p>
          <a:p>
            <a:pPr marL="241300" marR="335280" indent="-228600">
              <a:spcBef>
                <a:spcPts val="1530"/>
              </a:spcBef>
              <a:buChar char="•"/>
              <a:tabLst>
                <a:tab pos="241300" algn="l"/>
              </a:tabLst>
            </a:pPr>
            <a:r>
              <a:rPr lang="en-GB" sz="1600" dirty="0"/>
              <a:t>Further develop our partnership</a:t>
            </a:r>
            <a:r>
              <a:rPr lang="en-GB" sz="1600" spc="-60" dirty="0"/>
              <a:t> </a:t>
            </a:r>
            <a:r>
              <a:rPr lang="en-GB" sz="1600" dirty="0"/>
              <a:t>with</a:t>
            </a:r>
            <a:r>
              <a:rPr lang="en-GB" sz="1600" spc="-20" dirty="0"/>
              <a:t> </a:t>
            </a:r>
            <a:r>
              <a:rPr lang="en-GB" sz="1600" dirty="0"/>
              <a:t>QMU while supporting QMU bereavement charter work,</a:t>
            </a:r>
          </a:p>
          <a:p>
            <a:pPr marL="241300" marR="335280" indent="-228600">
              <a:spcBef>
                <a:spcPts val="1530"/>
              </a:spcBef>
              <a:buChar char="•"/>
              <a:tabLst>
                <a:tab pos="241300" algn="l"/>
              </a:tabLst>
            </a:pPr>
            <a:r>
              <a:rPr lang="en-GB" sz="1600" dirty="0"/>
              <a:t>Expand our Research PPI group involvement to enhance the impact of lived experience on our research and education activities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926" y="4465397"/>
            <a:ext cx="175260" cy="2061845"/>
          </a:xfrm>
          <a:prstGeom prst="rect">
            <a:avLst/>
          </a:prstGeom>
        </p:spPr>
        <p:txBody>
          <a:bodyPr vert="vert270" wrap="square" lIns="0" tIns="635" rIns="0" bIns="0" rtlCol="0">
            <a:spAutoFit/>
          </a:bodyPr>
          <a:lstStyle/>
          <a:p>
            <a:pPr marL="12700">
              <a:lnSpc>
                <a:spcPct val="100000"/>
              </a:lnSpc>
              <a:spcBef>
                <a:spcPts val="5"/>
              </a:spcBef>
            </a:pPr>
            <a:r>
              <a:rPr sz="1050" spc="-10" dirty="0">
                <a:solidFill>
                  <a:srgbClr val="1C56A4"/>
                </a:solidFill>
                <a:latin typeface="Arial"/>
                <a:cs typeface="Arial"/>
                <a:hlinkClick r:id="rId2"/>
              </a:rPr>
              <a:t>www.stcolumbashospice.org.uk</a:t>
            </a:r>
            <a:endParaRPr sz="1050">
              <a:latin typeface="Arial"/>
              <a:cs typeface="Arial"/>
            </a:endParaRPr>
          </a:p>
        </p:txBody>
      </p:sp>
      <p:pic>
        <p:nvPicPr>
          <p:cNvPr id="3" name="object 3"/>
          <p:cNvPicPr/>
          <p:nvPr/>
        </p:nvPicPr>
        <p:blipFill>
          <a:blip r:embed="rId3" cstate="print"/>
          <a:stretch>
            <a:fillRect/>
          </a:stretch>
        </p:blipFill>
        <p:spPr>
          <a:xfrm>
            <a:off x="11616181" y="6344043"/>
            <a:ext cx="188087" cy="106426"/>
          </a:xfrm>
          <a:prstGeom prst="rect">
            <a:avLst/>
          </a:prstGeom>
        </p:spPr>
      </p:pic>
      <p:pic>
        <p:nvPicPr>
          <p:cNvPr id="4" name="object 4"/>
          <p:cNvPicPr/>
          <p:nvPr/>
        </p:nvPicPr>
        <p:blipFill>
          <a:blip r:embed="rId4" cstate="print"/>
          <a:stretch>
            <a:fillRect/>
          </a:stretch>
        </p:blipFill>
        <p:spPr>
          <a:xfrm>
            <a:off x="2423160" y="990600"/>
            <a:ext cx="7315200" cy="486765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926" y="4465397"/>
            <a:ext cx="175260" cy="2061845"/>
          </a:xfrm>
          <a:prstGeom prst="rect">
            <a:avLst/>
          </a:prstGeom>
        </p:spPr>
        <p:txBody>
          <a:bodyPr vert="vert270" wrap="square" lIns="0" tIns="635" rIns="0" bIns="0" rtlCol="0">
            <a:spAutoFit/>
          </a:bodyPr>
          <a:lstStyle/>
          <a:p>
            <a:pPr marL="12700">
              <a:lnSpc>
                <a:spcPct val="100000"/>
              </a:lnSpc>
              <a:spcBef>
                <a:spcPts val="5"/>
              </a:spcBef>
            </a:pPr>
            <a:r>
              <a:rPr sz="1050" spc="-10" dirty="0">
                <a:solidFill>
                  <a:srgbClr val="1C56A4"/>
                </a:solidFill>
                <a:latin typeface="Arial"/>
                <a:cs typeface="Arial"/>
                <a:hlinkClick r:id="rId2"/>
              </a:rPr>
              <a:t>www.stcolumbashospice.org.uk</a:t>
            </a:r>
            <a:endParaRPr sz="1050">
              <a:latin typeface="Arial"/>
              <a:cs typeface="Arial"/>
            </a:endParaRPr>
          </a:p>
        </p:txBody>
      </p:sp>
      <p:pic>
        <p:nvPicPr>
          <p:cNvPr id="3" name="object 3"/>
          <p:cNvPicPr/>
          <p:nvPr/>
        </p:nvPicPr>
        <p:blipFill>
          <a:blip r:embed="rId3" cstate="print"/>
          <a:stretch>
            <a:fillRect/>
          </a:stretch>
        </p:blipFill>
        <p:spPr>
          <a:xfrm>
            <a:off x="11616181" y="6344043"/>
            <a:ext cx="188087" cy="106426"/>
          </a:xfrm>
          <a:prstGeom prst="rect">
            <a:avLst/>
          </a:prstGeom>
        </p:spPr>
      </p:pic>
      <p:sp>
        <p:nvSpPr>
          <p:cNvPr id="4" name="object 4"/>
          <p:cNvSpPr txBox="1"/>
          <p:nvPr/>
        </p:nvSpPr>
        <p:spPr>
          <a:xfrm>
            <a:off x="888898" y="847725"/>
            <a:ext cx="10135870" cy="5190523"/>
          </a:xfrm>
          <a:prstGeom prst="rect">
            <a:avLst/>
          </a:prstGeom>
        </p:spPr>
        <p:txBody>
          <a:bodyPr vert="horz" wrap="square" lIns="0" tIns="47625" rIns="0" bIns="0" rtlCol="0">
            <a:spAutoFit/>
          </a:bodyPr>
          <a:lstStyle/>
          <a:p>
            <a:pPr marL="4643120" marR="5080" indent="-4295775">
              <a:lnSpc>
                <a:spcPts val="2160"/>
              </a:lnSpc>
              <a:spcBef>
                <a:spcPts val="375"/>
              </a:spcBef>
            </a:pPr>
            <a:r>
              <a:rPr sz="2000" b="1" dirty="0">
                <a:solidFill>
                  <a:srgbClr val="009FD5"/>
                </a:solidFill>
                <a:latin typeface="Arial"/>
                <a:cs typeface="Arial"/>
              </a:rPr>
              <a:t>Empowering</a:t>
            </a:r>
            <a:r>
              <a:rPr sz="2000" b="1" spc="-50" dirty="0">
                <a:solidFill>
                  <a:srgbClr val="009FD5"/>
                </a:solidFill>
                <a:latin typeface="Arial"/>
                <a:cs typeface="Arial"/>
              </a:rPr>
              <a:t> </a:t>
            </a:r>
            <a:r>
              <a:rPr sz="2000" b="1" dirty="0">
                <a:solidFill>
                  <a:srgbClr val="009FD5"/>
                </a:solidFill>
                <a:latin typeface="Arial"/>
                <a:cs typeface="Arial"/>
              </a:rPr>
              <a:t>people</a:t>
            </a:r>
            <a:r>
              <a:rPr sz="2000" b="1" spc="-20" dirty="0">
                <a:solidFill>
                  <a:srgbClr val="009FD5"/>
                </a:solidFill>
                <a:latin typeface="Arial"/>
                <a:cs typeface="Arial"/>
              </a:rPr>
              <a:t> </a:t>
            </a:r>
            <a:r>
              <a:rPr sz="2000" b="1" dirty="0">
                <a:solidFill>
                  <a:srgbClr val="009FD5"/>
                </a:solidFill>
                <a:latin typeface="Arial"/>
                <a:cs typeface="Arial"/>
              </a:rPr>
              <a:t>to</a:t>
            </a:r>
            <a:r>
              <a:rPr sz="2000" b="1" spc="-20" dirty="0">
                <a:solidFill>
                  <a:srgbClr val="009FD5"/>
                </a:solidFill>
                <a:latin typeface="Arial"/>
                <a:cs typeface="Arial"/>
              </a:rPr>
              <a:t> </a:t>
            </a:r>
            <a:r>
              <a:rPr sz="2000" b="1" dirty="0">
                <a:solidFill>
                  <a:srgbClr val="009FD5"/>
                </a:solidFill>
                <a:latin typeface="Arial"/>
                <a:cs typeface="Arial"/>
              </a:rPr>
              <a:t>live</a:t>
            </a:r>
            <a:r>
              <a:rPr sz="2000" b="1" spc="5" dirty="0">
                <a:solidFill>
                  <a:srgbClr val="009FD5"/>
                </a:solidFill>
                <a:latin typeface="Arial"/>
                <a:cs typeface="Arial"/>
              </a:rPr>
              <a:t> </a:t>
            </a:r>
            <a:r>
              <a:rPr sz="2000" b="1" dirty="0">
                <a:solidFill>
                  <a:srgbClr val="009FD5"/>
                </a:solidFill>
                <a:latin typeface="Arial"/>
                <a:cs typeface="Arial"/>
              </a:rPr>
              <a:t>as</a:t>
            </a:r>
            <a:r>
              <a:rPr sz="2000" b="1" spc="-20" dirty="0">
                <a:solidFill>
                  <a:srgbClr val="009FD5"/>
                </a:solidFill>
                <a:latin typeface="Arial"/>
                <a:cs typeface="Arial"/>
              </a:rPr>
              <a:t> </a:t>
            </a:r>
            <a:r>
              <a:rPr sz="2000" b="1" dirty="0">
                <a:solidFill>
                  <a:srgbClr val="009FD5"/>
                </a:solidFill>
                <a:latin typeface="Arial"/>
                <a:cs typeface="Arial"/>
              </a:rPr>
              <a:t>independently</a:t>
            </a:r>
            <a:r>
              <a:rPr sz="2000" b="1" spc="-25" dirty="0">
                <a:solidFill>
                  <a:srgbClr val="009FD5"/>
                </a:solidFill>
                <a:latin typeface="Arial"/>
                <a:cs typeface="Arial"/>
              </a:rPr>
              <a:t> </a:t>
            </a:r>
            <a:r>
              <a:rPr sz="2000" b="1" dirty="0">
                <a:solidFill>
                  <a:srgbClr val="009FD5"/>
                </a:solidFill>
                <a:latin typeface="Arial"/>
                <a:cs typeface="Arial"/>
              </a:rPr>
              <a:t>and</a:t>
            </a:r>
            <a:r>
              <a:rPr sz="2000" b="1" spc="-30" dirty="0">
                <a:solidFill>
                  <a:srgbClr val="009FD5"/>
                </a:solidFill>
                <a:latin typeface="Arial"/>
                <a:cs typeface="Arial"/>
              </a:rPr>
              <a:t> </a:t>
            </a:r>
            <a:r>
              <a:rPr sz="2000" b="1" dirty="0">
                <a:solidFill>
                  <a:srgbClr val="009FD5"/>
                </a:solidFill>
                <a:latin typeface="Arial"/>
                <a:cs typeface="Arial"/>
              </a:rPr>
              <a:t>well</a:t>
            </a:r>
            <a:r>
              <a:rPr sz="2000" b="1" spc="-50" dirty="0">
                <a:solidFill>
                  <a:srgbClr val="009FD5"/>
                </a:solidFill>
                <a:latin typeface="Arial"/>
                <a:cs typeface="Arial"/>
              </a:rPr>
              <a:t> </a:t>
            </a:r>
            <a:r>
              <a:rPr sz="2000" b="1" dirty="0">
                <a:solidFill>
                  <a:srgbClr val="009FD5"/>
                </a:solidFill>
                <a:latin typeface="Arial"/>
                <a:cs typeface="Arial"/>
              </a:rPr>
              <a:t>as</a:t>
            </a:r>
            <a:r>
              <a:rPr sz="2000" b="1" spc="-20" dirty="0">
                <a:solidFill>
                  <a:srgbClr val="009FD5"/>
                </a:solidFill>
                <a:latin typeface="Arial"/>
                <a:cs typeface="Arial"/>
              </a:rPr>
              <a:t> </a:t>
            </a:r>
            <a:r>
              <a:rPr sz="2000" b="1" dirty="0">
                <a:solidFill>
                  <a:srgbClr val="009FD5"/>
                </a:solidFill>
                <a:latin typeface="Arial"/>
                <a:cs typeface="Arial"/>
              </a:rPr>
              <a:t>possible</a:t>
            </a:r>
            <a:r>
              <a:rPr sz="2000" b="1" spc="-15" dirty="0">
                <a:solidFill>
                  <a:srgbClr val="009FD5"/>
                </a:solidFill>
                <a:latin typeface="Arial"/>
                <a:cs typeface="Arial"/>
              </a:rPr>
              <a:t> </a:t>
            </a:r>
            <a:r>
              <a:rPr sz="2000" b="1" dirty="0">
                <a:solidFill>
                  <a:srgbClr val="009FD5"/>
                </a:solidFill>
                <a:latin typeface="Arial"/>
                <a:cs typeface="Arial"/>
              </a:rPr>
              <a:t>until</a:t>
            </a:r>
            <a:r>
              <a:rPr sz="2000" b="1" spc="-35" dirty="0">
                <a:solidFill>
                  <a:srgbClr val="009FD5"/>
                </a:solidFill>
                <a:latin typeface="Arial"/>
                <a:cs typeface="Arial"/>
              </a:rPr>
              <a:t> </a:t>
            </a:r>
            <a:r>
              <a:rPr sz="2000" b="1" dirty="0">
                <a:solidFill>
                  <a:srgbClr val="009FD5"/>
                </a:solidFill>
                <a:latin typeface="Arial"/>
                <a:cs typeface="Arial"/>
              </a:rPr>
              <a:t>the</a:t>
            </a:r>
            <a:r>
              <a:rPr sz="2000" b="1" spc="-30" dirty="0">
                <a:solidFill>
                  <a:srgbClr val="009FD5"/>
                </a:solidFill>
                <a:latin typeface="Arial"/>
                <a:cs typeface="Arial"/>
              </a:rPr>
              <a:t> </a:t>
            </a:r>
            <a:r>
              <a:rPr sz="2000" b="1" dirty="0">
                <a:solidFill>
                  <a:srgbClr val="009FD5"/>
                </a:solidFill>
                <a:latin typeface="Arial"/>
                <a:cs typeface="Arial"/>
              </a:rPr>
              <a:t>end</a:t>
            </a:r>
            <a:r>
              <a:rPr sz="2000" b="1" spc="-5" dirty="0">
                <a:solidFill>
                  <a:srgbClr val="009FD5"/>
                </a:solidFill>
                <a:latin typeface="Arial"/>
                <a:cs typeface="Arial"/>
              </a:rPr>
              <a:t> </a:t>
            </a:r>
            <a:r>
              <a:rPr sz="2000" b="1" spc="-25" dirty="0">
                <a:solidFill>
                  <a:srgbClr val="009FD5"/>
                </a:solidFill>
                <a:latin typeface="Arial"/>
                <a:cs typeface="Arial"/>
              </a:rPr>
              <a:t>of </a:t>
            </a:r>
            <a:r>
              <a:rPr sz="2000" b="1" dirty="0">
                <a:solidFill>
                  <a:srgbClr val="009FD5"/>
                </a:solidFill>
                <a:latin typeface="Arial"/>
                <a:cs typeface="Arial"/>
              </a:rPr>
              <a:t>their</a:t>
            </a:r>
            <a:r>
              <a:rPr sz="2000" b="1" spc="-60" dirty="0">
                <a:solidFill>
                  <a:srgbClr val="009FD5"/>
                </a:solidFill>
                <a:latin typeface="Arial"/>
                <a:cs typeface="Arial"/>
              </a:rPr>
              <a:t> </a:t>
            </a:r>
            <a:r>
              <a:rPr sz="2000" b="1" spc="-10" dirty="0">
                <a:solidFill>
                  <a:srgbClr val="009FD5"/>
                </a:solidFill>
                <a:latin typeface="Arial"/>
                <a:cs typeface="Arial"/>
              </a:rPr>
              <a:t>lives</a:t>
            </a:r>
            <a:endParaRPr sz="2000" dirty="0">
              <a:latin typeface="Arial"/>
              <a:cs typeface="Arial"/>
            </a:endParaRPr>
          </a:p>
          <a:p>
            <a:pPr marL="12700" marR="58419">
              <a:spcBef>
                <a:spcPts val="1530"/>
              </a:spcBef>
              <a:tabLst>
                <a:tab pos="241300" algn="l"/>
              </a:tabLst>
            </a:pPr>
            <a:r>
              <a:rPr lang="en-GB" sz="1600" dirty="0">
                <a:solidFill>
                  <a:srgbClr val="48484A"/>
                </a:solidFill>
                <a:latin typeface="Arial"/>
                <a:cs typeface="Arial"/>
              </a:rPr>
              <a:t>Over the period of this strategy we have successfully</a:t>
            </a:r>
          </a:p>
          <a:p>
            <a:pPr marL="241300" marR="58419" indent="-228600">
              <a:spcBef>
                <a:spcPts val="1530"/>
              </a:spcBef>
              <a:buChar char="•"/>
              <a:tabLst>
                <a:tab pos="241300" algn="l"/>
              </a:tabLst>
            </a:pPr>
            <a:r>
              <a:rPr sz="1600" dirty="0">
                <a:solidFill>
                  <a:srgbClr val="48484A"/>
                </a:solidFill>
                <a:latin typeface="Arial"/>
                <a:cs typeface="Arial"/>
              </a:rPr>
              <a:t>Established</a:t>
            </a:r>
            <a:r>
              <a:rPr sz="1600" spc="-40" dirty="0">
                <a:solidFill>
                  <a:srgbClr val="48484A"/>
                </a:solidFill>
                <a:latin typeface="Arial"/>
                <a:cs typeface="Arial"/>
              </a:rPr>
              <a:t> </a:t>
            </a:r>
            <a:r>
              <a:rPr sz="1600" dirty="0">
                <a:solidFill>
                  <a:srgbClr val="48484A"/>
                </a:solidFill>
                <a:latin typeface="Arial"/>
                <a:cs typeface="Arial"/>
              </a:rPr>
              <a:t>a</a:t>
            </a:r>
            <a:r>
              <a:rPr sz="1600" spc="-10" dirty="0">
                <a:solidFill>
                  <a:srgbClr val="48484A"/>
                </a:solidFill>
                <a:latin typeface="Arial"/>
                <a:cs typeface="Arial"/>
              </a:rPr>
              <a:t> </a:t>
            </a:r>
            <a:r>
              <a:rPr lang="en-GB" sz="1600" spc="-10" dirty="0">
                <a:solidFill>
                  <a:srgbClr val="48484A"/>
                </a:solidFill>
                <a:latin typeface="Arial"/>
                <a:cs typeface="Arial"/>
              </a:rPr>
              <a:t>7 day </a:t>
            </a:r>
            <a:r>
              <a:rPr sz="1600" dirty="0">
                <a:solidFill>
                  <a:srgbClr val="48484A"/>
                </a:solidFill>
                <a:latin typeface="Arial"/>
                <a:cs typeface="Arial"/>
              </a:rPr>
              <a:t>hospitality</a:t>
            </a:r>
            <a:r>
              <a:rPr sz="1600" spc="-35" dirty="0">
                <a:solidFill>
                  <a:srgbClr val="48484A"/>
                </a:solidFill>
                <a:latin typeface="Arial"/>
                <a:cs typeface="Arial"/>
              </a:rPr>
              <a:t> </a:t>
            </a:r>
            <a:r>
              <a:rPr sz="1600" dirty="0">
                <a:solidFill>
                  <a:srgbClr val="48484A"/>
                </a:solidFill>
                <a:latin typeface="Arial"/>
                <a:cs typeface="Arial"/>
              </a:rPr>
              <a:t>team</a:t>
            </a:r>
            <a:r>
              <a:rPr sz="1600" spc="-25" dirty="0">
                <a:solidFill>
                  <a:srgbClr val="48484A"/>
                </a:solidFill>
                <a:latin typeface="Arial"/>
                <a:cs typeface="Arial"/>
              </a:rPr>
              <a:t> </a:t>
            </a:r>
            <a:r>
              <a:rPr sz="1600" dirty="0">
                <a:solidFill>
                  <a:srgbClr val="48484A"/>
                </a:solidFill>
                <a:latin typeface="Arial"/>
                <a:cs typeface="Arial"/>
              </a:rPr>
              <a:t>to</a:t>
            </a:r>
            <a:r>
              <a:rPr sz="1600" spc="-30" dirty="0">
                <a:solidFill>
                  <a:srgbClr val="48484A"/>
                </a:solidFill>
                <a:latin typeface="Arial"/>
                <a:cs typeface="Arial"/>
              </a:rPr>
              <a:t> </a:t>
            </a:r>
            <a:r>
              <a:rPr sz="1600" dirty="0">
                <a:solidFill>
                  <a:srgbClr val="48484A"/>
                </a:solidFill>
                <a:latin typeface="Arial"/>
                <a:cs typeface="Arial"/>
              </a:rPr>
              <a:t>provide</a:t>
            </a:r>
            <a:r>
              <a:rPr sz="1600" spc="-30" dirty="0">
                <a:solidFill>
                  <a:srgbClr val="48484A"/>
                </a:solidFill>
                <a:latin typeface="Arial"/>
                <a:cs typeface="Arial"/>
              </a:rPr>
              <a:t> </a:t>
            </a:r>
            <a:r>
              <a:rPr sz="1600" dirty="0">
                <a:solidFill>
                  <a:srgbClr val="48484A"/>
                </a:solidFill>
                <a:latin typeface="Arial"/>
                <a:cs typeface="Arial"/>
              </a:rPr>
              <a:t>a</a:t>
            </a:r>
            <a:r>
              <a:rPr sz="1600" spc="-5" dirty="0">
                <a:solidFill>
                  <a:srgbClr val="48484A"/>
                </a:solidFill>
                <a:latin typeface="Arial"/>
                <a:cs typeface="Arial"/>
              </a:rPr>
              <a:t> </a:t>
            </a:r>
            <a:r>
              <a:rPr sz="1600" dirty="0">
                <a:solidFill>
                  <a:srgbClr val="48484A"/>
                </a:solidFill>
                <a:latin typeface="Arial"/>
                <a:cs typeface="Arial"/>
              </a:rPr>
              <a:t>more</a:t>
            </a:r>
            <a:r>
              <a:rPr sz="1600" spc="-35" dirty="0">
                <a:solidFill>
                  <a:srgbClr val="48484A"/>
                </a:solidFill>
                <a:latin typeface="Arial"/>
                <a:cs typeface="Arial"/>
              </a:rPr>
              <a:t> </a:t>
            </a:r>
            <a:r>
              <a:rPr sz="1600" dirty="0">
                <a:solidFill>
                  <a:srgbClr val="48484A"/>
                </a:solidFill>
                <a:latin typeface="Arial"/>
                <a:cs typeface="Arial"/>
              </a:rPr>
              <a:t>person</a:t>
            </a:r>
            <a:r>
              <a:rPr sz="1600" spc="-50" dirty="0">
                <a:solidFill>
                  <a:srgbClr val="48484A"/>
                </a:solidFill>
                <a:latin typeface="Arial"/>
                <a:cs typeface="Arial"/>
              </a:rPr>
              <a:t> </a:t>
            </a:r>
            <a:r>
              <a:rPr sz="1600" dirty="0">
                <a:solidFill>
                  <a:srgbClr val="48484A"/>
                </a:solidFill>
                <a:latin typeface="Arial"/>
                <a:cs typeface="Arial"/>
              </a:rPr>
              <a:t>centred</a:t>
            </a:r>
            <a:r>
              <a:rPr sz="1600" spc="-40" dirty="0">
                <a:solidFill>
                  <a:srgbClr val="48484A"/>
                </a:solidFill>
                <a:latin typeface="Arial"/>
                <a:cs typeface="Arial"/>
              </a:rPr>
              <a:t> </a:t>
            </a:r>
            <a:r>
              <a:rPr sz="1600" dirty="0">
                <a:solidFill>
                  <a:srgbClr val="48484A"/>
                </a:solidFill>
                <a:latin typeface="Arial"/>
                <a:cs typeface="Arial"/>
              </a:rPr>
              <a:t>approach</a:t>
            </a:r>
            <a:r>
              <a:rPr sz="1600" spc="-50" dirty="0">
                <a:solidFill>
                  <a:srgbClr val="48484A"/>
                </a:solidFill>
                <a:latin typeface="Arial"/>
                <a:cs typeface="Arial"/>
              </a:rPr>
              <a:t> </a:t>
            </a:r>
            <a:r>
              <a:rPr sz="1600" dirty="0">
                <a:solidFill>
                  <a:srgbClr val="48484A"/>
                </a:solidFill>
                <a:latin typeface="Arial"/>
                <a:cs typeface="Arial"/>
              </a:rPr>
              <a:t>to</a:t>
            </a:r>
            <a:r>
              <a:rPr sz="1600" spc="-25" dirty="0">
                <a:solidFill>
                  <a:srgbClr val="48484A"/>
                </a:solidFill>
                <a:latin typeface="Arial"/>
                <a:cs typeface="Arial"/>
              </a:rPr>
              <a:t> </a:t>
            </a:r>
            <a:r>
              <a:rPr sz="1600" spc="-10" dirty="0">
                <a:solidFill>
                  <a:srgbClr val="48484A"/>
                </a:solidFill>
                <a:latin typeface="Arial"/>
                <a:cs typeface="Arial"/>
              </a:rPr>
              <a:t>inpatient </a:t>
            </a:r>
            <a:r>
              <a:rPr sz="1600" dirty="0">
                <a:solidFill>
                  <a:srgbClr val="48484A"/>
                </a:solidFill>
                <a:latin typeface="Arial"/>
                <a:cs typeface="Arial"/>
              </a:rPr>
              <a:t>catering.</a:t>
            </a:r>
            <a:r>
              <a:rPr sz="1600" spc="-70" dirty="0">
                <a:solidFill>
                  <a:srgbClr val="48484A"/>
                </a:solidFill>
                <a:latin typeface="Arial"/>
                <a:cs typeface="Arial"/>
              </a:rPr>
              <a:t> </a:t>
            </a:r>
            <a:endParaRPr sz="1600" dirty="0">
              <a:latin typeface="Arial"/>
              <a:cs typeface="Arial"/>
            </a:endParaRPr>
          </a:p>
          <a:p>
            <a:pPr marL="241300" marR="248285" indent="-228600">
              <a:spcBef>
                <a:spcPts val="1500"/>
              </a:spcBef>
              <a:buChar char="•"/>
              <a:tabLst>
                <a:tab pos="241300" algn="l"/>
              </a:tabLst>
            </a:pPr>
            <a:r>
              <a:rPr sz="1600" dirty="0">
                <a:solidFill>
                  <a:srgbClr val="48484A"/>
                </a:solidFill>
                <a:latin typeface="Arial"/>
                <a:cs typeface="Arial"/>
              </a:rPr>
              <a:t>Developed</a:t>
            </a:r>
            <a:r>
              <a:rPr sz="1600" spc="-40" dirty="0">
                <a:solidFill>
                  <a:srgbClr val="48484A"/>
                </a:solidFill>
                <a:latin typeface="Arial"/>
                <a:cs typeface="Arial"/>
              </a:rPr>
              <a:t> </a:t>
            </a:r>
            <a:r>
              <a:rPr sz="1600" dirty="0">
                <a:solidFill>
                  <a:srgbClr val="48484A"/>
                </a:solidFill>
                <a:latin typeface="Arial"/>
                <a:cs typeface="Arial"/>
              </a:rPr>
              <a:t>a</a:t>
            </a:r>
            <a:r>
              <a:rPr sz="1600" spc="-40" dirty="0">
                <a:solidFill>
                  <a:srgbClr val="48484A"/>
                </a:solidFill>
                <a:latin typeface="Arial"/>
                <a:cs typeface="Arial"/>
              </a:rPr>
              <a:t> </a:t>
            </a:r>
            <a:r>
              <a:rPr sz="1600" dirty="0">
                <a:solidFill>
                  <a:srgbClr val="48484A"/>
                </a:solidFill>
                <a:latin typeface="Arial"/>
                <a:cs typeface="Arial"/>
              </a:rPr>
              <a:t>stepped</a:t>
            </a:r>
            <a:r>
              <a:rPr sz="1600" spc="-50" dirty="0">
                <a:solidFill>
                  <a:srgbClr val="48484A"/>
                </a:solidFill>
                <a:latin typeface="Arial"/>
                <a:cs typeface="Arial"/>
              </a:rPr>
              <a:t> </a:t>
            </a:r>
            <a:r>
              <a:rPr sz="1600" dirty="0">
                <a:solidFill>
                  <a:srgbClr val="48484A"/>
                </a:solidFill>
                <a:latin typeface="Arial"/>
                <a:cs typeface="Arial"/>
              </a:rPr>
              <a:t>care</a:t>
            </a:r>
            <a:r>
              <a:rPr sz="1600" spc="-45" dirty="0">
                <a:solidFill>
                  <a:srgbClr val="48484A"/>
                </a:solidFill>
                <a:latin typeface="Arial"/>
                <a:cs typeface="Arial"/>
              </a:rPr>
              <a:t> </a:t>
            </a:r>
            <a:r>
              <a:rPr sz="1600" dirty="0">
                <a:solidFill>
                  <a:srgbClr val="48484A"/>
                </a:solidFill>
                <a:latin typeface="Arial"/>
                <a:cs typeface="Arial"/>
              </a:rPr>
              <a:t>model</a:t>
            </a:r>
            <a:r>
              <a:rPr sz="1600" spc="-40" dirty="0">
                <a:solidFill>
                  <a:srgbClr val="48484A"/>
                </a:solidFill>
                <a:latin typeface="Arial"/>
                <a:cs typeface="Arial"/>
              </a:rPr>
              <a:t> </a:t>
            </a:r>
            <a:r>
              <a:rPr sz="1600" dirty="0">
                <a:solidFill>
                  <a:srgbClr val="48484A"/>
                </a:solidFill>
                <a:latin typeface="Arial"/>
                <a:cs typeface="Arial"/>
              </a:rPr>
              <a:t>for</a:t>
            </a:r>
            <a:r>
              <a:rPr sz="1600" spc="-55" dirty="0">
                <a:solidFill>
                  <a:srgbClr val="48484A"/>
                </a:solidFill>
                <a:latin typeface="Arial"/>
                <a:cs typeface="Arial"/>
              </a:rPr>
              <a:t> </a:t>
            </a:r>
            <a:r>
              <a:rPr sz="1600" dirty="0">
                <a:solidFill>
                  <a:srgbClr val="48484A"/>
                </a:solidFill>
                <a:latin typeface="Arial"/>
                <a:cs typeface="Arial"/>
              </a:rPr>
              <a:t>improved</a:t>
            </a:r>
            <a:r>
              <a:rPr sz="1600" spc="-50" dirty="0">
                <a:solidFill>
                  <a:srgbClr val="48484A"/>
                </a:solidFill>
                <a:latin typeface="Arial"/>
                <a:cs typeface="Arial"/>
              </a:rPr>
              <a:t> </a:t>
            </a:r>
            <a:r>
              <a:rPr sz="1600" dirty="0">
                <a:solidFill>
                  <a:srgbClr val="48484A"/>
                </a:solidFill>
                <a:latin typeface="Arial"/>
                <a:cs typeface="Arial"/>
              </a:rPr>
              <a:t>identification</a:t>
            </a:r>
            <a:r>
              <a:rPr sz="1600" spc="-40" dirty="0">
                <a:solidFill>
                  <a:srgbClr val="48484A"/>
                </a:solidFill>
                <a:latin typeface="Arial"/>
                <a:cs typeface="Arial"/>
              </a:rPr>
              <a:t> </a:t>
            </a:r>
            <a:r>
              <a:rPr sz="1600" dirty="0">
                <a:solidFill>
                  <a:srgbClr val="48484A"/>
                </a:solidFill>
                <a:latin typeface="Arial"/>
                <a:cs typeface="Arial"/>
              </a:rPr>
              <a:t>and</a:t>
            </a:r>
            <a:r>
              <a:rPr sz="1600" spc="-40" dirty="0">
                <a:solidFill>
                  <a:srgbClr val="48484A"/>
                </a:solidFill>
                <a:latin typeface="Arial"/>
                <a:cs typeface="Arial"/>
              </a:rPr>
              <a:t> </a:t>
            </a:r>
            <a:r>
              <a:rPr sz="1600" dirty="0">
                <a:solidFill>
                  <a:srgbClr val="48484A"/>
                </a:solidFill>
                <a:latin typeface="Arial"/>
                <a:cs typeface="Arial"/>
              </a:rPr>
              <a:t>management</a:t>
            </a:r>
            <a:r>
              <a:rPr sz="1600" spc="-70" dirty="0">
                <a:solidFill>
                  <a:srgbClr val="48484A"/>
                </a:solidFill>
                <a:latin typeface="Arial"/>
                <a:cs typeface="Arial"/>
              </a:rPr>
              <a:t> </a:t>
            </a:r>
            <a:r>
              <a:rPr sz="1600" spc="-25" dirty="0">
                <a:solidFill>
                  <a:srgbClr val="48484A"/>
                </a:solidFill>
                <a:latin typeface="Arial"/>
                <a:cs typeface="Arial"/>
              </a:rPr>
              <a:t>of </a:t>
            </a:r>
            <a:r>
              <a:rPr sz="1600" dirty="0">
                <a:solidFill>
                  <a:srgbClr val="48484A"/>
                </a:solidFill>
                <a:latin typeface="Arial"/>
                <a:cs typeface="Arial"/>
              </a:rPr>
              <a:t>psychological</a:t>
            </a:r>
            <a:r>
              <a:rPr sz="1600" spc="-40" dirty="0">
                <a:solidFill>
                  <a:srgbClr val="48484A"/>
                </a:solidFill>
                <a:latin typeface="Arial"/>
                <a:cs typeface="Arial"/>
              </a:rPr>
              <a:t> </a:t>
            </a:r>
            <a:r>
              <a:rPr sz="1600" dirty="0" err="1">
                <a:solidFill>
                  <a:srgbClr val="48484A"/>
                </a:solidFill>
                <a:latin typeface="Arial"/>
                <a:cs typeface="Arial"/>
              </a:rPr>
              <a:t>distres</a:t>
            </a:r>
            <a:r>
              <a:rPr lang="en-GB" sz="1600" dirty="0">
                <a:solidFill>
                  <a:srgbClr val="48484A"/>
                </a:solidFill>
                <a:latin typeface="Arial"/>
                <a:cs typeface="Arial"/>
              </a:rPr>
              <a:t>s, including recruitment of volunteers and the introduction of </a:t>
            </a:r>
            <a:r>
              <a:rPr lang="en-GB" sz="1600" dirty="0">
                <a:latin typeface="Arial"/>
                <a:cs typeface="Arial"/>
              </a:rPr>
              <a:t>2</a:t>
            </a:r>
            <a:r>
              <a:rPr lang="en-GB" sz="1600" spc="-20" dirty="0">
                <a:latin typeface="Arial"/>
                <a:cs typeface="Arial"/>
              </a:rPr>
              <a:t> </a:t>
            </a:r>
            <a:r>
              <a:rPr lang="en-GB" sz="1600" dirty="0">
                <a:latin typeface="Arial"/>
                <a:cs typeface="Arial"/>
              </a:rPr>
              <a:t>new</a:t>
            </a:r>
            <a:r>
              <a:rPr lang="en-GB" sz="1600" spc="-45" dirty="0">
                <a:latin typeface="Arial"/>
                <a:cs typeface="Arial"/>
              </a:rPr>
              <a:t> </a:t>
            </a:r>
            <a:r>
              <a:rPr lang="en-GB" sz="1600" dirty="0">
                <a:latin typeface="Arial"/>
                <a:cs typeface="Arial"/>
              </a:rPr>
              <a:t>bereavement</a:t>
            </a:r>
            <a:r>
              <a:rPr lang="en-GB" sz="1600" spc="-40" dirty="0">
                <a:latin typeface="Arial"/>
                <a:cs typeface="Arial"/>
              </a:rPr>
              <a:t> </a:t>
            </a:r>
            <a:r>
              <a:rPr lang="en-GB" sz="1600" dirty="0">
                <a:latin typeface="Arial"/>
                <a:cs typeface="Arial"/>
              </a:rPr>
              <a:t>support</a:t>
            </a:r>
            <a:r>
              <a:rPr lang="en-GB" sz="1600" spc="-55" dirty="0">
                <a:latin typeface="Arial"/>
                <a:cs typeface="Arial"/>
              </a:rPr>
              <a:t> </a:t>
            </a:r>
            <a:r>
              <a:rPr lang="en-GB" sz="1600" dirty="0">
                <a:latin typeface="Arial"/>
                <a:cs typeface="Arial"/>
              </a:rPr>
              <a:t>groups;</a:t>
            </a:r>
            <a:r>
              <a:rPr lang="en-GB" sz="1600" spc="-60" dirty="0">
                <a:latin typeface="Arial"/>
                <a:cs typeface="Arial"/>
              </a:rPr>
              <a:t> </a:t>
            </a:r>
            <a:r>
              <a:rPr lang="en-GB" sz="1600" dirty="0">
                <a:latin typeface="Arial"/>
                <a:cs typeface="Arial"/>
              </a:rPr>
              <a:t>‘living</a:t>
            </a:r>
            <a:r>
              <a:rPr lang="en-GB" sz="1600" spc="-15" dirty="0">
                <a:latin typeface="Arial"/>
                <a:cs typeface="Arial"/>
              </a:rPr>
              <a:t> </a:t>
            </a:r>
            <a:r>
              <a:rPr lang="en-GB" sz="1600" dirty="0">
                <a:latin typeface="Arial"/>
                <a:cs typeface="Arial"/>
              </a:rPr>
              <a:t>with</a:t>
            </a:r>
            <a:r>
              <a:rPr lang="en-GB" sz="1600" spc="-10" dirty="0">
                <a:latin typeface="Arial"/>
                <a:cs typeface="Arial"/>
              </a:rPr>
              <a:t> </a:t>
            </a:r>
            <a:r>
              <a:rPr lang="en-GB" sz="1600" dirty="0">
                <a:latin typeface="Arial"/>
                <a:cs typeface="Arial"/>
              </a:rPr>
              <a:t>loss’</a:t>
            </a:r>
            <a:r>
              <a:rPr lang="en-GB" sz="1600" spc="-85" dirty="0">
                <a:latin typeface="Arial"/>
                <a:cs typeface="Arial"/>
              </a:rPr>
              <a:t> </a:t>
            </a:r>
            <a:r>
              <a:rPr lang="en-GB" sz="1600" dirty="0">
                <a:latin typeface="Arial"/>
                <a:cs typeface="Arial"/>
              </a:rPr>
              <a:t>and</a:t>
            </a:r>
            <a:r>
              <a:rPr lang="en-GB" sz="1600" spc="-40" dirty="0">
                <a:latin typeface="Arial"/>
                <a:cs typeface="Arial"/>
              </a:rPr>
              <a:t> </a:t>
            </a:r>
            <a:r>
              <a:rPr lang="en-GB" sz="1600" dirty="0">
                <a:latin typeface="Arial"/>
                <a:cs typeface="Arial"/>
              </a:rPr>
              <a:t>the</a:t>
            </a:r>
            <a:r>
              <a:rPr lang="en-GB" sz="1600" spc="-35" dirty="0">
                <a:latin typeface="Arial"/>
                <a:cs typeface="Arial"/>
              </a:rPr>
              <a:t> </a:t>
            </a:r>
            <a:r>
              <a:rPr lang="en-GB" sz="1600" dirty="0">
                <a:latin typeface="Arial"/>
                <a:cs typeface="Arial"/>
              </a:rPr>
              <a:t>‘next</a:t>
            </a:r>
            <a:r>
              <a:rPr lang="en-GB" sz="1600" spc="-20" dirty="0">
                <a:latin typeface="Arial"/>
                <a:cs typeface="Arial"/>
              </a:rPr>
              <a:t> </a:t>
            </a:r>
            <a:r>
              <a:rPr lang="en-GB" sz="1600" spc="-10" dirty="0">
                <a:latin typeface="Arial"/>
                <a:cs typeface="Arial"/>
              </a:rPr>
              <a:t>steps’</a:t>
            </a:r>
            <a:r>
              <a:rPr lang="en-GB" sz="1600" spc="-90" dirty="0">
                <a:latin typeface="Arial"/>
                <a:cs typeface="Arial"/>
              </a:rPr>
              <a:t> </a:t>
            </a:r>
            <a:r>
              <a:rPr lang="en-GB" sz="1600" dirty="0">
                <a:latin typeface="Arial"/>
                <a:cs typeface="Arial"/>
              </a:rPr>
              <a:t>walking</a:t>
            </a:r>
            <a:r>
              <a:rPr lang="en-GB" sz="1600" spc="-20" dirty="0">
                <a:latin typeface="Arial"/>
                <a:cs typeface="Arial"/>
              </a:rPr>
              <a:t> </a:t>
            </a:r>
            <a:r>
              <a:rPr lang="en-GB" sz="1600" spc="-10" dirty="0">
                <a:latin typeface="Arial"/>
                <a:cs typeface="Arial"/>
              </a:rPr>
              <a:t>group.</a:t>
            </a:r>
            <a:endParaRPr lang="en-GB" sz="1600" dirty="0">
              <a:latin typeface="Arial"/>
              <a:cs typeface="Arial"/>
            </a:endParaRPr>
          </a:p>
          <a:p>
            <a:pPr marL="241300" marR="40640" indent="-228600">
              <a:spcBef>
                <a:spcPts val="1525"/>
              </a:spcBef>
              <a:buFontTx/>
              <a:buChar char="•"/>
              <a:tabLst>
                <a:tab pos="241300" algn="l"/>
              </a:tabLst>
            </a:pPr>
            <a:r>
              <a:rPr lang="en-GB" sz="1600" dirty="0">
                <a:latin typeface="Arial"/>
                <a:cs typeface="Arial"/>
              </a:rPr>
              <a:t>Increased</a:t>
            </a:r>
            <a:r>
              <a:rPr lang="en-GB" sz="1600" spc="-50" dirty="0">
                <a:latin typeface="Arial"/>
                <a:cs typeface="Arial"/>
              </a:rPr>
              <a:t> </a:t>
            </a:r>
            <a:r>
              <a:rPr lang="en-GB" sz="1600" dirty="0">
                <a:latin typeface="Arial"/>
                <a:cs typeface="Arial"/>
              </a:rPr>
              <a:t>the</a:t>
            </a:r>
            <a:r>
              <a:rPr lang="en-GB" sz="1600" spc="-35" dirty="0">
                <a:latin typeface="Arial"/>
                <a:cs typeface="Arial"/>
              </a:rPr>
              <a:t> </a:t>
            </a:r>
            <a:r>
              <a:rPr lang="en-GB" sz="1600" dirty="0">
                <a:latin typeface="Arial"/>
                <a:cs typeface="Arial"/>
              </a:rPr>
              <a:t>use</a:t>
            </a:r>
            <a:r>
              <a:rPr lang="en-GB" sz="1600" spc="-25" dirty="0">
                <a:latin typeface="Arial"/>
                <a:cs typeface="Arial"/>
              </a:rPr>
              <a:t> </a:t>
            </a:r>
            <a:r>
              <a:rPr lang="en-GB" sz="1600" dirty="0">
                <a:latin typeface="Arial"/>
                <a:cs typeface="Arial"/>
              </a:rPr>
              <a:t>of</a:t>
            </a:r>
            <a:r>
              <a:rPr lang="en-GB" sz="1600" spc="-20" dirty="0">
                <a:latin typeface="Arial"/>
                <a:cs typeface="Arial"/>
              </a:rPr>
              <a:t> </a:t>
            </a:r>
            <a:r>
              <a:rPr lang="en-GB" sz="1600" spc="-10" dirty="0">
                <a:latin typeface="Arial"/>
                <a:cs typeface="Arial"/>
              </a:rPr>
              <a:t>non-pharmacological</a:t>
            </a:r>
            <a:r>
              <a:rPr lang="en-GB" sz="1600" spc="-50" dirty="0">
                <a:latin typeface="Arial"/>
                <a:cs typeface="Arial"/>
              </a:rPr>
              <a:t> </a:t>
            </a:r>
            <a:r>
              <a:rPr lang="en-GB" sz="1600" dirty="0">
                <a:latin typeface="Arial"/>
                <a:cs typeface="Arial"/>
              </a:rPr>
              <a:t>techniques</a:t>
            </a:r>
            <a:r>
              <a:rPr lang="en-GB" sz="1600" spc="-45" dirty="0">
                <a:latin typeface="Arial"/>
                <a:cs typeface="Arial"/>
              </a:rPr>
              <a:t> </a:t>
            </a:r>
            <a:r>
              <a:rPr lang="en-GB" sz="1600" dirty="0">
                <a:latin typeface="Arial"/>
                <a:cs typeface="Arial"/>
              </a:rPr>
              <a:t>to</a:t>
            </a:r>
            <a:r>
              <a:rPr lang="en-GB" sz="1600" spc="-25" dirty="0">
                <a:latin typeface="Arial"/>
                <a:cs typeface="Arial"/>
              </a:rPr>
              <a:t> </a:t>
            </a:r>
            <a:r>
              <a:rPr lang="en-GB" sz="1600" dirty="0">
                <a:latin typeface="Arial"/>
                <a:cs typeface="Arial"/>
              </a:rPr>
              <a:t>provide</a:t>
            </a:r>
            <a:r>
              <a:rPr lang="en-GB" sz="1600" spc="-25" dirty="0">
                <a:latin typeface="Arial"/>
                <a:cs typeface="Arial"/>
              </a:rPr>
              <a:t> </a:t>
            </a:r>
            <a:r>
              <a:rPr lang="en-GB" sz="1600" dirty="0">
                <a:latin typeface="Arial"/>
                <a:cs typeface="Arial"/>
              </a:rPr>
              <a:t>symptom</a:t>
            </a:r>
            <a:r>
              <a:rPr lang="en-GB" sz="1600" spc="-15" dirty="0">
                <a:latin typeface="Arial"/>
                <a:cs typeface="Arial"/>
              </a:rPr>
              <a:t> </a:t>
            </a:r>
            <a:r>
              <a:rPr lang="en-GB" sz="1600" dirty="0">
                <a:latin typeface="Arial"/>
                <a:cs typeface="Arial"/>
              </a:rPr>
              <a:t>control</a:t>
            </a:r>
            <a:r>
              <a:rPr lang="en-GB" sz="1600" spc="-35" dirty="0">
                <a:latin typeface="Arial"/>
                <a:cs typeface="Arial"/>
              </a:rPr>
              <a:t> </a:t>
            </a:r>
            <a:r>
              <a:rPr lang="en-GB" sz="1600" dirty="0">
                <a:latin typeface="Arial"/>
                <a:cs typeface="Arial"/>
              </a:rPr>
              <a:t>for</a:t>
            </a:r>
            <a:r>
              <a:rPr lang="en-GB" sz="1600" spc="-25" dirty="0">
                <a:latin typeface="Arial"/>
                <a:cs typeface="Arial"/>
              </a:rPr>
              <a:t> </a:t>
            </a:r>
            <a:r>
              <a:rPr lang="en-GB" sz="1600" dirty="0">
                <a:latin typeface="Arial"/>
                <a:cs typeface="Arial"/>
              </a:rPr>
              <a:t>patients,</a:t>
            </a:r>
            <a:r>
              <a:rPr lang="en-GB" sz="1600" spc="-50" dirty="0">
                <a:latin typeface="Arial"/>
                <a:cs typeface="Arial"/>
              </a:rPr>
              <a:t> </a:t>
            </a:r>
            <a:r>
              <a:rPr lang="en-GB" sz="1600" dirty="0">
                <a:latin typeface="Arial"/>
                <a:cs typeface="Arial"/>
              </a:rPr>
              <a:t>including</a:t>
            </a:r>
            <a:r>
              <a:rPr lang="en-GB" sz="1600" spc="-40" dirty="0">
                <a:latin typeface="Arial"/>
                <a:cs typeface="Arial"/>
              </a:rPr>
              <a:t> </a:t>
            </a:r>
            <a:r>
              <a:rPr lang="en-GB" sz="1600" dirty="0">
                <a:latin typeface="Arial"/>
                <a:cs typeface="Arial"/>
              </a:rPr>
              <a:t>acupuncture,</a:t>
            </a:r>
            <a:r>
              <a:rPr lang="en-GB" sz="1600" spc="-80" dirty="0">
                <a:latin typeface="Arial"/>
                <a:cs typeface="Arial"/>
              </a:rPr>
              <a:t> </a:t>
            </a:r>
            <a:r>
              <a:rPr lang="en-GB" sz="1600" spc="-10" dirty="0">
                <a:latin typeface="Arial"/>
                <a:cs typeface="Arial"/>
              </a:rPr>
              <a:t>TENS, </a:t>
            </a:r>
            <a:r>
              <a:rPr lang="en-GB" sz="1600" dirty="0">
                <a:latin typeface="Arial"/>
                <a:cs typeface="Arial"/>
              </a:rPr>
              <a:t>wellbeing</a:t>
            </a:r>
            <a:r>
              <a:rPr lang="en-GB" sz="1600" spc="-20" dirty="0">
                <a:latin typeface="Arial"/>
                <a:cs typeface="Arial"/>
              </a:rPr>
              <a:t> </a:t>
            </a:r>
            <a:r>
              <a:rPr lang="en-GB" sz="1600" dirty="0">
                <a:latin typeface="Arial"/>
                <a:cs typeface="Arial"/>
              </a:rPr>
              <a:t>services</a:t>
            </a:r>
            <a:r>
              <a:rPr lang="en-GB" sz="1600" spc="-40" dirty="0">
                <a:latin typeface="Arial"/>
                <a:cs typeface="Arial"/>
              </a:rPr>
              <a:t> </a:t>
            </a:r>
            <a:r>
              <a:rPr lang="en-GB" sz="1600" dirty="0">
                <a:latin typeface="Arial"/>
                <a:cs typeface="Arial"/>
              </a:rPr>
              <a:t>and</a:t>
            </a:r>
            <a:r>
              <a:rPr lang="en-GB" sz="1600" spc="-25" dirty="0">
                <a:latin typeface="Arial"/>
                <a:cs typeface="Arial"/>
              </a:rPr>
              <a:t> </a:t>
            </a:r>
            <a:r>
              <a:rPr lang="en-GB" sz="1600" dirty="0">
                <a:latin typeface="Arial"/>
                <a:cs typeface="Arial"/>
              </a:rPr>
              <a:t>advanced</a:t>
            </a:r>
            <a:r>
              <a:rPr lang="en-GB" sz="1600" spc="-30" dirty="0">
                <a:latin typeface="Arial"/>
                <a:cs typeface="Arial"/>
              </a:rPr>
              <a:t> </a:t>
            </a:r>
            <a:r>
              <a:rPr lang="en-GB" sz="1600" spc="-10" dirty="0">
                <a:latin typeface="Arial"/>
                <a:cs typeface="Arial"/>
              </a:rPr>
              <a:t>communication</a:t>
            </a:r>
            <a:r>
              <a:rPr lang="en-GB" sz="1600" spc="-55" dirty="0">
                <a:latin typeface="Arial"/>
                <a:cs typeface="Arial"/>
              </a:rPr>
              <a:t> </a:t>
            </a:r>
            <a:r>
              <a:rPr lang="en-GB" sz="1600" dirty="0">
                <a:latin typeface="Arial"/>
                <a:cs typeface="Arial"/>
              </a:rPr>
              <a:t>skills</a:t>
            </a:r>
            <a:r>
              <a:rPr lang="en-GB" sz="1600" spc="-20" dirty="0">
                <a:latin typeface="Arial"/>
                <a:cs typeface="Arial"/>
              </a:rPr>
              <a:t> </a:t>
            </a:r>
            <a:r>
              <a:rPr lang="en-GB" sz="1600" dirty="0">
                <a:latin typeface="Arial"/>
                <a:cs typeface="Arial"/>
              </a:rPr>
              <a:t>training</a:t>
            </a:r>
            <a:r>
              <a:rPr lang="en-GB" sz="1600" spc="-55" dirty="0">
                <a:latin typeface="Arial"/>
                <a:cs typeface="Arial"/>
              </a:rPr>
              <a:t> </a:t>
            </a:r>
            <a:r>
              <a:rPr lang="en-GB" sz="1600" dirty="0">
                <a:latin typeface="Arial"/>
                <a:cs typeface="Arial"/>
              </a:rPr>
              <a:t>for</a:t>
            </a:r>
            <a:r>
              <a:rPr lang="en-GB" sz="1600" spc="-25" dirty="0">
                <a:latin typeface="Arial"/>
                <a:cs typeface="Arial"/>
              </a:rPr>
              <a:t> </a:t>
            </a:r>
            <a:r>
              <a:rPr lang="en-GB" sz="1600" spc="-10" dirty="0">
                <a:latin typeface="Arial"/>
                <a:cs typeface="Arial"/>
              </a:rPr>
              <a:t>staff.</a:t>
            </a:r>
            <a:r>
              <a:rPr lang="en-GB" sz="1600" dirty="0"/>
              <a:t> </a:t>
            </a:r>
          </a:p>
          <a:p>
            <a:pPr marL="241300" marR="40640" indent="-228600">
              <a:spcBef>
                <a:spcPts val="1525"/>
              </a:spcBef>
              <a:buFontTx/>
              <a:buChar char="•"/>
              <a:tabLst>
                <a:tab pos="241300" algn="l"/>
              </a:tabLst>
            </a:pPr>
            <a:r>
              <a:rPr lang="en-GB" sz="1600" dirty="0"/>
              <a:t>Introduced a team of volunteers</a:t>
            </a:r>
            <a:r>
              <a:rPr lang="en-GB" sz="1600" spc="-45" dirty="0"/>
              <a:t> </a:t>
            </a:r>
            <a:r>
              <a:rPr lang="en-GB" sz="1600" dirty="0"/>
              <a:t>to</a:t>
            </a:r>
            <a:r>
              <a:rPr lang="en-GB" sz="1600" spc="-40" dirty="0"/>
              <a:t> </a:t>
            </a:r>
            <a:r>
              <a:rPr lang="en-GB" sz="1600" dirty="0"/>
              <a:t>support</a:t>
            </a:r>
            <a:r>
              <a:rPr lang="en-GB" sz="1600" spc="-55" dirty="0"/>
              <a:t> </a:t>
            </a:r>
            <a:r>
              <a:rPr lang="en-GB" sz="1600" dirty="0"/>
              <a:t>and</a:t>
            </a:r>
            <a:r>
              <a:rPr lang="en-GB" sz="1600" spc="-40" dirty="0"/>
              <a:t> </a:t>
            </a:r>
            <a:r>
              <a:rPr lang="en-GB" sz="1600" dirty="0"/>
              <a:t>enhance</a:t>
            </a:r>
            <a:r>
              <a:rPr lang="en-GB" sz="1600" spc="-60" dirty="0"/>
              <a:t> </a:t>
            </a:r>
            <a:r>
              <a:rPr lang="en-GB" sz="1600" dirty="0"/>
              <a:t>the</a:t>
            </a:r>
            <a:r>
              <a:rPr lang="en-GB" sz="1600" spc="-40" dirty="0"/>
              <a:t> </a:t>
            </a:r>
            <a:r>
              <a:rPr lang="en-GB" sz="1600" dirty="0"/>
              <a:t>provision</a:t>
            </a:r>
            <a:r>
              <a:rPr lang="en-GB" sz="1600" spc="-40" dirty="0"/>
              <a:t> </a:t>
            </a:r>
            <a:r>
              <a:rPr lang="en-GB" sz="1600" dirty="0"/>
              <a:t>of</a:t>
            </a:r>
            <a:r>
              <a:rPr lang="en-GB" sz="1600" spc="-35" dirty="0"/>
              <a:t> </a:t>
            </a:r>
            <a:r>
              <a:rPr lang="en-GB" sz="1600" dirty="0"/>
              <a:t>rehabilitation</a:t>
            </a:r>
            <a:r>
              <a:rPr lang="en-GB" sz="1600" spc="-60" dirty="0"/>
              <a:t> </a:t>
            </a:r>
            <a:r>
              <a:rPr lang="en-GB" sz="1600" dirty="0"/>
              <a:t>in</a:t>
            </a:r>
            <a:r>
              <a:rPr lang="en-GB" sz="1600" spc="-25" dirty="0"/>
              <a:t> </a:t>
            </a:r>
            <a:r>
              <a:rPr lang="en-GB" sz="1600" dirty="0"/>
              <a:t>peoples</a:t>
            </a:r>
            <a:r>
              <a:rPr lang="en-GB" sz="1600" spc="-60" dirty="0"/>
              <a:t> </a:t>
            </a:r>
            <a:r>
              <a:rPr lang="en-GB" sz="1600" dirty="0"/>
              <a:t>homes by co-</a:t>
            </a:r>
            <a:r>
              <a:rPr lang="en-GB" sz="1600" spc="-10" dirty="0"/>
              <a:t>creating </a:t>
            </a:r>
            <a:r>
              <a:rPr lang="en-GB" sz="1600" dirty="0"/>
              <a:t>programmes</a:t>
            </a:r>
            <a:r>
              <a:rPr lang="en-GB" sz="1600" spc="-65" dirty="0"/>
              <a:t> </a:t>
            </a:r>
            <a:r>
              <a:rPr lang="en-GB" sz="1600" dirty="0"/>
              <a:t>to</a:t>
            </a:r>
            <a:r>
              <a:rPr lang="en-GB" sz="1600" spc="-25" dirty="0"/>
              <a:t> </a:t>
            </a:r>
            <a:r>
              <a:rPr lang="en-GB" sz="1600" dirty="0"/>
              <a:t>help</a:t>
            </a:r>
            <a:r>
              <a:rPr lang="en-GB" sz="1600" spc="-30" dirty="0"/>
              <a:t> </a:t>
            </a:r>
            <a:r>
              <a:rPr lang="en-GB" sz="1600" dirty="0"/>
              <a:t>build</a:t>
            </a:r>
            <a:r>
              <a:rPr lang="en-GB" sz="1600" spc="-35" dirty="0"/>
              <a:t> </a:t>
            </a:r>
            <a:r>
              <a:rPr lang="en-GB" sz="1600" dirty="0"/>
              <a:t>confidence</a:t>
            </a:r>
            <a:r>
              <a:rPr lang="en-GB" sz="1600" spc="-60" dirty="0"/>
              <a:t> </a:t>
            </a:r>
            <a:r>
              <a:rPr lang="en-GB" sz="1600" dirty="0"/>
              <a:t>and</a:t>
            </a:r>
            <a:r>
              <a:rPr lang="en-GB" sz="1600" spc="-30" dirty="0"/>
              <a:t> </a:t>
            </a:r>
            <a:r>
              <a:rPr lang="en-GB" sz="1600" dirty="0"/>
              <a:t>capacity</a:t>
            </a:r>
            <a:r>
              <a:rPr lang="en-GB" sz="1600" spc="-55" dirty="0"/>
              <a:t> </a:t>
            </a:r>
            <a:r>
              <a:rPr lang="en-GB" sz="1600" dirty="0"/>
              <a:t>for</a:t>
            </a:r>
            <a:r>
              <a:rPr lang="en-GB" sz="1600" spc="-30" dirty="0"/>
              <a:t> </a:t>
            </a:r>
            <a:r>
              <a:rPr lang="en-GB" sz="1600" spc="-10" dirty="0"/>
              <a:t>independent</a:t>
            </a:r>
            <a:r>
              <a:rPr lang="en-GB" sz="1600" spc="-55" dirty="0"/>
              <a:t> </a:t>
            </a:r>
            <a:r>
              <a:rPr lang="en-GB" sz="1600" dirty="0"/>
              <a:t>living</a:t>
            </a:r>
            <a:r>
              <a:rPr lang="en-GB" sz="1600" spc="-25" dirty="0"/>
              <a:t> </a:t>
            </a:r>
            <a:r>
              <a:rPr lang="en-GB" sz="1600" dirty="0"/>
              <a:t>and</a:t>
            </a:r>
            <a:r>
              <a:rPr lang="en-GB" sz="1600" spc="-20" dirty="0"/>
              <a:t> </a:t>
            </a:r>
            <a:r>
              <a:rPr lang="en-GB" sz="1600" dirty="0"/>
              <a:t>achievement</a:t>
            </a:r>
            <a:r>
              <a:rPr lang="en-GB" sz="1600" spc="-55" dirty="0"/>
              <a:t> </a:t>
            </a:r>
            <a:r>
              <a:rPr lang="en-GB" sz="1600" dirty="0"/>
              <a:t>of</a:t>
            </a:r>
            <a:r>
              <a:rPr lang="en-GB" sz="1600" spc="-30" dirty="0"/>
              <a:t> </a:t>
            </a:r>
            <a:r>
              <a:rPr lang="en-GB" sz="1600" dirty="0"/>
              <a:t>individual</a:t>
            </a:r>
            <a:r>
              <a:rPr lang="en-GB" sz="1600" spc="-20" dirty="0"/>
              <a:t> </a:t>
            </a:r>
            <a:r>
              <a:rPr lang="en-GB" sz="1600" spc="-10" dirty="0"/>
              <a:t>goals.</a:t>
            </a:r>
            <a:endParaRPr lang="en-GB" sz="1600" dirty="0"/>
          </a:p>
          <a:p>
            <a:pPr marL="241300" marR="248285" indent="-228600">
              <a:spcBef>
                <a:spcPts val="1500"/>
              </a:spcBef>
              <a:buFontTx/>
              <a:buChar char="•"/>
              <a:tabLst>
                <a:tab pos="241300" algn="l"/>
              </a:tabLst>
            </a:pPr>
            <a:r>
              <a:rPr lang="en-GB" sz="1600" dirty="0"/>
              <a:t>Increased the use of non-pharmacological techniques to provide symptom control for patients, including acupuncture, TENS, wellbeing services and advanced communication skills training for staff. </a:t>
            </a:r>
            <a:endParaRPr lang="en-GB" sz="1600" spc="-10" dirty="0">
              <a:solidFill>
                <a:srgbClr val="48484A"/>
              </a:solidFill>
              <a:latin typeface="Arial"/>
              <a:cs typeface="Arial"/>
            </a:endParaRPr>
          </a:p>
          <a:p>
            <a:pPr marL="241300" marR="248285" indent="-228600">
              <a:spcBef>
                <a:spcPts val="1500"/>
              </a:spcBef>
              <a:buChar char="•"/>
              <a:tabLst>
                <a:tab pos="241300" algn="l"/>
              </a:tabLst>
            </a:pPr>
            <a:endParaRPr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5572-2A0A-CF93-14B6-8D65B0835692}"/>
              </a:ext>
            </a:extLst>
          </p:cNvPr>
          <p:cNvSpPr>
            <a:spLocks noGrp="1"/>
          </p:cNvSpPr>
          <p:nvPr>
            <p:ph type="title"/>
          </p:nvPr>
        </p:nvSpPr>
        <p:spPr>
          <a:xfrm>
            <a:off x="1096162" y="585977"/>
            <a:ext cx="10052050" cy="615553"/>
          </a:xfrm>
        </p:spPr>
        <p:txBody>
          <a:bodyPr/>
          <a:lstStyle/>
          <a:p>
            <a:pPr algn="ctr"/>
            <a:r>
              <a:rPr lang="en-GB" sz="2000" dirty="0"/>
              <a:t>Empowering</a:t>
            </a:r>
            <a:r>
              <a:rPr lang="en-GB" sz="2000" spc="-90" dirty="0"/>
              <a:t> </a:t>
            </a:r>
            <a:r>
              <a:rPr lang="en-GB" sz="2000" dirty="0"/>
              <a:t>families</a:t>
            </a:r>
            <a:r>
              <a:rPr lang="en-GB" sz="2000" spc="-100" dirty="0"/>
              <a:t> </a:t>
            </a:r>
            <a:r>
              <a:rPr lang="en-GB" sz="2000" dirty="0"/>
              <a:t>by</a:t>
            </a:r>
            <a:r>
              <a:rPr lang="en-GB" sz="2000" spc="-70" dirty="0"/>
              <a:t> </a:t>
            </a:r>
            <a:r>
              <a:rPr lang="en-GB" sz="2000" dirty="0"/>
              <a:t>providing</a:t>
            </a:r>
            <a:r>
              <a:rPr lang="en-GB" sz="2000" spc="-25" dirty="0"/>
              <a:t> </a:t>
            </a:r>
            <a:r>
              <a:rPr lang="en-GB" sz="2000" dirty="0"/>
              <a:t>education</a:t>
            </a:r>
            <a:r>
              <a:rPr lang="en-GB" sz="2000" spc="-60" dirty="0"/>
              <a:t> </a:t>
            </a:r>
            <a:r>
              <a:rPr lang="en-GB" sz="2000" dirty="0"/>
              <a:t>and</a:t>
            </a:r>
            <a:r>
              <a:rPr lang="en-GB" sz="2000" spc="-60" dirty="0"/>
              <a:t> </a:t>
            </a:r>
            <a:r>
              <a:rPr lang="en-GB" sz="2000" dirty="0"/>
              <a:t>support</a:t>
            </a:r>
            <a:r>
              <a:rPr lang="en-GB" sz="2000" spc="-30" dirty="0"/>
              <a:t> </a:t>
            </a:r>
            <a:r>
              <a:rPr lang="en-GB" sz="2000" dirty="0"/>
              <a:t>to</a:t>
            </a:r>
            <a:r>
              <a:rPr lang="en-GB" sz="2000" spc="-60" dirty="0"/>
              <a:t> </a:t>
            </a:r>
            <a:r>
              <a:rPr lang="en-GB" sz="2000" dirty="0"/>
              <a:t>aid</a:t>
            </a:r>
            <a:r>
              <a:rPr lang="en-GB" sz="2000" spc="-70" dirty="0"/>
              <a:t> </a:t>
            </a:r>
            <a:r>
              <a:rPr lang="en-GB" sz="2000" dirty="0"/>
              <a:t>their</a:t>
            </a:r>
            <a:r>
              <a:rPr lang="en-GB" sz="2000" spc="-85" dirty="0"/>
              <a:t> </a:t>
            </a:r>
            <a:r>
              <a:rPr lang="en-GB" sz="2000" dirty="0"/>
              <a:t>resilience</a:t>
            </a:r>
            <a:r>
              <a:rPr lang="en-GB" sz="2000" spc="-70" dirty="0"/>
              <a:t> </a:t>
            </a:r>
            <a:r>
              <a:rPr lang="en-GB" sz="2000" spc="-25" dirty="0"/>
              <a:t>in </a:t>
            </a:r>
            <a:r>
              <a:rPr lang="en-GB" sz="2000" dirty="0"/>
              <a:t>the</a:t>
            </a:r>
            <a:r>
              <a:rPr lang="en-GB" sz="2000" spc="-50" dirty="0"/>
              <a:t> </a:t>
            </a:r>
            <a:r>
              <a:rPr lang="en-GB" sz="2000" dirty="0"/>
              <a:t>face</a:t>
            </a:r>
            <a:r>
              <a:rPr lang="en-GB" sz="2000" spc="-45" dirty="0"/>
              <a:t> </a:t>
            </a:r>
            <a:r>
              <a:rPr lang="en-GB" sz="2000" dirty="0"/>
              <a:t>of</a:t>
            </a:r>
            <a:r>
              <a:rPr lang="en-GB" sz="2000" spc="-40" dirty="0"/>
              <a:t> </a:t>
            </a:r>
            <a:r>
              <a:rPr lang="en-GB" sz="2000" dirty="0"/>
              <a:t>a</a:t>
            </a:r>
            <a:r>
              <a:rPr lang="en-GB" sz="2000" spc="-45" dirty="0"/>
              <a:t> </a:t>
            </a:r>
            <a:r>
              <a:rPr lang="en-GB" sz="2000" dirty="0"/>
              <a:t>loved</a:t>
            </a:r>
            <a:r>
              <a:rPr lang="en-GB" sz="2000" spc="-5" dirty="0"/>
              <a:t> </a:t>
            </a:r>
            <a:r>
              <a:rPr lang="en-GB" sz="2000" dirty="0"/>
              <a:t>one</a:t>
            </a:r>
            <a:r>
              <a:rPr lang="en-GB" sz="2000" spc="-25" dirty="0"/>
              <a:t> </a:t>
            </a:r>
            <a:r>
              <a:rPr lang="en-GB" sz="2000" dirty="0"/>
              <a:t>with</a:t>
            </a:r>
            <a:r>
              <a:rPr lang="en-GB" sz="2000" spc="-70" dirty="0"/>
              <a:t> </a:t>
            </a:r>
            <a:r>
              <a:rPr lang="en-GB" sz="2000" dirty="0"/>
              <a:t>a</a:t>
            </a:r>
            <a:r>
              <a:rPr lang="en-GB" sz="2000" spc="-30" dirty="0"/>
              <a:t> </a:t>
            </a:r>
            <a:r>
              <a:rPr lang="en-GB" sz="2000" dirty="0"/>
              <a:t>terminal</a:t>
            </a:r>
            <a:r>
              <a:rPr lang="en-GB" sz="2000" spc="-65" dirty="0"/>
              <a:t> </a:t>
            </a:r>
            <a:r>
              <a:rPr lang="en-GB" sz="2000" spc="-10" dirty="0"/>
              <a:t>illness</a:t>
            </a:r>
            <a:endParaRPr lang="en-GB" sz="2000" dirty="0"/>
          </a:p>
        </p:txBody>
      </p:sp>
      <p:sp>
        <p:nvSpPr>
          <p:cNvPr id="3" name="Text Placeholder 2">
            <a:extLst>
              <a:ext uri="{FF2B5EF4-FFF2-40B4-BE49-F238E27FC236}">
                <a16:creationId xmlns:a16="http://schemas.microsoft.com/office/drawing/2014/main" id="{26DB6A53-8777-EAF5-742A-3F3CD714E84C}"/>
              </a:ext>
            </a:extLst>
          </p:cNvPr>
          <p:cNvSpPr>
            <a:spLocks noGrp="1"/>
          </p:cNvSpPr>
          <p:nvPr>
            <p:ph type="body" idx="1"/>
          </p:nvPr>
        </p:nvSpPr>
        <p:spPr>
          <a:xfrm>
            <a:off x="888898" y="1649323"/>
            <a:ext cx="9883775" cy="3773854"/>
          </a:xfrm>
        </p:spPr>
        <p:txBody>
          <a:bodyPr/>
          <a:lstStyle/>
          <a:p>
            <a:pPr marL="12700" marR="5080">
              <a:lnSpc>
                <a:spcPct val="90000"/>
              </a:lnSpc>
              <a:spcBef>
                <a:spcPts val="1500"/>
              </a:spcBef>
              <a:tabLst>
                <a:tab pos="241300" algn="l"/>
              </a:tabLst>
            </a:pPr>
            <a:r>
              <a:rPr lang="en-GB" sz="1600" dirty="0">
                <a:solidFill>
                  <a:srgbClr val="48484A"/>
                </a:solidFill>
                <a:latin typeface="Arial"/>
                <a:cs typeface="Arial"/>
              </a:rPr>
              <a:t>Over the period of this strategy we have successfully</a:t>
            </a:r>
          </a:p>
          <a:p>
            <a:pPr marL="213995" indent="-201295" algn="l">
              <a:spcBef>
                <a:spcPts val="1135"/>
              </a:spcBef>
              <a:buFontTx/>
              <a:buChar char="•"/>
              <a:tabLst>
                <a:tab pos="213995" algn="l"/>
              </a:tabLst>
            </a:pPr>
            <a:r>
              <a:rPr lang="en-GB" sz="1600" dirty="0">
                <a:solidFill>
                  <a:srgbClr val="48484A"/>
                </a:solidFill>
                <a:latin typeface="Arial"/>
                <a:cs typeface="Arial"/>
              </a:rPr>
              <a:t>Implemented</a:t>
            </a:r>
            <a:r>
              <a:rPr lang="en-GB" sz="1600" spc="-60" dirty="0">
                <a:solidFill>
                  <a:srgbClr val="48484A"/>
                </a:solidFill>
                <a:latin typeface="Arial"/>
                <a:cs typeface="Arial"/>
              </a:rPr>
              <a:t> </a:t>
            </a:r>
            <a:r>
              <a:rPr lang="en-GB" sz="1600" dirty="0">
                <a:solidFill>
                  <a:srgbClr val="48484A"/>
                </a:solidFill>
                <a:latin typeface="Arial"/>
                <a:cs typeface="Arial"/>
              </a:rPr>
              <a:t>a</a:t>
            </a:r>
            <a:r>
              <a:rPr lang="en-GB" sz="1600" spc="-10" dirty="0">
                <a:solidFill>
                  <a:srgbClr val="48484A"/>
                </a:solidFill>
                <a:latin typeface="Arial"/>
                <a:cs typeface="Arial"/>
              </a:rPr>
              <a:t> </a:t>
            </a:r>
            <a:r>
              <a:rPr lang="en-GB" sz="1600" dirty="0">
                <a:solidFill>
                  <a:srgbClr val="48484A"/>
                </a:solidFill>
                <a:latin typeface="Arial"/>
                <a:cs typeface="Arial"/>
              </a:rPr>
              <a:t>single</a:t>
            </a:r>
            <a:r>
              <a:rPr lang="en-GB" sz="1600" spc="-25" dirty="0">
                <a:solidFill>
                  <a:srgbClr val="48484A"/>
                </a:solidFill>
                <a:latin typeface="Arial"/>
                <a:cs typeface="Arial"/>
              </a:rPr>
              <a:t> </a:t>
            </a:r>
            <a:r>
              <a:rPr lang="en-GB" sz="1600" dirty="0">
                <a:solidFill>
                  <a:srgbClr val="48484A"/>
                </a:solidFill>
                <a:latin typeface="Arial"/>
                <a:cs typeface="Arial"/>
              </a:rPr>
              <a:t>point</a:t>
            </a:r>
            <a:r>
              <a:rPr lang="en-GB" sz="1600" spc="-30" dirty="0">
                <a:solidFill>
                  <a:srgbClr val="48484A"/>
                </a:solidFill>
                <a:latin typeface="Arial"/>
                <a:cs typeface="Arial"/>
              </a:rPr>
              <a:t> </a:t>
            </a:r>
            <a:r>
              <a:rPr lang="en-GB" sz="1600" dirty="0">
                <a:solidFill>
                  <a:srgbClr val="48484A"/>
                </a:solidFill>
                <a:latin typeface="Arial"/>
                <a:cs typeface="Arial"/>
              </a:rPr>
              <a:t>of</a:t>
            </a:r>
            <a:r>
              <a:rPr lang="en-GB" sz="1600" spc="-20" dirty="0">
                <a:solidFill>
                  <a:srgbClr val="48484A"/>
                </a:solidFill>
                <a:latin typeface="Arial"/>
                <a:cs typeface="Arial"/>
              </a:rPr>
              <a:t> </a:t>
            </a:r>
            <a:r>
              <a:rPr lang="en-GB" sz="1600" dirty="0">
                <a:solidFill>
                  <a:srgbClr val="48484A"/>
                </a:solidFill>
                <a:latin typeface="Arial"/>
                <a:cs typeface="Arial"/>
              </a:rPr>
              <a:t>access</a:t>
            </a:r>
            <a:r>
              <a:rPr lang="en-GB" sz="1600" spc="-55" dirty="0">
                <a:solidFill>
                  <a:srgbClr val="48484A"/>
                </a:solidFill>
                <a:latin typeface="Arial"/>
                <a:cs typeface="Arial"/>
              </a:rPr>
              <a:t> </a:t>
            </a:r>
            <a:r>
              <a:rPr lang="en-GB" sz="1600" dirty="0">
                <a:solidFill>
                  <a:srgbClr val="48484A"/>
                </a:solidFill>
                <a:latin typeface="Arial"/>
                <a:cs typeface="Arial"/>
              </a:rPr>
              <a:t>to</a:t>
            </a:r>
            <a:r>
              <a:rPr lang="en-GB" sz="1600" spc="-20" dirty="0">
                <a:solidFill>
                  <a:srgbClr val="48484A"/>
                </a:solidFill>
                <a:latin typeface="Arial"/>
                <a:cs typeface="Arial"/>
              </a:rPr>
              <a:t> </a:t>
            </a:r>
            <a:r>
              <a:rPr lang="en-GB" sz="1600" dirty="0">
                <a:solidFill>
                  <a:srgbClr val="48484A"/>
                </a:solidFill>
                <a:latin typeface="Arial"/>
                <a:cs typeface="Arial"/>
              </a:rPr>
              <a:t>hospice</a:t>
            </a:r>
            <a:r>
              <a:rPr lang="en-GB" sz="1600" spc="-35" dirty="0">
                <a:solidFill>
                  <a:srgbClr val="48484A"/>
                </a:solidFill>
                <a:latin typeface="Arial"/>
                <a:cs typeface="Arial"/>
              </a:rPr>
              <a:t> </a:t>
            </a:r>
            <a:r>
              <a:rPr lang="en-GB" sz="1600" dirty="0">
                <a:solidFill>
                  <a:srgbClr val="48484A"/>
                </a:solidFill>
                <a:latin typeface="Arial"/>
                <a:cs typeface="Arial"/>
              </a:rPr>
              <a:t>care</a:t>
            </a:r>
            <a:r>
              <a:rPr lang="en-GB" sz="1600" spc="-50" dirty="0">
                <a:solidFill>
                  <a:srgbClr val="48484A"/>
                </a:solidFill>
                <a:latin typeface="Arial"/>
                <a:cs typeface="Arial"/>
              </a:rPr>
              <a:t> </a:t>
            </a:r>
            <a:r>
              <a:rPr lang="en-GB" sz="1600" dirty="0">
                <a:solidFill>
                  <a:srgbClr val="48484A"/>
                </a:solidFill>
                <a:latin typeface="Arial"/>
                <a:cs typeface="Arial"/>
              </a:rPr>
              <a:t>for</a:t>
            </a:r>
            <a:r>
              <a:rPr lang="en-GB" sz="1600" spc="-25" dirty="0">
                <a:solidFill>
                  <a:srgbClr val="48484A"/>
                </a:solidFill>
                <a:latin typeface="Arial"/>
                <a:cs typeface="Arial"/>
              </a:rPr>
              <a:t> </a:t>
            </a:r>
            <a:r>
              <a:rPr lang="en-GB" sz="1600" dirty="0">
                <a:solidFill>
                  <a:srgbClr val="48484A"/>
                </a:solidFill>
                <a:latin typeface="Arial"/>
                <a:cs typeface="Arial"/>
              </a:rPr>
              <a:t>patients</a:t>
            </a:r>
            <a:r>
              <a:rPr lang="en-GB" sz="1600" spc="-40" dirty="0">
                <a:solidFill>
                  <a:srgbClr val="48484A"/>
                </a:solidFill>
                <a:latin typeface="Arial"/>
                <a:cs typeface="Arial"/>
              </a:rPr>
              <a:t> </a:t>
            </a:r>
            <a:r>
              <a:rPr lang="en-GB" sz="1600" dirty="0">
                <a:solidFill>
                  <a:srgbClr val="48484A"/>
                </a:solidFill>
                <a:latin typeface="Arial"/>
                <a:cs typeface="Arial"/>
              </a:rPr>
              <a:t>and</a:t>
            </a:r>
            <a:r>
              <a:rPr lang="en-GB" sz="1600" spc="-25" dirty="0">
                <a:solidFill>
                  <a:srgbClr val="48484A"/>
                </a:solidFill>
                <a:latin typeface="Arial"/>
                <a:cs typeface="Arial"/>
              </a:rPr>
              <a:t> </a:t>
            </a:r>
            <a:r>
              <a:rPr lang="en-GB" sz="1600" spc="-10" dirty="0">
                <a:solidFill>
                  <a:srgbClr val="48484A"/>
                </a:solidFill>
                <a:latin typeface="Arial"/>
                <a:cs typeface="Arial"/>
              </a:rPr>
              <a:t>families.</a:t>
            </a:r>
            <a:r>
              <a:rPr lang="en-GB" sz="1600" spc="-130" dirty="0">
                <a:solidFill>
                  <a:srgbClr val="48484A"/>
                </a:solidFill>
                <a:latin typeface="Arial"/>
                <a:cs typeface="Arial"/>
              </a:rPr>
              <a:t> </a:t>
            </a:r>
            <a:r>
              <a:rPr lang="en-GB" sz="1600" spc="-25" dirty="0">
                <a:solidFill>
                  <a:srgbClr val="48484A"/>
                </a:solidFill>
                <a:latin typeface="Arial"/>
                <a:cs typeface="Arial"/>
              </a:rPr>
              <a:t>All </a:t>
            </a:r>
            <a:r>
              <a:rPr lang="en-GB" sz="1600" dirty="0">
                <a:solidFill>
                  <a:srgbClr val="48484A"/>
                </a:solidFill>
                <a:latin typeface="Arial"/>
                <a:cs typeface="Arial"/>
              </a:rPr>
              <a:t>referrals</a:t>
            </a:r>
            <a:r>
              <a:rPr lang="en-GB" sz="1600" spc="-65" dirty="0">
                <a:solidFill>
                  <a:srgbClr val="48484A"/>
                </a:solidFill>
                <a:latin typeface="Arial"/>
                <a:cs typeface="Arial"/>
              </a:rPr>
              <a:t> </a:t>
            </a:r>
            <a:r>
              <a:rPr lang="en-GB" sz="1600" dirty="0">
                <a:solidFill>
                  <a:srgbClr val="48484A"/>
                </a:solidFill>
                <a:latin typeface="Arial"/>
                <a:cs typeface="Arial"/>
              </a:rPr>
              <a:t>now</a:t>
            </a:r>
            <a:r>
              <a:rPr lang="en-GB" sz="1600" spc="-25" dirty="0">
                <a:solidFill>
                  <a:srgbClr val="48484A"/>
                </a:solidFill>
                <a:latin typeface="Arial"/>
                <a:cs typeface="Arial"/>
              </a:rPr>
              <a:t> </a:t>
            </a:r>
            <a:r>
              <a:rPr lang="en-GB" sz="1600" dirty="0">
                <a:solidFill>
                  <a:srgbClr val="48484A"/>
                </a:solidFill>
                <a:latin typeface="Arial"/>
                <a:cs typeface="Arial"/>
              </a:rPr>
              <a:t>come</a:t>
            </a:r>
            <a:r>
              <a:rPr lang="en-GB" sz="1600" spc="-45" dirty="0">
                <a:solidFill>
                  <a:srgbClr val="48484A"/>
                </a:solidFill>
                <a:latin typeface="Arial"/>
                <a:cs typeface="Arial"/>
              </a:rPr>
              <a:t> </a:t>
            </a:r>
            <a:r>
              <a:rPr lang="en-GB" sz="1600" dirty="0">
                <a:solidFill>
                  <a:srgbClr val="48484A"/>
                </a:solidFill>
                <a:latin typeface="Arial"/>
                <a:cs typeface="Arial"/>
              </a:rPr>
              <a:t>to</a:t>
            </a:r>
            <a:r>
              <a:rPr lang="en-GB" sz="1600" spc="-20" dirty="0">
                <a:solidFill>
                  <a:srgbClr val="48484A"/>
                </a:solidFill>
                <a:latin typeface="Arial"/>
                <a:cs typeface="Arial"/>
              </a:rPr>
              <a:t> </a:t>
            </a:r>
            <a:r>
              <a:rPr lang="en-GB" sz="1600" dirty="0">
                <a:solidFill>
                  <a:srgbClr val="48484A"/>
                </a:solidFill>
                <a:latin typeface="Arial"/>
                <a:cs typeface="Arial"/>
              </a:rPr>
              <a:t>a</a:t>
            </a:r>
            <a:r>
              <a:rPr lang="en-GB" sz="1600" spc="-30" dirty="0">
                <a:solidFill>
                  <a:srgbClr val="48484A"/>
                </a:solidFill>
                <a:latin typeface="Arial"/>
                <a:cs typeface="Arial"/>
              </a:rPr>
              <a:t> </a:t>
            </a:r>
            <a:r>
              <a:rPr lang="en-GB" sz="1600" dirty="0">
                <a:solidFill>
                  <a:srgbClr val="48484A"/>
                </a:solidFill>
                <a:latin typeface="Arial"/>
                <a:cs typeface="Arial"/>
              </a:rPr>
              <a:t>central</a:t>
            </a:r>
            <a:r>
              <a:rPr lang="en-GB" sz="1600" spc="-35" dirty="0">
                <a:solidFill>
                  <a:srgbClr val="48484A"/>
                </a:solidFill>
                <a:latin typeface="Arial"/>
                <a:cs typeface="Arial"/>
              </a:rPr>
              <a:t> </a:t>
            </a:r>
            <a:r>
              <a:rPr lang="en-GB" sz="1600" dirty="0">
                <a:solidFill>
                  <a:srgbClr val="48484A"/>
                </a:solidFill>
                <a:latin typeface="Arial"/>
                <a:cs typeface="Arial"/>
              </a:rPr>
              <a:t>access</a:t>
            </a:r>
            <a:r>
              <a:rPr lang="en-GB" sz="1600" spc="-45" dirty="0">
                <a:solidFill>
                  <a:srgbClr val="48484A"/>
                </a:solidFill>
                <a:latin typeface="Arial"/>
                <a:cs typeface="Arial"/>
              </a:rPr>
              <a:t> </a:t>
            </a:r>
            <a:r>
              <a:rPr lang="en-GB" sz="1600" dirty="0">
                <a:solidFill>
                  <a:srgbClr val="48484A"/>
                </a:solidFill>
                <a:latin typeface="Arial"/>
                <a:cs typeface="Arial"/>
              </a:rPr>
              <a:t>team</a:t>
            </a:r>
            <a:r>
              <a:rPr lang="en-GB" sz="1600" spc="-50" dirty="0">
                <a:solidFill>
                  <a:srgbClr val="48484A"/>
                </a:solidFill>
                <a:latin typeface="Arial"/>
                <a:cs typeface="Arial"/>
              </a:rPr>
              <a:t> </a:t>
            </a:r>
            <a:r>
              <a:rPr lang="en-GB" sz="1600" dirty="0">
                <a:solidFill>
                  <a:srgbClr val="48484A"/>
                </a:solidFill>
                <a:latin typeface="Arial"/>
                <a:cs typeface="Arial"/>
              </a:rPr>
              <a:t>of</a:t>
            </a:r>
            <a:r>
              <a:rPr lang="en-GB" sz="1600" spc="-20" dirty="0">
                <a:solidFill>
                  <a:srgbClr val="48484A"/>
                </a:solidFill>
                <a:latin typeface="Arial"/>
                <a:cs typeface="Arial"/>
              </a:rPr>
              <a:t> </a:t>
            </a:r>
            <a:r>
              <a:rPr lang="en-GB" sz="1600" dirty="0">
                <a:solidFill>
                  <a:srgbClr val="48484A"/>
                </a:solidFill>
                <a:latin typeface="Arial"/>
                <a:cs typeface="Arial"/>
              </a:rPr>
              <a:t>clinicians</a:t>
            </a:r>
            <a:r>
              <a:rPr lang="en-GB" sz="1600" spc="-25" dirty="0">
                <a:solidFill>
                  <a:srgbClr val="48484A"/>
                </a:solidFill>
                <a:latin typeface="Arial"/>
                <a:cs typeface="Arial"/>
              </a:rPr>
              <a:t> </a:t>
            </a:r>
            <a:r>
              <a:rPr lang="en-GB" sz="1600" dirty="0">
                <a:solidFill>
                  <a:srgbClr val="48484A"/>
                </a:solidFill>
                <a:latin typeface="Arial"/>
                <a:cs typeface="Arial"/>
              </a:rPr>
              <a:t>who</a:t>
            </a:r>
            <a:r>
              <a:rPr lang="en-GB" sz="1600" spc="-30" dirty="0">
                <a:solidFill>
                  <a:srgbClr val="48484A"/>
                </a:solidFill>
                <a:latin typeface="Arial"/>
                <a:cs typeface="Arial"/>
              </a:rPr>
              <a:t> </a:t>
            </a:r>
            <a:r>
              <a:rPr lang="en-GB" sz="1600" dirty="0">
                <a:solidFill>
                  <a:srgbClr val="48484A"/>
                </a:solidFill>
                <a:latin typeface="Arial"/>
                <a:cs typeface="Arial"/>
              </a:rPr>
              <a:t>triage</a:t>
            </a:r>
            <a:r>
              <a:rPr lang="en-GB" sz="1600" spc="-35" dirty="0">
                <a:solidFill>
                  <a:srgbClr val="48484A"/>
                </a:solidFill>
                <a:latin typeface="Arial"/>
                <a:cs typeface="Arial"/>
              </a:rPr>
              <a:t> </a:t>
            </a:r>
            <a:r>
              <a:rPr lang="en-GB" sz="1600" dirty="0">
                <a:solidFill>
                  <a:srgbClr val="48484A"/>
                </a:solidFill>
                <a:latin typeface="Arial"/>
                <a:cs typeface="Arial"/>
              </a:rPr>
              <a:t>the</a:t>
            </a:r>
            <a:r>
              <a:rPr lang="en-GB" sz="1600" spc="-30" dirty="0">
                <a:solidFill>
                  <a:srgbClr val="48484A"/>
                </a:solidFill>
                <a:latin typeface="Arial"/>
                <a:cs typeface="Arial"/>
              </a:rPr>
              <a:t> </a:t>
            </a:r>
            <a:r>
              <a:rPr lang="en-GB" sz="1600" spc="-10" dirty="0">
                <a:solidFill>
                  <a:srgbClr val="48484A"/>
                </a:solidFill>
                <a:latin typeface="Arial"/>
                <a:cs typeface="Arial"/>
              </a:rPr>
              <a:t>referral </a:t>
            </a:r>
            <a:r>
              <a:rPr lang="en-GB" sz="1600" dirty="0">
                <a:solidFill>
                  <a:srgbClr val="48484A"/>
                </a:solidFill>
                <a:latin typeface="Arial"/>
                <a:cs typeface="Arial"/>
              </a:rPr>
              <a:t>and</a:t>
            </a:r>
            <a:r>
              <a:rPr lang="en-GB" sz="1600" spc="-25" dirty="0">
                <a:solidFill>
                  <a:srgbClr val="48484A"/>
                </a:solidFill>
                <a:latin typeface="Arial"/>
                <a:cs typeface="Arial"/>
              </a:rPr>
              <a:t> </a:t>
            </a:r>
            <a:r>
              <a:rPr lang="en-GB" sz="1600" dirty="0">
                <a:solidFill>
                  <a:srgbClr val="48484A"/>
                </a:solidFill>
                <a:latin typeface="Arial"/>
                <a:cs typeface="Arial"/>
              </a:rPr>
              <a:t>signpost</a:t>
            </a:r>
            <a:r>
              <a:rPr lang="en-GB" sz="1600" spc="-40" dirty="0">
                <a:solidFill>
                  <a:srgbClr val="48484A"/>
                </a:solidFill>
                <a:latin typeface="Arial"/>
                <a:cs typeface="Arial"/>
              </a:rPr>
              <a:t> </a:t>
            </a:r>
            <a:r>
              <a:rPr lang="en-GB" sz="1600" dirty="0">
                <a:solidFill>
                  <a:srgbClr val="48484A"/>
                </a:solidFill>
                <a:latin typeface="Arial"/>
                <a:cs typeface="Arial"/>
              </a:rPr>
              <a:t>the</a:t>
            </a:r>
            <a:r>
              <a:rPr lang="en-GB" sz="1600" spc="-30" dirty="0">
                <a:solidFill>
                  <a:srgbClr val="48484A"/>
                </a:solidFill>
                <a:latin typeface="Arial"/>
                <a:cs typeface="Arial"/>
              </a:rPr>
              <a:t> </a:t>
            </a:r>
            <a:r>
              <a:rPr lang="en-GB" sz="1600" dirty="0">
                <a:solidFill>
                  <a:srgbClr val="48484A"/>
                </a:solidFill>
                <a:latin typeface="Arial"/>
                <a:cs typeface="Arial"/>
              </a:rPr>
              <a:t>patients</a:t>
            </a:r>
            <a:r>
              <a:rPr lang="en-GB" sz="1600" spc="-40" dirty="0">
                <a:solidFill>
                  <a:srgbClr val="48484A"/>
                </a:solidFill>
                <a:latin typeface="Arial"/>
                <a:cs typeface="Arial"/>
              </a:rPr>
              <a:t> </a:t>
            </a:r>
            <a:r>
              <a:rPr lang="en-GB" sz="1600" dirty="0">
                <a:solidFill>
                  <a:srgbClr val="48484A"/>
                </a:solidFill>
                <a:latin typeface="Arial"/>
                <a:cs typeface="Arial"/>
              </a:rPr>
              <a:t>to</a:t>
            </a:r>
            <a:r>
              <a:rPr lang="en-GB" sz="1600" spc="-30" dirty="0">
                <a:solidFill>
                  <a:srgbClr val="48484A"/>
                </a:solidFill>
                <a:latin typeface="Arial"/>
                <a:cs typeface="Arial"/>
              </a:rPr>
              <a:t> </a:t>
            </a:r>
            <a:r>
              <a:rPr lang="en-GB" sz="1600" dirty="0">
                <a:solidFill>
                  <a:srgbClr val="48484A"/>
                </a:solidFill>
                <a:latin typeface="Arial"/>
                <a:cs typeface="Arial"/>
              </a:rPr>
              <a:t>the</a:t>
            </a:r>
            <a:r>
              <a:rPr lang="en-GB" sz="1600" spc="-30" dirty="0">
                <a:solidFill>
                  <a:srgbClr val="48484A"/>
                </a:solidFill>
                <a:latin typeface="Arial"/>
                <a:cs typeface="Arial"/>
              </a:rPr>
              <a:t> </a:t>
            </a:r>
            <a:r>
              <a:rPr lang="en-GB" sz="1600" dirty="0">
                <a:solidFill>
                  <a:srgbClr val="48484A"/>
                </a:solidFill>
                <a:latin typeface="Arial"/>
                <a:cs typeface="Arial"/>
              </a:rPr>
              <a:t>most</a:t>
            </a:r>
            <a:r>
              <a:rPr lang="en-GB" sz="1600" spc="-30" dirty="0">
                <a:solidFill>
                  <a:srgbClr val="48484A"/>
                </a:solidFill>
                <a:latin typeface="Arial"/>
                <a:cs typeface="Arial"/>
              </a:rPr>
              <a:t> </a:t>
            </a:r>
            <a:r>
              <a:rPr lang="en-GB" sz="1600" dirty="0">
                <a:solidFill>
                  <a:srgbClr val="48484A"/>
                </a:solidFill>
                <a:latin typeface="Arial"/>
                <a:cs typeface="Arial"/>
              </a:rPr>
              <a:t>relevant</a:t>
            </a:r>
            <a:r>
              <a:rPr lang="en-GB" sz="1600" spc="-45" dirty="0">
                <a:solidFill>
                  <a:srgbClr val="48484A"/>
                </a:solidFill>
                <a:latin typeface="Arial"/>
                <a:cs typeface="Arial"/>
              </a:rPr>
              <a:t> </a:t>
            </a:r>
            <a:r>
              <a:rPr lang="en-GB" sz="1600" dirty="0">
                <a:solidFill>
                  <a:srgbClr val="48484A"/>
                </a:solidFill>
                <a:latin typeface="Arial"/>
                <a:cs typeface="Arial"/>
              </a:rPr>
              <a:t>service</a:t>
            </a:r>
            <a:r>
              <a:rPr lang="en-GB" sz="1600" spc="-30" dirty="0">
                <a:solidFill>
                  <a:srgbClr val="48484A"/>
                </a:solidFill>
                <a:latin typeface="Arial"/>
                <a:cs typeface="Arial"/>
              </a:rPr>
              <a:t> </a:t>
            </a:r>
            <a:r>
              <a:rPr lang="en-GB" sz="1600" dirty="0">
                <a:solidFill>
                  <a:srgbClr val="48484A"/>
                </a:solidFill>
                <a:latin typeface="Arial"/>
                <a:cs typeface="Arial"/>
              </a:rPr>
              <a:t>as</a:t>
            </a:r>
            <a:r>
              <a:rPr lang="en-GB" sz="1600" spc="-15" dirty="0">
                <a:solidFill>
                  <a:srgbClr val="48484A"/>
                </a:solidFill>
                <a:latin typeface="Arial"/>
                <a:cs typeface="Arial"/>
              </a:rPr>
              <a:t> </a:t>
            </a:r>
            <a:r>
              <a:rPr lang="en-GB" sz="1600" dirty="0">
                <a:solidFill>
                  <a:srgbClr val="48484A"/>
                </a:solidFill>
                <a:latin typeface="Arial"/>
                <a:cs typeface="Arial"/>
              </a:rPr>
              <a:t>quickly</a:t>
            </a:r>
            <a:r>
              <a:rPr lang="en-GB" sz="1600" spc="-35" dirty="0">
                <a:solidFill>
                  <a:srgbClr val="48484A"/>
                </a:solidFill>
                <a:latin typeface="Arial"/>
                <a:cs typeface="Arial"/>
              </a:rPr>
              <a:t> </a:t>
            </a:r>
            <a:r>
              <a:rPr lang="en-GB" sz="1600" dirty="0">
                <a:solidFill>
                  <a:srgbClr val="48484A"/>
                </a:solidFill>
                <a:latin typeface="Arial"/>
                <a:cs typeface="Arial"/>
              </a:rPr>
              <a:t>and</a:t>
            </a:r>
            <a:r>
              <a:rPr lang="en-GB" sz="1600" spc="-20" dirty="0">
                <a:solidFill>
                  <a:srgbClr val="48484A"/>
                </a:solidFill>
                <a:latin typeface="Arial"/>
                <a:cs typeface="Arial"/>
              </a:rPr>
              <a:t> </a:t>
            </a:r>
            <a:r>
              <a:rPr lang="en-GB" sz="1600" dirty="0">
                <a:solidFill>
                  <a:srgbClr val="48484A"/>
                </a:solidFill>
                <a:latin typeface="Arial"/>
                <a:cs typeface="Arial"/>
              </a:rPr>
              <a:t>simply</a:t>
            </a:r>
            <a:r>
              <a:rPr lang="en-GB" sz="1600" spc="-15" dirty="0">
                <a:solidFill>
                  <a:srgbClr val="48484A"/>
                </a:solidFill>
                <a:latin typeface="Arial"/>
                <a:cs typeface="Arial"/>
              </a:rPr>
              <a:t> </a:t>
            </a:r>
            <a:r>
              <a:rPr lang="en-GB" sz="1600" spc="-25" dirty="0">
                <a:solidFill>
                  <a:srgbClr val="48484A"/>
                </a:solidFill>
                <a:latin typeface="Arial"/>
                <a:cs typeface="Arial"/>
              </a:rPr>
              <a:t>as </a:t>
            </a:r>
            <a:r>
              <a:rPr lang="en-GB" sz="1600" spc="-10" dirty="0">
                <a:solidFill>
                  <a:srgbClr val="48484A"/>
                </a:solidFill>
                <a:latin typeface="Arial"/>
                <a:cs typeface="Arial"/>
              </a:rPr>
              <a:t>possible.</a:t>
            </a:r>
            <a:r>
              <a:rPr lang="en-GB" sz="1600" spc="-145" dirty="0">
                <a:solidFill>
                  <a:srgbClr val="48484A"/>
                </a:solidFill>
                <a:latin typeface="Arial"/>
                <a:cs typeface="Arial"/>
              </a:rPr>
              <a:t> </a:t>
            </a:r>
            <a:endParaRPr lang="en-GB" sz="1600" dirty="0">
              <a:latin typeface="Arial"/>
              <a:cs typeface="Arial"/>
            </a:endParaRPr>
          </a:p>
          <a:p>
            <a:pPr marL="213995" indent="-201295">
              <a:spcBef>
                <a:spcPts val="1135"/>
              </a:spcBef>
              <a:buChar char="•"/>
              <a:tabLst>
                <a:tab pos="213995" algn="l"/>
              </a:tabLst>
            </a:pPr>
            <a:r>
              <a:rPr lang="en-GB" sz="1600" dirty="0">
                <a:solidFill>
                  <a:srgbClr val="49494B"/>
                </a:solidFill>
                <a:latin typeface="Arial"/>
                <a:cs typeface="Arial"/>
              </a:rPr>
              <a:t>Extended</a:t>
            </a:r>
            <a:r>
              <a:rPr lang="en-GB" sz="1600" spc="-20" dirty="0">
                <a:solidFill>
                  <a:srgbClr val="49494B"/>
                </a:solidFill>
                <a:latin typeface="Arial"/>
                <a:cs typeface="Arial"/>
              </a:rPr>
              <a:t> </a:t>
            </a:r>
            <a:r>
              <a:rPr lang="en-GB" sz="1600" dirty="0">
                <a:solidFill>
                  <a:srgbClr val="49494B"/>
                </a:solidFill>
                <a:latin typeface="Arial"/>
                <a:cs typeface="Arial"/>
              </a:rPr>
              <a:t>the</a:t>
            </a:r>
            <a:r>
              <a:rPr lang="en-GB" sz="1600" spc="-15" dirty="0">
                <a:solidFill>
                  <a:srgbClr val="49494B"/>
                </a:solidFill>
                <a:latin typeface="Arial"/>
                <a:cs typeface="Arial"/>
              </a:rPr>
              <a:t> </a:t>
            </a:r>
            <a:r>
              <a:rPr lang="en-GB" sz="1600" dirty="0">
                <a:solidFill>
                  <a:srgbClr val="49494B"/>
                </a:solidFill>
                <a:latin typeface="Arial"/>
                <a:cs typeface="Arial"/>
              </a:rPr>
              <a:t>family</a:t>
            </a:r>
            <a:r>
              <a:rPr lang="en-GB" sz="1600" spc="-10" dirty="0">
                <a:solidFill>
                  <a:srgbClr val="49494B"/>
                </a:solidFill>
                <a:latin typeface="Arial"/>
                <a:cs typeface="Arial"/>
              </a:rPr>
              <a:t> </a:t>
            </a:r>
            <a:r>
              <a:rPr lang="en-GB" sz="1600" dirty="0">
                <a:solidFill>
                  <a:srgbClr val="49494B"/>
                </a:solidFill>
                <a:latin typeface="Arial"/>
                <a:cs typeface="Arial"/>
              </a:rPr>
              <a:t>support</a:t>
            </a:r>
            <a:r>
              <a:rPr lang="en-GB" sz="1600" spc="-20" dirty="0">
                <a:solidFill>
                  <a:srgbClr val="49494B"/>
                </a:solidFill>
                <a:latin typeface="Arial"/>
                <a:cs typeface="Arial"/>
              </a:rPr>
              <a:t> </a:t>
            </a:r>
            <a:r>
              <a:rPr lang="en-GB" sz="1600" dirty="0">
                <a:solidFill>
                  <a:srgbClr val="49494B"/>
                </a:solidFill>
                <a:latin typeface="Arial"/>
                <a:cs typeface="Arial"/>
              </a:rPr>
              <a:t>service</a:t>
            </a:r>
            <a:r>
              <a:rPr lang="en-GB" sz="1600" spc="-5" dirty="0">
                <a:solidFill>
                  <a:srgbClr val="49494B"/>
                </a:solidFill>
                <a:latin typeface="Arial"/>
                <a:cs typeface="Arial"/>
              </a:rPr>
              <a:t> </a:t>
            </a:r>
            <a:r>
              <a:rPr lang="en-GB" sz="1600" dirty="0">
                <a:solidFill>
                  <a:srgbClr val="49494B"/>
                </a:solidFill>
                <a:latin typeface="Arial"/>
                <a:cs typeface="Arial"/>
              </a:rPr>
              <a:t>to</a:t>
            </a:r>
            <a:r>
              <a:rPr lang="en-GB" sz="1600" spc="-15" dirty="0">
                <a:solidFill>
                  <a:srgbClr val="49494B"/>
                </a:solidFill>
                <a:latin typeface="Arial"/>
                <a:cs typeface="Arial"/>
              </a:rPr>
              <a:t> </a:t>
            </a:r>
            <a:r>
              <a:rPr lang="en-GB" sz="1600" dirty="0">
                <a:solidFill>
                  <a:srgbClr val="49494B"/>
                </a:solidFill>
                <a:latin typeface="Arial"/>
                <a:cs typeface="Arial"/>
              </a:rPr>
              <a:t>people</a:t>
            </a:r>
            <a:r>
              <a:rPr lang="en-GB" sz="1600" spc="-15" dirty="0">
                <a:solidFill>
                  <a:srgbClr val="49494B"/>
                </a:solidFill>
                <a:latin typeface="Arial"/>
                <a:cs typeface="Arial"/>
              </a:rPr>
              <a:t> </a:t>
            </a:r>
            <a:r>
              <a:rPr lang="en-GB" sz="1600" dirty="0">
                <a:solidFill>
                  <a:srgbClr val="49494B"/>
                </a:solidFill>
                <a:latin typeface="Arial"/>
                <a:cs typeface="Arial"/>
              </a:rPr>
              <a:t>previously</a:t>
            </a:r>
            <a:r>
              <a:rPr lang="en-GB" sz="1600" spc="-20" dirty="0">
                <a:solidFill>
                  <a:srgbClr val="49494B"/>
                </a:solidFill>
                <a:latin typeface="Arial"/>
                <a:cs typeface="Arial"/>
              </a:rPr>
              <a:t> </a:t>
            </a:r>
            <a:r>
              <a:rPr lang="en-GB" sz="1600" dirty="0">
                <a:solidFill>
                  <a:srgbClr val="49494B"/>
                </a:solidFill>
                <a:latin typeface="Arial"/>
                <a:cs typeface="Arial"/>
              </a:rPr>
              <a:t>not</a:t>
            </a:r>
            <a:r>
              <a:rPr lang="en-GB" sz="1600" spc="-5" dirty="0">
                <a:solidFill>
                  <a:srgbClr val="49494B"/>
                </a:solidFill>
                <a:latin typeface="Arial"/>
                <a:cs typeface="Arial"/>
              </a:rPr>
              <a:t> </a:t>
            </a:r>
            <a:r>
              <a:rPr lang="en-GB" sz="1600" dirty="0">
                <a:solidFill>
                  <a:srgbClr val="49494B"/>
                </a:solidFill>
                <a:latin typeface="Arial"/>
                <a:cs typeface="Arial"/>
              </a:rPr>
              <a:t>known</a:t>
            </a:r>
            <a:r>
              <a:rPr lang="en-GB" sz="1600" spc="-5" dirty="0">
                <a:solidFill>
                  <a:srgbClr val="49494B"/>
                </a:solidFill>
                <a:latin typeface="Arial"/>
                <a:cs typeface="Arial"/>
              </a:rPr>
              <a:t> </a:t>
            </a:r>
            <a:r>
              <a:rPr lang="en-GB" sz="1600" dirty="0">
                <a:solidFill>
                  <a:srgbClr val="49494B"/>
                </a:solidFill>
                <a:latin typeface="Arial"/>
                <a:cs typeface="Arial"/>
              </a:rPr>
              <a:t>to</a:t>
            </a:r>
            <a:r>
              <a:rPr lang="en-GB" sz="1600" spc="-5" dirty="0">
                <a:solidFill>
                  <a:srgbClr val="49494B"/>
                </a:solidFill>
                <a:latin typeface="Arial"/>
                <a:cs typeface="Arial"/>
              </a:rPr>
              <a:t> </a:t>
            </a:r>
            <a:r>
              <a:rPr lang="en-GB" sz="1600" dirty="0">
                <a:solidFill>
                  <a:srgbClr val="49494B"/>
                </a:solidFill>
                <a:latin typeface="Arial"/>
                <a:cs typeface="Arial"/>
              </a:rPr>
              <a:t>the</a:t>
            </a:r>
            <a:r>
              <a:rPr lang="en-GB" sz="1600" spc="-15" dirty="0">
                <a:solidFill>
                  <a:srgbClr val="49494B"/>
                </a:solidFill>
                <a:latin typeface="Arial"/>
                <a:cs typeface="Arial"/>
              </a:rPr>
              <a:t> </a:t>
            </a:r>
            <a:r>
              <a:rPr lang="en-GB" sz="1600" dirty="0">
                <a:solidFill>
                  <a:srgbClr val="49494B"/>
                </a:solidFill>
                <a:latin typeface="Arial"/>
                <a:cs typeface="Arial"/>
              </a:rPr>
              <a:t>Hospice</a:t>
            </a:r>
            <a:r>
              <a:rPr lang="en-GB" sz="1600" spc="-30" dirty="0">
                <a:solidFill>
                  <a:srgbClr val="49494B"/>
                </a:solidFill>
                <a:latin typeface="Arial"/>
                <a:cs typeface="Arial"/>
              </a:rPr>
              <a:t> </a:t>
            </a:r>
            <a:r>
              <a:rPr lang="en-GB" sz="1600" dirty="0">
                <a:solidFill>
                  <a:srgbClr val="49494B"/>
                </a:solidFill>
                <a:latin typeface="Arial"/>
                <a:cs typeface="Arial"/>
              </a:rPr>
              <a:t>where</a:t>
            </a:r>
            <a:r>
              <a:rPr lang="en-GB" sz="1600" spc="10" dirty="0">
                <a:solidFill>
                  <a:srgbClr val="49494B"/>
                </a:solidFill>
                <a:latin typeface="Arial"/>
                <a:cs typeface="Arial"/>
              </a:rPr>
              <a:t> </a:t>
            </a:r>
            <a:r>
              <a:rPr lang="en-GB" sz="1600" spc="-10" dirty="0">
                <a:solidFill>
                  <a:srgbClr val="49494B"/>
                </a:solidFill>
                <a:latin typeface="Arial"/>
                <a:cs typeface="Arial"/>
              </a:rPr>
              <a:t>appropriate</a:t>
            </a:r>
            <a:endParaRPr lang="en-GB" sz="1600" dirty="0">
              <a:latin typeface="Arial"/>
              <a:cs typeface="Arial"/>
            </a:endParaRPr>
          </a:p>
          <a:p>
            <a:pPr marL="213360" marR="5080" indent="-201295">
              <a:spcBef>
                <a:spcPts val="1320"/>
              </a:spcBef>
              <a:buChar char="•"/>
              <a:tabLst>
                <a:tab pos="213360" algn="l"/>
              </a:tabLst>
            </a:pPr>
            <a:r>
              <a:rPr lang="en-GB" sz="1600" dirty="0">
                <a:solidFill>
                  <a:srgbClr val="49494B"/>
                </a:solidFill>
                <a:latin typeface="Arial"/>
                <a:cs typeface="Arial"/>
              </a:rPr>
              <a:t>Welcomed</a:t>
            </a:r>
            <a:r>
              <a:rPr lang="en-GB" sz="1600" spc="-50" dirty="0">
                <a:solidFill>
                  <a:srgbClr val="49494B"/>
                </a:solidFill>
                <a:latin typeface="Arial"/>
                <a:cs typeface="Arial"/>
              </a:rPr>
              <a:t> </a:t>
            </a:r>
            <a:r>
              <a:rPr lang="en-GB" sz="1600" dirty="0">
                <a:solidFill>
                  <a:srgbClr val="49494B"/>
                </a:solidFill>
                <a:latin typeface="Arial"/>
                <a:cs typeface="Arial"/>
              </a:rPr>
              <a:t>more</a:t>
            </a:r>
            <a:r>
              <a:rPr lang="en-GB" sz="1600" spc="10" dirty="0">
                <a:solidFill>
                  <a:srgbClr val="49494B"/>
                </a:solidFill>
                <a:latin typeface="Arial"/>
                <a:cs typeface="Arial"/>
              </a:rPr>
              <a:t> </a:t>
            </a:r>
            <a:r>
              <a:rPr lang="en-GB" sz="1600" dirty="0">
                <a:solidFill>
                  <a:srgbClr val="49494B"/>
                </a:solidFill>
                <a:latin typeface="Arial"/>
                <a:cs typeface="Arial"/>
              </a:rPr>
              <a:t>people</a:t>
            </a:r>
            <a:r>
              <a:rPr lang="en-GB" sz="1600" spc="-35" dirty="0">
                <a:solidFill>
                  <a:srgbClr val="49494B"/>
                </a:solidFill>
                <a:latin typeface="Arial"/>
                <a:cs typeface="Arial"/>
              </a:rPr>
              <a:t> </a:t>
            </a:r>
            <a:r>
              <a:rPr lang="en-GB" sz="1600" dirty="0">
                <a:solidFill>
                  <a:srgbClr val="49494B"/>
                </a:solidFill>
                <a:latin typeface="Arial"/>
                <a:cs typeface="Arial"/>
              </a:rPr>
              <a:t>who</a:t>
            </a:r>
            <a:r>
              <a:rPr lang="en-GB" sz="1600" spc="-5" dirty="0">
                <a:solidFill>
                  <a:srgbClr val="49494B"/>
                </a:solidFill>
                <a:latin typeface="Arial"/>
                <a:cs typeface="Arial"/>
              </a:rPr>
              <a:t> </a:t>
            </a:r>
            <a:r>
              <a:rPr lang="en-GB" sz="1600" dirty="0">
                <a:solidFill>
                  <a:srgbClr val="49494B"/>
                </a:solidFill>
                <a:latin typeface="Arial"/>
                <a:cs typeface="Arial"/>
              </a:rPr>
              <a:t>have</a:t>
            </a:r>
            <a:r>
              <a:rPr lang="en-GB" sz="1600" spc="5" dirty="0">
                <a:solidFill>
                  <a:srgbClr val="49494B"/>
                </a:solidFill>
                <a:latin typeface="Arial"/>
                <a:cs typeface="Arial"/>
              </a:rPr>
              <a:t> </a:t>
            </a:r>
            <a:r>
              <a:rPr lang="en-GB" sz="1600" dirty="0">
                <a:solidFill>
                  <a:srgbClr val="49494B"/>
                </a:solidFill>
                <a:latin typeface="Arial"/>
                <a:cs typeface="Arial"/>
              </a:rPr>
              <a:t>experienced</a:t>
            </a:r>
            <a:r>
              <a:rPr lang="en-GB" sz="1600" spc="355" dirty="0">
                <a:solidFill>
                  <a:srgbClr val="49494B"/>
                </a:solidFill>
                <a:latin typeface="Arial"/>
                <a:cs typeface="Arial"/>
              </a:rPr>
              <a:t> </a:t>
            </a:r>
            <a:r>
              <a:rPr lang="en-GB" sz="1600" dirty="0">
                <a:solidFill>
                  <a:srgbClr val="49494B"/>
                </a:solidFill>
                <a:latin typeface="Arial"/>
                <a:cs typeface="Arial"/>
              </a:rPr>
              <a:t>bereavement</a:t>
            </a:r>
            <a:r>
              <a:rPr lang="en-GB" sz="1600" spc="5" dirty="0">
                <a:solidFill>
                  <a:srgbClr val="49494B"/>
                </a:solidFill>
                <a:latin typeface="Arial"/>
                <a:cs typeface="Arial"/>
              </a:rPr>
              <a:t> </a:t>
            </a:r>
            <a:r>
              <a:rPr lang="en-GB" sz="1600" dirty="0">
                <a:solidFill>
                  <a:srgbClr val="49494B"/>
                </a:solidFill>
                <a:latin typeface="Arial"/>
                <a:cs typeface="Arial"/>
              </a:rPr>
              <a:t>onto</a:t>
            </a:r>
            <a:r>
              <a:rPr lang="en-GB" sz="1600" spc="-15" dirty="0">
                <a:solidFill>
                  <a:srgbClr val="49494B"/>
                </a:solidFill>
                <a:latin typeface="Arial"/>
                <a:cs typeface="Arial"/>
              </a:rPr>
              <a:t> </a:t>
            </a:r>
            <a:r>
              <a:rPr lang="en-GB" sz="1600" dirty="0">
                <a:solidFill>
                  <a:srgbClr val="49494B"/>
                </a:solidFill>
                <a:latin typeface="Arial"/>
                <a:cs typeface="Arial"/>
              </a:rPr>
              <a:t>our</a:t>
            </a:r>
            <a:r>
              <a:rPr lang="en-GB" sz="1600" spc="-5" dirty="0">
                <a:solidFill>
                  <a:srgbClr val="49494B"/>
                </a:solidFill>
                <a:latin typeface="Arial"/>
                <a:cs typeface="Arial"/>
              </a:rPr>
              <a:t> </a:t>
            </a:r>
            <a:r>
              <a:rPr lang="en-GB" sz="1600" dirty="0">
                <a:solidFill>
                  <a:srgbClr val="49494B"/>
                </a:solidFill>
                <a:latin typeface="Arial"/>
                <a:cs typeface="Arial"/>
              </a:rPr>
              <a:t>children</a:t>
            </a:r>
            <a:r>
              <a:rPr lang="en-GB" sz="1600" spc="-30" dirty="0">
                <a:solidFill>
                  <a:srgbClr val="49494B"/>
                </a:solidFill>
                <a:latin typeface="Arial"/>
                <a:cs typeface="Arial"/>
              </a:rPr>
              <a:t> </a:t>
            </a:r>
            <a:r>
              <a:rPr lang="en-GB" sz="1600" dirty="0">
                <a:solidFill>
                  <a:srgbClr val="49494B"/>
                </a:solidFill>
                <a:latin typeface="Arial"/>
                <a:cs typeface="Arial"/>
              </a:rPr>
              <a:t>and</a:t>
            </a:r>
            <a:r>
              <a:rPr lang="en-GB" sz="1600" spc="-10" dirty="0">
                <a:solidFill>
                  <a:srgbClr val="49494B"/>
                </a:solidFill>
                <a:latin typeface="Arial"/>
                <a:cs typeface="Arial"/>
              </a:rPr>
              <a:t> </a:t>
            </a:r>
            <a:r>
              <a:rPr lang="en-GB" sz="1600" dirty="0">
                <a:solidFill>
                  <a:srgbClr val="49494B"/>
                </a:solidFill>
                <a:latin typeface="Arial"/>
                <a:cs typeface="Arial"/>
              </a:rPr>
              <a:t>family</a:t>
            </a:r>
            <a:r>
              <a:rPr lang="en-GB" sz="1600" spc="-10" dirty="0">
                <a:solidFill>
                  <a:srgbClr val="49494B"/>
                </a:solidFill>
                <a:latin typeface="Arial"/>
                <a:cs typeface="Arial"/>
              </a:rPr>
              <a:t> </a:t>
            </a:r>
            <a:r>
              <a:rPr lang="en-GB" sz="1600" dirty="0">
                <a:solidFill>
                  <a:srgbClr val="49494B"/>
                </a:solidFill>
                <a:latin typeface="Arial"/>
                <a:cs typeface="Arial"/>
              </a:rPr>
              <a:t>service</a:t>
            </a:r>
            <a:r>
              <a:rPr lang="en-GB" sz="1600" spc="-20" dirty="0">
                <a:solidFill>
                  <a:srgbClr val="49494B"/>
                </a:solidFill>
                <a:latin typeface="Arial"/>
                <a:cs typeface="Arial"/>
              </a:rPr>
              <a:t> </a:t>
            </a:r>
            <a:r>
              <a:rPr lang="en-GB" sz="1600" spc="-10" dirty="0">
                <a:solidFill>
                  <a:srgbClr val="49494B"/>
                </a:solidFill>
                <a:latin typeface="Arial"/>
                <a:cs typeface="Arial"/>
              </a:rPr>
              <a:t>advisory board.</a:t>
            </a:r>
          </a:p>
          <a:p>
            <a:pPr marL="213360" marR="5080" indent="-201295">
              <a:spcBef>
                <a:spcPts val="1320"/>
              </a:spcBef>
              <a:buChar char="•"/>
              <a:tabLst>
                <a:tab pos="213360" algn="l"/>
              </a:tabLst>
            </a:pPr>
            <a:r>
              <a:rPr lang="en-GB" sz="1600" spc="-10" dirty="0">
                <a:solidFill>
                  <a:srgbClr val="49494B"/>
                </a:solidFill>
              </a:rPr>
              <a:t>Commenced a project which will </a:t>
            </a:r>
            <a:r>
              <a:rPr lang="en-GB" sz="1600" dirty="0">
                <a:latin typeface="Arial"/>
                <a:cs typeface="Arial"/>
              </a:rPr>
              <a:t>create</a:t>
            </a:r>
            <a:r>
              <a:rPr lang="en-GB" sz="1600" spc="-5" dirty="0">
                <a:latin typeface="Arial"/>
                <a:cs typeface="Arial"/>
              </a:rPr>
              <a:t> </a:t>
            </a:r>
            <a:r>
              <a:rPr lang="en-GB" sz="1600" dirty="0">
                <a:latin typeface="Arial"/>
                <a:cs typeface="Arial"/>
              </a:rPr>
              <a:t>a</a:t>
            </a:r>
            <a:r>
              <a:rPr lang="en-GB" sz="1600" spc="-30" dirty="0">
                <a:latin typeface="Arial"/>
                <a:cs typeface="Arial"/>
              </a:rPr>
              <a:t> </a:t>
            </a:r>
            <a:r>
              <a:rPr lang="en-GB" sz="1600" dirty="0">
                <a:latin typeface="Arial"/>
                <a:cs typeface="Arial"/>
              </a:rPr>
              <a:t>new</a:t>
            </a:r>
            <a:r>
              <a:rPr lang="en-GB" sz="1600" spc="-25" dirty="0">
                <a:latin typeface="Arial"/>
                <a:cs typeface="Arial"/>
              </a:rPr>
              <a:t> </a:t>
            </a:r>
            <a:r>
              <a:rPr lang="en-GB" sz="1600" dirty="0">
                <a:latin typeface="Arial"/>
                <a:cs typeface="Arial"/>
              </a:rPr>
              <a:t>Public</a:t>
            </a:r>
            <a:r>
              <a:rPr lang="en-GB" sz="1600" spc="-45" dirty="0">
                <a:latin typeface="Arial"/>
                <a:cs typeface="Arial"/>
              </a:rPr>
              <a:t> </a:t>
            </a:r>
            <a:r>
              <a:rPr lang="en-GB" sz="1600" dirty="0">
                <a:latin typeface="Arial"/>
                <a:cs typeface="Arial"/>
              </a:rPr>
              <a:t>Health</a:t>
            </a:r>
            <a:r>
              <a:rPr lang="en-GB" sz="1600" spc="-30" dirty="0">
                <a:latin typeface="Arial"/>
                <a:cs typeface="Arial"/>
              </a:rPr>
              <a:t> </a:t>
            </a:r>
            <a:r>
              <a:rPr lang="en-GB" sz="1600" dirty="0">
                <a:latin typeface="Arial"/>
                <a:cs typeface="Arial"/>
              </a:rPr>
              <a:t>Palliative</a:t>
            </a:r>
            <a:r>
              <a:rPr lang="en-GB" sz="1600" spc="-60" dirty="0">
                <a:latin typeface="Arial"/>
                <a:cs typeface="Arial"/>
              </a:rPr>
              <a:t> </a:t>
            </a:r>
            <a:r>
              <a:rPr lang="en-GB" sz="1600" dirty="0">
                <a:latin typeface="Arial"/>
                <a:cs typeface="Arial"/>
              </a:rPr>
              <a:t>Care</a:t>
            </a:r>
            <a:r>
              <a:rPr lang="en-GB" sz="1600" spc="-20" dirty="0">
                <a:latin typeface="Arial"/>
                <a:cs typeface="Arial"/>
              </a:rPr>
              <a:t> </a:t>
            </a:r>
            <a:r>
              <a:rPr lang="en-GB" sz="1600" dirty="0">
                <a:latin typeface="Arial"/>
                <a:cs typeface="Arial"/>
              </a:rPr>
              <a:t>Education</a:t>
            </a:r>
            <a:r>
              <a:rPr lang="en-GB" sz="1600" spc="-35" dirty="0">
                <a:latin typeface="Arial"/>
                <a:cs typeface="Arial"/>
              </a:rPr>
              <a:t> </a:t>
            </a:r>
            <a:r>
              <a:rPr lang="en-GB" sz="1600" dirty="0">
                <a:latin typeface="Arial"/>
                <a:cs typeface="Arial"/>
              </a:rPr>
              <a:t>resource</a:t>
            </a:r>
            <a:r>
              <a:rPr lang="en-GB" sz="1600" spc="-5" dirty="0">
                <a:latin typeface="Arial"/>
                <a:cs typeface="Arial"/>
              </a:rPr>
              <a:t> </a:t>
            </a:r>
            <a:r>
              <a:rPr lang="en-GB" sz="1600" dirty="0">
                <a:latin typeface="Arial"/>
                <a:cs typeface="Arial"/>
              </a:rPr>
              <a:t>to share </a:t>
            </a:r>
            <a:r>
              <a:rPr lang="en-GB" sz="1600" spc="-20" dirty="0">
                <a:latin typeface="Arial"/>
                <a:cs typeface="Arial"/>
              </a:rPr>
              <a:t>with </a:t>
            </a:r>
            <a:r>
              <a:rPr lang="en-GB" sz="1600" dirty="0">
                <a:latin typeface="Arial"/>
                <a:cs typeface="Arial"/>
              </a:rPr>
              <a:t>workplaces</a:t>
            </a:r>
            <a:r>
              <a:rPr lang="en-GB" sz="1600" spc="-35" dirty="0">
                <a:latin typeface="Arial"/>
                <a:cs typeface="Arial"/>
              </a:rPr>
              <a:t> </a:t>
            </a:r>
            <a:r>
              <a:rPr lang="en-GB" sz="1600" dirty="0">
                <a:latin typeface="Arial"/>
                <a:cs typeface="Arial"/>
              </a:rPr>
              <a:t>and</a:t>
            </a:r>
            <a:r>
              <a:rPr lang="en-GB" sz="1600" spc="-35" dirty="0">
                <a:latin typeface="Arial"/>
                <a:cs typeface="Arial"/>
              </a:rPr>
              <a:t> </a:t>
            </a:r>
            <a:r>
              <a:rPr lang="en-GB" sz="1600" dirty="0">
                <a:latin typeface="Arial"/>
                <a:cs typeface="Arial"/>
              </a:rPr>
              <a:t>community</a:t>
            </a:r>
            <a:r>
              <a:rPr lang="en-GB" sz="1600" spc="-10" dirty="0">
                <a:latin typeface="Arial"/>
                <a:cs typeface="Arial"/>
              </a:rPr>
              <a:t> </a:t>
            </a:r>
            <a:r>
              <a:rPr lang="en-GB" sz="1600" dirty="0">
                <a:latin typeface="Arial"/>
                <a:cs typeface="Arial"/>
              </a:rPr>
              <a:t>groups</a:t>
            </a:r>
            <a:r>
              <a:rPr lang="en-GB" sz="1600" spc="-25" dirty="0">
                <a:latin typeface="Arial"/>
                <a:cs typeface="Arial"/>
              </a:rPr>
              <a:t> </a:t>
            </a:r>
            <a:r>
              <a:rPr lang="en-GB" sz="1600" dirty="0">
                <a:latin typeface="Arial"/>
                <a:cs typeface="Arial"/>
              </a:rPr>
              <a:t>to</a:t>
            </a:r>
            <a:r>
              <a:rPr lang="en-GB" sz="1600" spc="-25" dirty="0">
                <a:latin typeface="Arial"/>
                <a:cs typeface="Arial"/>
              </a:rPr>
              <a:t> </a:t>
            </a:r>
            <a:r>
              <a:rPr lang="en-GB" sz="1600" dirty="0">
                <a:latin typeface="Arial"/>
                <a:cs typeface="Arial"/>
              </a:rPr>
              <a:t>increase</a:t>
            </a:r>
            <a:r>
              <a:rPr lang="en-GB" sz="1600" spc="-30" dirty="0">
                <a:latin typeface="Arial"/>
                <a:cs typeface="Arial"/>
              </a:rPr>
              <a:t> their </a:t>
            </a:r>
            <a:r>
              <a:rPr lang="en-GB" sz="1600" dirty="0">
                <a:latin typeface="Arial"/>
                <a:cs typeface="Arial"/>
              </a:rPr>
              <a:t>confidence,</a:t>
            </a:r>
            <a:r>
              <a:rPr lang="en-GB" sz="1600" spc="-45" dirty="0">
                <a:latin typeface="Arial"/>
                <a:cs typeface="Arial"/>
              </a:rPr>
              <a:t> </a:t>
            </a:r>
            <a:r>
              <a:rPr lang="en-GB" sz="1600" dirty="0">
                <a:latin typeface="Arial"/>
                <a:cs typeface="Arial"/>
              </a:rPr>
              <a:t>skills</a:t>
            </a:r>
            <a:r>
              <a:rPr lang="en-GB" sz="1600" spc="-60" dirty="0">
                <a:latin typeface="Arial"/>
                <a:cs typeface="Arial"/>
              </a:rPr>
              <a:t> </a:t>
            </a:r>
            <a:r>
              <a:rPr lang="en-GB" sz="1600" dirty="0">
                <a:latin typeface="Arial"/>
                <a:cs typeface="Arial"/>
              </a:rPr>
              <a:t>and</a:t>
            </a:r>
            <a:r>
              <a:rPr lang="en-GB" sz="1600" spc="-25" dirty="0">
                <a:latin typeface="Arial"/>
                <a:cs typeface="Arial"/>
              </a:rPr>
              <a:t> </a:t>
            </a:r>
            <a:r>
              <a:rPr lang="en-GB" sz="1600" dirty="0">
                <a:latin typeface="Arial"/>
                <a:cs typeface="Arial"/>
              </a:rPr>
              <a:t>knowledge</a:t>
            </a:r>
            <a:r>
              <a:rPr lang="en-GB" sz="1600" spc="-30" dirty="0">
                <a:latin typeface="Arial"/>
                <a:cs typeface="Arial"/>
              </a:rPr>
              <a:t> </a:t>
            </a:r>
            <a:r>
              <a:rPr lang="en-GB" sz="1600" dirty="0">
                <a:latin typeface="Arial"/>
                <a:cs typeface="Arial"/>
              </a:rPr>
              <a:t>on</a:t>
            </a:r>
            <a:r>
              <a:rPr lang="en-GB" sz="1600" spc="-40" dirty="0">
                <a:latin typeface="Arial"/>
                <a:cs typeface="Arial"/>
              </a:rPr>
              <a:t> </a:t>
            </a:r>
            <a:r>
              <a:rPr lang="en-GB" sz="1600" dirty="0">
                <a:latin typeface="Arial"/>
                <a:cs typeface="Arial"/>
              </a:rPr>
              <a:t>future care planning and</a:t>
            </a:r>
            <a:r>
              <a:rPr lang="en-GB" sz="1600" spc="-35" dirty="0">
                <a:latin typeface="Arial"/>
                <a:cs typeface="Arial"/>
              </a:rPr>
              <a:t> </a:t>
            </a:r>
            <a:r>
              <a:rPr lang="en-GB" sz="1600" dirty="0">
                <a:latin typeface="Arial"/>
                <a:cs typeface="Arial"/>
              </a:rPr>
              <a:t>supporting</a:t>
            </a:r>
            <a:r>
              <a:rPr lang="en-GB" sz="1600" spc="-10" dirty="0">
                <a:latin typeface="Arial"/>
                <a:cs typeface="Arial"/>
              </a:rPr>
              <a:t> </a:t>
            </a:r>
            <a:r>
              <a:rPr lang="en-GB" sz="1600" dirty="0">
                <a:latin typeface="Arial"/>
                <a:cs typeface="Arial"/>
              </a:rPr>
              <a:t>a</a:t>
            </a:r>
            <a:r>
              <a:rPr lang="en-GB" sz="1600" spc="-30" dirty="0">
                <a:latin typeface="Arial"/>
                <a:cs typeface="Arial"/>
              </a:rPr>
              <a:t> </a:t>
            </a:r>
            <a:r>
              <a:rPr lang="en-GB" sz="1600" dirty="0">
                <a:latin typeface="Arial"/>
                <a:cs typeface="Arial"/>
              </a:rPr>
              <a:t>family</a:t>
            </a:r>
            <a:r>
              <a:rPr lang="en-GB" sz="1600" spc="-30" dirty="0">
                <a:latin typeface="Arial"/>
                <a:cs typeface="Arial"/>
              </a:rPr>
              <a:t> </a:t>
            </a:r>
            <a:r>
              <a:rPr lang="en-GB" sz="1600" dirty="0">
                <a:latin typeface="Arial"/>
                <a:cs typeface="Arial"/>
              </a:rPr>
              <a:t>member</a:t>
            </a:r>
            <a:r>
              <a:rPr lang="en-GB" sz="1600" spc="-15" dirty="0">
                <a:latin typeface="Arial"/>
                <a:cs typeface="Arial"/>
              </a:rPr>
              <a:t> </a:t>
            </a:r>
            <a:r>
              <a:rPr lang="en-GB" sz="1600" dirty="0">
                <a:latin typeface="Arial"/>
                <a:cs typeface="Arial"/>
              </a:rPr>
              <a:t>or</a:t>
            </a:r>
            <a:r>
              <a:rPr lang="en-GB" sz="1600" spc="-25" dirty="0">
                <a:latin typeface="Arial"/>
                <a:cs typeface="Arial"/>
              </a:rPr>
              <a:t> </a:t>
            </a:r>
            <a:r>
              <a:rPr lang="en-GB" sz="1600" dirty="0">
                <a:latin typeface="Arial"/>
                <a:cs typeface="Arial"/>
              </a:rPr>
              <a:t>colleague</a:t>
            </a:r>
            <a:r>
              <a:rPr lang="en-GB" sz="1600" spc="-50" dirty="0">
                <a:latin typeface="Arial"/>
                <a:cs typeface="Arial"/>
              </a:rPr>
              <a:t> </a:t>
            </a:r>
            <a:r>
              <a:rPr lang="en-GB" sz="1600" dirty="0">
                <a:latin typeface="Arial"/>
                <a:cs typeface="Arial"/>
              </a:rPr>
              <a:t>with</a:t>
            </a:r>
            <a:r>
              <a:rPr lang="en-GB" sz="1600" spc="-20" dirty="0">
                <a:latin typeface="Arial"/>
                <a:cs typeface="Arial"/>
              </a:rPr>
              <a:t> </a:t>
            </a:r>
            <a:r>
              <a:rPr lang="en-GB" sz="1600" dirty="0">
                <a:latin typeface="Arial"/>
                <a:cs typeface="Arial"/>
              </a:rPr>
              <a:t>a</a:t>
            </a:r>
            <a:r>
              <a:rPr lang="en-GB" sz="1600" spc="-20" dirty="0">
                <a:latin typeface="Arial"/>
                <a:cs typeface="Arial"/>
              </a:rPr>
              <a:t> </a:t>
            </a:r>
            <a:r>
              <a:rPr lang="en-GB" sz="1600" dirty="0">
                <a:latin typeface="Arial"/>
                <a:cs typeface="Arial"/>
              </a:rPr>
              <a:t>terminal</a:t>
            </a:r>
            <a:r>
              <a:rPr lang="en-GB" sz="1600" spc="-30" dirty="0">
                <a:latin typeface="Arial"/>
                <a:cs typeface="Arial"/>
              </a:rPr>
              <a:t> </a:t>
            </a:r>
            <a:r>
              <a:rPr lang="en-GB" sz="1600" spc="-10" dirty="0">
                <a:latin typeface="Arial"/>
                <a:cs typeface="Arial"/>
              </a:rPr>
              <a:t>illness.</a:t>
            </a:r>
            <a:endParaRPr lang="en-GB" sz="1600" dirty="0">
              <a:latin typeface="Arial"/>
              <a:cs typeface="Arial"/>
            </a:endParaRPr>
          </a:p>
          <a:p>
            <a:pPr marL="213360" marR="5080" indent="-201295">
              <a:spcBef>
                <a:spcPts val="1320"/>
              </a:spcBef>
              <a:buFontTx/>
              <a:buChar char="•"/>
              <a:tabLst>
                <a:tab pos="213360" algn="l"/>
              </a:tabLst>
            </a:pPr>
            <a:r>
              <a:rPr lang="en-GB" sz="1600" dirty="0">
                <a:latin typeface="Arial"/>
                <a:cs typeface="Arial"/>
              </a:rPr>
              <a:t>Extended</a:t>
            </a:r>
            <a:r>
              <a:rPr lang="en-GB" sz="1600" spc="-30" dirty="0">
                <a:latin typeface="Arial"/>
                <a:cs typeface="Arial"/>
              </a:rPr>
              <a:t> </a:t>
            </a:r>
            <a:r>
              <a:rPr lang="en-GB" sz="1600" dirty="0">
                <a:latin typeface="Arial"/>
                <a:cs typeface="Arial"/>
              </a:rPr>
              <a:t>the</a:t>
            </a:r>
            <a:r>
              <a:rPr lang="en-GB" sz="1600" spc="-30" dirty="0">
                <a:latin typeface="Arial"/>
                <a:cs typeface="Arial"/>
              </a:rPr>
              <a:t> </a:t>
            </a:r>
            <a:r>
              <a:rPr lang="en-GB" sz="1600" dirty="0">
                <a:latin typeface="Arial"/>
                <a:cs typeface="Arial"/>
              </a:rPr>
              <a:t>reach</a:t>
            </a:r>
            <a:r>
              <a:rPr lang="en-GB" sz="1600" spc="-40" dirty="0">
                <a:latin typeface="Arial"/>
                <a:cs typeface="Arial"/>
              </a:rPr>
              <a:t> </a:t>
            </a:r>
            <a:r>
              <a:rPr lang="en-GB" sz="1600" dirty="0">
                <a:latin typeface="Arial"/>
                <a:cs typeface="Arial"/>
              </a:rPr>
              <a:t>of</a:t>
            </a:r>
            <a:r>
              <a:rPr lang="en-GB" sz="1600" spc="-25" dirty="0">
                <a:latin typeface="Arial"/>
                <a:cs typeface="Arial"/>
              </a:rPr>
              <a:t> </a:t>
            </a:r>
            <a:r>
              <a:rPr lang="en-GB" sz="1600" dirty="0">
                <a:latin typeface="Arial"/>
                <a:cs typeface="Arial"/>
              </a:rPr>
              <a:t>our</a:t>
            </a:r>
            <a:r>
              <a:rPr lang="en-GB" sz="1600" spc="-30" dirty="0">
                <a:latin typeface="Arial"/>
                <a:cs typeface="Arial"/>
              </a:rPr>
              <a:t> </a:t>
            </a:r>
            <a:r>
              <a:rPr lang="en-GB" sz="1600" dirty="0">
                <a:latin typeface="Arial"/>
                <a:cs typeface="Arial"/>
              </a:rPr>
              <a:t>chaplaincy</a:t>
            </a:r>
            <a:r>
              <a:rPr lang="en-GB" sz="1600" spc="-50" dirty="0">
                <a:latin typeface="Arial"/>
                <a:cs typeface="Arial"/>
              </a:rPr>
              <a:t> </a:t>
            </a:r>
            <a:r>
              <a:rPr lang="en-GB" sz="1600" dirty="0">
                <a:latin typeface="Arial"/>
                <a:cs typeface="Arial"/>
              </a:rPr>
              <a:t>and</a:t>
            </a:r>
            <a:r>
              <a:rPr lang="en-GB" sz="1600" spc="-25" dirty="0">
                <a:latin typeface="Arial"/>
                <a:cs typeface="Arial"/>
              </a:rPr>
              <a:t> </a:t>
            </a:r>
            <a:r>
              <a:rPr lang="en-GB" sz="1600" dirty="0">
                <a:latin typeface="Arial"/>
                <a:cs typeface="Arial"/>
              </a:rPr>
              <a:t>social</a:t>
            </a:r>
            <a:r>
              <a:rPr lang="en-GB" sz="1600" spc="-40" dirty="0">
                <a:latin typeface="Arial"/>
                <a:cs typeface="Arial"/>
              </a:rPr>
              <a:t> </a:t>
            </a:r>
            <a:r>
              <a:rPr lang="en-GB" sz="1600" dirty="0">
                <a:latin typeface="Arial"/>
                <a:cs typeface="Arial"/>
              </a:rPr>
              <a:t>work</a:t>
            </a:r>
            <a:r>
              <a:rPr lang="en-GB" sz="1600" spc="-15" dirty="0">
                <a:latin typeface="Arial"/>
                <a:cs typeface="Arial"/>
              </a:rPr>
              <a:t> </a:t>
            </a:r>
            <a:r>
              <a:rPr lang="en-GB" sz="1600" dirty="0">
                <a:latin typeface="Arial"/>
                <a:cs typeface="Arial"/>
              </a:rPr>
              <a:t>roles</a:t>
            </a:r>
            <a:r>
              <a:rPr lang="en-GB" sz="1600" spc="-25" dirty="0">
                <a:latin typeface="Arial"/>
                <a:cs typeface="Arial"/>
              </a:rPr>
              <a:t> </a:t>
            </a:r>
            <a:r>
              <a:rPr lang="en-GB" sz="1600" dirty="0">
                <a:latin typeface="Arial"/>
                <a:cs typeface="Arial"/>
              </a:rPr>
              <a:t>to</a:t>
            </a:r>
            <a:r>
              <a:rPr lang="en-GB" sz="1600" spc="-30" dirty="0">
                <a:latin typeface="Arial"/>
                <a:cs typeface="Arial"/>
              </a:rPr>
              <a:t> </a:t>
            </a:r>
            <a:r>
              <a:rPr lang="en-GB" sz="1600" dirty="0">
                <a:latin typeface="Arial"/>
                <a:cs typeface="Arial"/>
              </a:rPr>
              <a:t>include</a:t>
            </a:r>
            <a:r>
              <a:rPr lang="en-GB" sz="1600" spc="-45" dirty="0">
                <a:latin typeface="Arial"/>
                <a:cs typeface="Arial"/>
              </a:rPr>
              <a:t> </a:t>
            </a:r>
            <a:r>
              <a:rPr lang="en-GB" sz="1600" dirty="0">
                <a:latin typeface="Arial"/>
                <a:cs typeface="Arial"/>
              </a:rPr>
              <a:t>Hospice</a:t>
            </a:r>
            <a:r>
              <a:rPr lang="en-GB" sz="1600" spc="-40" dirty="0">
                <a:latin typeface="Arial"/>
                <a:cs typeface="Arial"/>
              </a:rPr>
              <a:t> </a:t>
            </a:r>
            <a:r>
              <a:rPr lang="en-GB" sz="1600" dirty="0">
                <a:latin typeface="Arial"/>
                <a:cs typeface="Arial"/>
              </a:rPr>
              <a:t>and</a:t>
            </a:r>
            <a:r>
              <a:rPr lang="en-GB" sz="1600" spc="-25" dirty="0">
                <a:latin typeface="Arial"/>
                <a:cs typeface="Arial"/>
              </a:rPr>
              <a:t> </a:t>
            </a:r>
            <a:r>
              <a:rPr lang="en-GB" sz="1600" spc="-10" dirty="0">
                <a:latin typeface="Arial"/>
                <a:cs typeface="Arial"/>
              </a:rPr>
              <a:t>Home.</a:t>
            </a:r>
            <a:endParaRPr lang="en-GB" sz="1600" dirty="0">
              <a:latin typeface="Arial"/>
              <a:cs typeface="Arial"/>
            </a:endParaRPr>
          </a:p>
          <a:p>
            <a:endParaRPr lang="en-GB" dirty="0"/>
          </a:p>
        </p:txBody>
      </p:sp>
    </p:spTree>
    <p:extLst>
      <p:ext uri="{BB962C8B-B14F-4D97-AF65-F5344CB8AC3E}">
        <p14:creationId xmlns:p14="http://schemas.microsoft.com/office/powerpoint/2010/main" val="436941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9127-CCD3-E4FD-AAE2-26EB590FFC8D}"/>
              </a:ext>
            </a:extLst>
          </p:cNvPr>
          <p:cNvSpPr>
            <a:spLocks noGrp="1"/>
          </p:cNvSpPr>
          <p:nvPr>
            <p:ph type="title"/>
          </p:nvPr>
        </p:nvSpPr>
        <p:spPr>
          <a:xfrm>
            <a:off x="1096162" y="585977"/>
            <a:ext cx="10052050" cy="615553"/>
          </a:xfrm>
        </p:spPr>
        <p:txBody>
          <a:bodyPr/>
          <a:lstStyle/>
          <a:p>
            <a:pPr algn="ctr"/>
            <a:r>
              <a:rPr lang="en-GB" sz="2000" dirty="0"/>
              <a:t>Empowering</a:t>
            </a:r>
            <a:r>
              <a:rPr lang="en-GB" sz="2000" spc="-95" dirty="0"/>
              <a:t> </a:t>
            </a:r>
            <a:r>
              <a:rPr lang="en-GB" sz="2000" dirty="0"/>
              <a:t>leaders</a:t>
            </a:r>
            <a:r>
              <a:rPr lang="en-GB" sz="2000" spc="-65" dirty="0"/>
              <a:t> </a:t>
            </a:r>
            <a:r>
              <a:rPr lang="en-GB" sz="2000" dirty="0"/>
              <a:t>across</a:t>
            </a:r>
            <a:r>
              <a:rPr lang="en-GB" sz="2000" spc="-55" dirty="0"/>
              <a:t> </a:t>
            </a:r>
            <a:r>
              <a:rPr lang="en-GB" sz="2000" dirty="0"/>
              <a:t>the</a:t>
            </a:r>
            <a:r>
              <a:rPr lang="en-GB" sz="2000" spc="-70" dirty="0"/>
              <a:t> </a:t>
            </a:r>
            <a:r>
              <a:rPr lang="en-GB" sz="2000" dirty="0"/>
              <a:t>Hospice</a:t>
            </a:r>
            <a:r>
              <a:rPr lang="en-GB" sz="2000" spc="-35" dirty="0"/>
              <a:t> </a:t>
            </a:r>
            <a:r>
              <a:rPr lang="en-GB" sz="2000" dirty="0"/>
              <a:t>to</a:t>
            </a:r>
            <a:r>
              <a:rPr lang="en-GB" sz="2000" spc="-60" dirty="0"/>
              <a:t> </a:t>
            </a:r>
            <a:r>
              <a:rPr lang="en-GB" sz="2000" dirty="0"/>
              <a:t>develop</a:t>
            </a:r>
            <a:r>
              <a:rPr lang="en-GB" sz="2000" spc="-15" dirty="0"/>
              <a:t> </a:t>
            </a:r>
            <a:r>
              <a:rPr lang="en-GB" sz="2000" dirty="0"/>
              <a:t>more</a:t>
            </a:r>
            <a:r>
              <a:rPr lang="en-GB" sz="2000" spc="-65" dirty="0"/>
              <a:t> </a:t>
            </a:r>
            <a:r>
              <a:rPr lang="en-GB" sz="2000" dirty="0"/>
              <a:t>person</a:t>
            </a:r>
            <a:r>
              <a:rPr lang="en-GB" sz="2000" spc="-65" dirty="0"/>
              <a:t> </a:t>
            </a:r>
            <a:r>
              <a:rPr lang="en-GB" sz="2000" dirty="0"/>
              <a:t>centred</a:t>
            </a:r>
            <a:r>
              <a:rPr lang="en-GB" sz="2000" spc="-60" dirty="0"/>
              <a:t> </a:t>
            </a:r>
            <a:r>
              <a:rPr lang="en-GB" sz="2000" spc="-20" dirty="0"/>
              <a:t>care </a:t>
            </a:r>
            <a:r>
              <a:rPr lang="en-GB" sz="2000" dirty="0"/>
              <a:t>approaches</a:t>
            </a:r>
            <a:r>
              <a:rPr lang="en-GB" sz="2000" spc="-15" dirty="0"/>
              <a:t> </a:t>
            </a:r>
            <a:r>
              <a:rPr lang="en-GB" sz="2000" dirty="0"/>
              <a:t>and</a:t>
            </a:r>
            <a:r>
              <a:rPr lang="en-GB" sz="2000" spc="-20" dirty="0"/>
              <a:t> </a:t>
            </a:r>
            <a:r>
              <a:rPr lang="en-GB" sz="2000" spc="-10" dirty="0"/>
              <a:t>opportunities</a:t>
            </a:r>
            <a:r>
              <a:rPr lang="en-GB" sz="2000" spc="-50" dirty="0"/>
              <a:t> </a:t>
            </a:r>
            <a:r>
              <a:rPr lang="en-GB" sz="2000" dirty="0"/>
              <a:t>closer</a:t>
            </a:r>
            <a:r>
              <a:rPr lang="en-GB" sz="2000" spc="-50" dirty="0"/>
              <a:t> </a:t>
            </a:r>
            <a:r>
              <a:rPr lang="en-GB" sz="2000" dirty="0"/>
              <a:t>to,</a:t>
            </a:r>
            <a:r>
              <a:rPr lang="en-GB" sz="2000" spc="-45" dirty="0"/>
              <a:t> </a:t>
            </a:r>
            <a:r>
              <a:rPr lang="en-GB" sz="2000" dirty="0"/>
              <a:t>or</a:t>
            </a:r>
            <a:r>
              <a:rPr lang="en-GB" sz="2000" spc="-35" dirty="0"/>
              <a:t> </a:t>
            </a:r>
            <a:r>
              <a:rPr lang="en-GB" sz="2000" dirty="0"/>
              <a:t>at,</a:t>
            </a:r>
            <a:r>
              <a:rPr lang="en-GB" sz="2000" spc="-65" dirty="0"/>
              <a:t> </a:t>
            </a:r>
            <a:r>
              <a:rPr lang="en-GB" sz="2000" dirty="0"/>
              <a:t>the</a:t>
            </a:r>
            <a:r>
              <a:rPr lang="en-GB" sz="2000" spc="-45" dirty="0"/>
              <a:t> </a:t>
            </a:r>
            <a:r>
              <a:rPr lang="en-GB" sz="2000" dirty="0"/>
              <a:t>homes</a:t>
            </a:r>
            <a:r>
              <a:rPr lang="en-GB" sz="2000" spc="-15" dirty="0"/>
              <a:t> </a:t>
            </a:r>
            <a:r>
              <a:rPr lang="en-GB" sz="2000" dirty="0"/>
              <a:t>of</a:t>
            </a:r>
            <a:r>
              <a:rPr lang="en-GB" sz="2000" spc="-60" dirty="0"/>
              <a:t> </a:t>
            </a:r>
            <a:r>
              <a:rPr lang="en-GB" sz="2000" dirty="0"/>
              <a:t>those</a:t>
            </a:r>
            <a:r>
              <a:rPr lang="en-GB" sz="2000" spc="-25" dirty="0"/>
              <a:t> </a:t>
            </a:r>
            <a:r>
              <a:rPr lang="en-GB" sz="2000" dirty="0"/>
              <a:t>we</a:t>
            </a:r>
            <a:r>
              <a:rPr lang="en-GB" sz="2000" spc="-60" dirty="0"/>
              <a:t> </a:t>
            </a:r>
            <a:r>
              <a:rPr lang="en-GB" sz="2000" spc="-10" dirty="0"/>
              <a:t>support</a:t>
            </a:r>
            <a:endParaRPr lang="en-GB" sz="2000" dirty="0"/>
          </a:p>
        </p:txBody>
      </p:sp>
      <p:sp>
        <p:nvSpPr>
          <p:cNvPr id="3" name="Text Placeholder 2">
            <a:extLst>
              <a:ext uri="{FF2B5EF4-FFF2-40B4-BE49-F238E27FC236}">
                <a16:creationId xmlns:a16="http://schemas.microsoft.com/office/drawing/2014/main" id="{8C77E427-BF5F-918D-EDCF-D6F84C785DBC}"/>
              </a:ext>
            </a:extLst>
          </p:cNvPr>
          <p:cNvSpPr>
            <a:spLocks noGrp="1"/>
          </p:cNvSpPr>
          <p:nvPr>
            <p:ph type="body" idx="1"/>
          </p:nvPr>
        </p:nvSpPr>
        <p:spPr>
          <a:xfrm>
            <a:off x="888898" y="1649323"/>
            <a:ext cx="9883775" cy="4306307"/>
          </a:xfrm>
        </p:spPr>
        <p:txBody>
          <a:bodyPr/>
          <a:lstStyle/>
          <a:p>
            <a:pPr marL="12700">
              <a:spcBef>
                <a:spcPts val="105"/>
              </a:spcBef>
            </a:pPr>
            <a:r>
              <a:rPr lang="en-GB" sz="1600" dirty="0">
                <a:solidFill>
                  <a:srgbClr val="48484A"/>
                </a:solidFill>
                <a:latin typeface="Arial"/>
                <a:cs typeface="Arial"/>
              </a:rPr>
              <a:t>Over the period of this strategy we have successfully</a:t>
            </a:r>
          </a:p>
          <a:p>
            <a:pPr marL="12700">
              <a:spcBef>
                <a:spcPts val="105"/>
              </a:spcBef>
            </a:pPr>
            <a:endParaRPr lang="en-GB" sz="1600" dirty="0">
              <a:latin typeface="Arial"/>
              <a:cs typeface="Arial"/>
            </a:endParaRPr>
          </a:p>
          <a:p>
            <a:pPr marL="213360" marR="5080" indent="-201295">
              <a:spcBef>
                <a:spcPts val="1320"/>
              </a:spcBef>
              <a:buChar char="•"/>
              <a:tabLst>
                <a:tab pos="213360" algn="l"/>
              </a:tabLst>
            </a:pPr>
            <a:r>
              <a:rPr lang="en-GB" sz="1600" dirty="0">
                <a:solidFill>
                  <a:srgbClr val="49494B"/>
                </a:solidFill>
                <a:latin typeface="Arial"/>
                <a:cs typeface="Arial"/>
              </a:rPr>
              <a:t>Conducted</a:t>
            </a:r>
            <a:r>
              <a:rPr lang="en-GB" sz="1600" spc="-30" dirty="0">
                <a:solidFill>
                  <a:srgbClr val="49494B"/>
                </a:solidFill>
                <a:latin typeface="Arial"/>
                <a:cs typeface="Arial"/>
              </a:rPr>
              <a:t> </a:t>
            </a:r>
            <a:r>
              <a:rPr lang="en-GB" sz="1600" dirty="0">
                <a:solidFill>
                  <a:srgbClr val="49494B"/>
                </a:solidFill>
                <a:latin typeface="Arial"/>
                <a:cs typeface="Arial"/>
              </a:rPr>
              <a:t>360 degree</a:t>
            </a:r>
            <a:r>
              <a:rPr lang="en-GB" sz="1600" spc="-25" dirty="0">
                <a:solidFill>
                  <a:srgbClr val="49494B"/>
                </a:solidFill>
                <a:latin typeface="Arial"/>
                <a:cs typeface="Arial"/>
              </a:rPr>
              <a:t> </a:t>
            </a:r>
            <a:r>
              <a:rPr lang="en-GB" sz="1600" dirty="0">
                <a:solidFill>
                  <a:srgbClr val="49494B"/>
                </a:solidFill>
                <a:latin typeface="Arial"/>
                <a:cs typeface="Arial"/>
              </a:rPr>
              <a:t>performance</a:t>
            </a:r>
            <a:r>
              <a:rPr lang="en-GB" sz="1600" spc="-10" dirty="0">
                <a:solidFill>
                  <a:srgbClr val="49494B"/>
                </a:solidFill>
                <a:latin typeface="Arial"/>
                <a:cs typeface="Arial"/>
              </a:rPr>
              <a:t> </a:t>
            </a:r>
            <a:r>
              <a:rPr lang="en-GB" sz="1600" dirty="0">
                <a:solidFill>
                  <a:srgbClr val="49494B"/>
                </a:solidFill>
                <a:latin typeface="Arial"/>
                <a:cs typeface="Arial"/>
              </a:rPr>
              <a:t>reviews</a:t>
            </a:r>
            <a:r>
              <a:rPr lang="en-GB" sz="1600" spc="25" dirty="0">
                <a:solidFill>
                  <a:srgbClr val="49494B"/>
                </a:solidFill>
                <a:latin typeface="Arial"/>
                <a:cs typeface="Arial"/>
              </a:rPr>
              <a:t> </a:t>
            </a:r>
            <a:r>
              <a:rPr lang="en-GB" sz="1600" dirty="0">
                <a:solidFill>
                  <a:srgbClr val="49494B"/>
                </a:solidFill>
                <a:latin typeface="Arial"/>
                <a:cs typeface="Arial"/>
              </a:rPr>
              <a:t>on</a:t>
            </a:r>
            <a:r>
              <a:rPr lang="en-GB" sz="1600" spc="-25" dirty="0">
                <a:solidFill>
                  <a:srgbClr val="49494B"/>
                </a:solidFill>
                <a:latin typeface="Arial"/>
                <a:cs typeface="Arial"/>
              </a:rPr>
              <a:t> </a:t>
            </a:r>
            <a:r>
              <a:rPr lang="en-GB" sz="1600" dirty="0">
                <a:solidFill>
                  <a:srgbClr val="49494B"/>
                </a:solidFill>
                <a:latin typeface="Arial"/>
                <a:cs typeface="Arial"/>
              </a:rPr>
              <a:t>senior</a:t>
            </a:r>
            <a:r>
              <a:rPr lang="en-GB" sz="1600" spc="-20" dirty="0">
                <a:solidFill>
                  <a:srgbClr val="49494B"/>
                </a:solidFill>
                <a:latin typeface="Arial"/>
                <a:cs typeface="Arial"/>
              </a:rPr>
              <a:t> </a:t>
            </a:r>
            <a:r>
              <a:rPr lang="en-GB" sz="1600" dirty="0">
                <a:solidFill>
                  <a:srgbClr val="49494B"/>
                </a:solidFill>
                <a:latin typeface="Arial"/>
                <a:cs typeface="Arial"/>
              </a:rPr>
              <a:t>and</a:t>
            </a:r>
            <a:r>
              <a:rPr lang="en-GB" sz="1600" spc="-30" dirty="0">
                <a:solidFill>
                  <a:srgbClr val="49494B"/>
                </a:solidFill>
                <a:latin typeface="Arial"/>
                <a:cs typeface="Arial"/>
              </a:rPr>
              <a:t> </a:t>
            </a:r>
            <a:r>
              <a:rPr lang="en-GB" sz="1600" dirty="0">
                <a:solidFill>
                  <a:srgbClr val="49494B"/>
                </a:solidFill>
                <a:latin typeface="Arial"/>
                <a:cs typeface="Arial"/>
              </a:rPr>
              <a:t>middle managers</a:t>
            </a:r>
            <a:r>
              <a:rPr lang="en-GB" sz="1600" spc="-15" dirty="0">
                <a:solidFill>
                  <a:srgbClr val="49494B"/>
                </a:solidFill>
                <a:latin typeface="Arial"/>
                <a:cs typeface="Arial"/>
              </a:rPr>
              <a:t> </a:t>
            </a:r>
            <a:r>
              <a:rPr lang="en-GB" sz="1600" dirty="0">
                <a:solidFill>
                  <a:srgbClr val="49494B"/>
                </a:solidFill>
                <a:latin typeface="Arial"/>
                <a:cs typeface="Arial"/>
              </a:rPr>
              <a:t>which</a:t>
            </a:r>
            <a:r>
              <a:rPr lang="en-GB" sz="1600" spc="-10" dirty="0">
                <a:solidFill>
                  <a:srgbClr val="49494B"/>
                </a:solidFill>
                <a:latin typeface="Arial"/>
                <a:cs typeface="Arial"/>
              </a:rPr>
              <a:t> </a:t>
            </a:r>
            <a:r>
              <a:rPr lang="en-GB" sz="1600" dirty="0">
                <a:solidFill>
                  <a:srgbClr val="49494B"/>
                </a:solidFill>
                <a:latin typeface="Arial"/>
                <a:cs typeface="Arial"/>
              </a:rPr>
              <a:t>will</a:t>
            </a:r>
            <a:r>
              <a:rPr lang="en-GB" sz="1600" spc="-20" dirty="0">
                <a:solidFill>
                  <a:srgbClr val="49494B"/>
                </a:solidFill>
                <a:latin typeface="Arial"/>
                <a:cs typeface="Arial"/>
              </a:rPr>
              <a:t> </a:t>
            </a:r>
            <a:r>
              <a:rPr lang="en-GB" sz="1600" dirty="0">
                <a:solidFill>
                  <a:srgbClr val="49494B"/>
                </a:solidFill>
                <a:latin typeface="Arial"/>
                <a:cs typeface="Arial"/>
              </a:rPr>
              <a:t>inform</a:t>
            </a:r>
            <a:r>
              <a:rPr lang="en-GB" sz="1600" spc="-10" dirty="0">
                <a:solidFill>
                  <a:srgbClr val="49494B"/>
                </a:solidFill>
                <a:latin typeface="Arial"/>
                <a:cs typeface="Arial"/>
              </a:rPr>
              <a:t> </a:t>
            </a:r>
            <a:r>
              <a:rPr lang="en-GB" sz="1600" dirty="0">
                <a:solidFill>
                  <a:srgbClr val="49494B"/>
                </a:solidFill>
                <a:latin typeface="Arial"/>
                <a:cs typeface="Arial"/>
              </a:rPr>
              <a:t>their</a:t>
            </a:r>
            <a:r>
              <a:rPr lang="en-GB" sz="1600" spc="-10" dirty="0">
                <a:solidFill>
                  <a:srgbClr val="49494B"/>
                </a:solidFill>
                <a:latin typeface="Arial"/>
                <a:cs typeface="Arial"/>
              </a:rPr>
              <a:t> personal </a:t>
            </a:r>
            <a:r>
              <a:rPr lang="en-GB" sz="1600" dirty="0">
                <a:solidFill>
                  <a:srgbClr val="49494B"/>
                </a:solidFill>
                <a:latin typeface="Arial"/>
                <a:cs typeface="Arial"/>
              </a:rPr>
              <a:t>and</a:t>
            </a:r>
            <a:r>
              <a:rPr lang="en-GB" sz="1600" spc="-10" dirty="0">
                <a:solidFill>
                  <a:srgbClr val="49494B"/>
                </a:solidFill>
                <a:latin typeface="Arial"/>
                <a:cs typeface="Arial"/>
              </a:rPr>
              <a:t> </a:t>
            </a:r>
            <a:r>
              <a:rPr lang="en-GB" sz="1600" dirty="0">
                <a:solidFill>
                  <a:srgbClr val="49494B"/>
                </a:solidFill>
                <a:latin typeface="Arial"/>
                <a:cs typeface="Arial"/>
              </a:rPr>
              <a:t>professional</a:t>
            </a:r>
            <a:r>
              <a:rPr lang="en-GB" sz="1600" spc="-35" dirty="0">
                <a:solidFill>
                  <a:srgbClr val="49494B"/>
                </a:solidFill>
                <a:latin typeface="Arial"/>
                <a:cs typeface="Arial"/>
              </a:rPr>
              <a:t> </a:t>
            </a:r>
            <a:r>
              <a:rPr lang="en-GB" sz="1600" spc="-10" dirty="0">
                <a:solidFill>
                  <a:srgbClr val="49494B"/>
                </a:solidFill>
                <a:latin typeface="Arial"/>
                <a:cs typeface="Arial"/>
              </a:rPr>
              <a:t>development</a:t>
            </a:r>
            <a:endParaRPr lang="en-GB" sz="1600" dirty="0">
              <a:latin typeface="Arial"/>
              <a:cs typeface="Arial"/>
            </a:endParaRPr>
          </a:p>
          <a:p>
            <a:pPr marL="213360" marR="415925" indent="-201295">
              <a:spcBef>
                <a:spcPts val="1335"/>
              </a:spcBef>
              <a:buChar char="•"/>
              <a:tabLst>
                <a:tab pos="213360" algn="l"/>
              </a:tabLst>
            </a:pPr>
            <a:r>
              <a:rPr lang="en-GB" sz="1600" dirty="0">
                <a:solidFill>
                  <a:srgbClr val="49494B"/>
                </a:solidFill>
                <a:latin typeface="Arial"/>
                <a:cs typeface="Arial"/>
              </a:rPr>
              <a:t>Introduced</a:t>
            </a:r>
            <a:r>
              <a:rPr lang="en-GB" sz="1600" spc="-25" dirty="0">
                <a:solidFill>
                  <a:srgbClr val="49494B"/>
                </a:solidFill>
                <a:latin typeface="Arial"/>
                <a:cs typeface="Arial"/>
              </a:rPr>
              <a:t> </a:t>
            </a:r>
            <a:r>
              <a:rPr lang="en-GB" sz="1600" dirty="0">
                <a:solidFill>
                  <a:srgbClr val="49494B"/>
                </a:solidFill>
                <a:latin typeface="Arial"/>
                <a:cs typeface="Arial"/>
              </a:rPr>
              <a:t>an</a:t>
            </a:r>
            <a:r>
              <a:rPr lang="en-GB" sz="1600" spc="5" dirty="0">
                <a:solidFill>
                  <a:srgbClr val="49494B"/>
                </a:solidFill>
                <a:latin typeface="Arial"/>
                <a:cs typeface="Arial"/>
              </a:rPr>
              <a:t> </a:t>
            </a:r>
            <a:r>
              <a:rPr lang="en-GB" sz="1600" dirty="0">
                <a:solidFill>
                  <a:srgbClr val="49494B"/>
                </a:solidFill>
                <a:latin typeface="Arial"/>
                <a:cs typeface="Arial"/>
              </a:rPr>
              <a:t>integrated</a:t>
            </a:r>
            <a:r>
              <a:rPr lang="en-GB" sz="1600" spc="-25" dirty="0">
                <a:solidFill>
                  <a:srgbClr val="49494B"/>
                </a:solidFill>
                <a:latin typeface="Arial"/>
                <a:cs typeface="Arial"/>
              </a:rPr>
              <a:t> </a:t>
            </a:r>
            <a:r>
              <a:rPr lang="en-GB" sz="1600" dirty="0">
                <a:solidFill>
                  <a:srgbClr val="49494B"/>
                </a:solidFill>
                <a:latin typeface="Arial"/>
                <a:cs typeface="Arial"/>
              </a:rPr>
              <a:t>and</a:t>
            </a:r>
            <a:r>
              <a:rPr lang="en-GB" sz="1600" spc="5" dirty="0">
                <a:solidFill>
                  <a:srgbClr val="49494B"/>
                </a:solidFill>
                <a:latin typeface="Arial"/>
                <a:cs typeface="Arial"/>
              </a:rPr>
              <a:t> </a:t>
            </a:r>
            <a:r>
              <a:rPr lang="en-GB" sz="1600" dirty="0">
                <a:solidFill>
                  <a:srgbClr val="49494B"/>
                </a:solidFill>
                <a:latin typeface="Arial"/>
                <a:cs typeface="Arial"/>
              </a:rPr>
              <a:t>collaborative</a:t>
            </a:r>
            <a:r>
              <a:rPr lang="en-GB" sz="1600" spc="-20" dirty="0">
                <a:solidFill>
                  <a:srgbClr val="49494B"/>
                </a:solidFill>
                <a:latin typeface="Arial"/>
                <a:cs typeface="Arial"/>
              </a:rPr>
              <a:t> </a:t>
            </a:r>
            <a:r>
              <a:rPr lang="en-GB" sz="1600" dirty="0">
                <a:solidFill>
                  <a:srgbClr val="49494B"/>
                </a:solidFill>
                <a:latin typeface="Arial"/>
                <a:cs typeface="Arial"/>
              </a:rPr>
              <a:t>approach</a:t>
            </a:r>
            <a:r>
              <a:rPr lang="en-GB" sz="1600" spc="-25" dirty="0">
                <a:solidFill>
                  <a:srgbClr val="49494B"/>
                </a:solidFill>
                <a:latin typeface="Arial"/>
                <a:cs typeface="Arial"/>
              </a:rPr>
              <a:t> </a:t>
            </a:r>
            <a:r>
              <a:rPr lang="en-GB" sz="1600" dirty="0">
                <a:solidFill>
                  <a:srgbClr val="49494B"/>
                </a:solidFill>
                <a:latin typeface="Arial"/>
                <a:cs typeface="Arial"/>
              </a:rPr>
              <a:t>to</a:t>
            </a:r>
            <a:r>
              <a:rPr lang="en-GB" sz="1600" spc="-5" dirty="0">
                <a:solidFill>
                  <a:srgbClr val="49494B"/>
                </a:solidFill>
                <a:latin typeface="Arial"/>
                <a:cs typeface="Arial"/>
              </a:rPr>
              <a:t> </a:t>
            </a:r>
            <a:r>
              <a:rPr lang="en-GB" sz="1600" dirty="0">
                <a:solidFill>
                  <a:srgbClr val="49494B"/>
                </a:solidFill>
                <a:latin typeface="Arial"/>
                <a:cs typeface="Arial"/>
              </a:rPr>
              <a:t>shared</a:t>
            </a:r>
            <a:r>
              <a:rPr lang="en-GB" sz="1600" spc="-5" dirty="0">
                <a:solidFill>
                  <a:srgbClr val="49494B"/>
                </a:solidFill>
                <a:latin typeface="Arial"/>
                <a:cs typeface="Arial"/>
              </a:rPr>
              <a:t> </a:t>
            </a:r>
            <a:r>
              <a:rPr lang="en-GB" sz="1600" dirty="0">
                <a:solidFill>
                  <a:srgbClr val="49494B"/>
                </a:solidFill>
                <a:latin typeface="Arial"/>
                <a:cs typeface="Arial"/>
              </a:rPr>
              <a:t>leadership</a:t>
            </a:r>
            <a:r>
              <a:rPr lang="en-GB" sz="1600" spc="-40" dirty="0">
                <a:solidFill>
                  <a:srgbClr val="49494B"/>
                </a:solidFill>
                <a:latin typeface="Arial"/>
                <a:cs typeface="Arial"/>
              </a:rPr>
              <a:t> </a:t>
            </a:r>
            <a:r>
              <a:rPr lang="en-GB" sz="1600" dirty="0">
                <a:solidFill>
                  <a:srgbClr val="49494B"/>
                </a:solidFill>
                <a:latin typeface="Arial"/>
                <a:cs typeface="Arial"/>
              </a:rPr>
              <a:t>across</a:t>
            </a:r>
            <a:r>
              <a:rPr lang="en-GB" sz="1600" spc="-10" dirty="0">
                <a:solidFill>
                  <a:srgbClr val="49494B"/>
                </a:solidFill>
                <a:latin typeface="Arial"/>
                <a:cs typeface="Arial"/>
              </a:rPr>
              <a:t> </a:t>
            </a:r>
            <a:r>
              <a:rPr lang="en-GB" sz="1600" dirty="0">
                <a:solidFill>
                  <a:srgbClr val="49494B"/>
                </a:solidFill>
                <a:latin typeface="Arial"/>
                <a:cs typeface="Arial"/>
              </a:rPr>
              <a:t>all</a:t>
            </a:r>
            <a:r>
              <a:rPr lang="en-GB" sz="1600" spc="-15" dirty="0">
                <a:solidFill>
                  <a:srgbClr val="49494B"/>
                </a:solidFill>
                <a:latin typeface="Arial"/>
                <a:cs typeface="Arial"/>
              </a:rPr>
              <a:t> </a:t>
            </a:r>
            <a:r>
              <a:rPr lang="en-GB" sz="1600" dirty="0">
                <a:solidFill>
                  <a:srgbClr val="49494B"/>
                </a:solidFill>
                <a:latin typeface="Arial"/>
                <a:cs typeface="Arial"/>
              </a:rPr>
              <a:t>departments</a:t>
            </a:r>
            <a:r>
              <a:rPr lang="en-GB" sz="1600" spc="-5" dirty="0">
                <a:solidFill>
                  <a:srgbClr val="49494B"/>
                </a:solidFill>
                <a:latin typeface="Arial"/>
                <a:cs typeface="Arial"/>
              </a:rPr>
              <a:t> </a:t>
            </a:r>
            <a:r>
              <a:rPr lang="en-GB" sz="1600" dirty="0">
                <a:solidFill>
                  <a:srgbClr val="49494B"/>
                </a:solidFill>
                <a:latin typeface="Arial"/>
                <a:cs typeface="Arial"/>
              </a:rPr>
              <a:t>of</a:t>
            </a:r>
            <a:r>
              <a:rPr lang="en-GB" sz="1600" spc="5" dirty="0">
                <a:solidFill>
                  <a:srgbClr val="49494B"/>
                </a:solidFill>
                <a:latin typeface="Arial"/>
                <a:cs typeface="Arial"/>
              </a:rPr>
              <a:t> </a:t>
            </a:r>
            <a:r>
              <a:rPr lang="en-GB" sz="1600" spc="-25" dirty="0">
                <a:solidFill>
                  <a:srgbClr val="49494B"/>
                </a:solidFill>
                <a:latin typeface="Arial"/>
                <a:cs typeface="Arial"/>
              </a:rPr>
              <a:t>the </a:t>
            </a:r>
            <a:r>
              <a:rPr lang="en-GB" sz="1600" spc="-10" dirty="0">
                <a:solidFill>
                  <a:srgbClr val="49494B"/>
                </a:solidFill>
                <a:latin typeface="Arial"/>
                <a:cs typeface="Arial"/>
              </a:rPr>
              <a:t>Hospice to help us develop our future leaders, resulting in improved communication and enhanced integrated working.</a:t>
            </a:r>
          </a:p>
          <a:p>
            <a:pPr marL="213360" marR="415925" indent="-201295" algn="l">
              <a:spcBef>
                <a:spcPts val="1335"/>
              </a:spcBef>
              <a:buFontTx/>
              <a:buChar char="•"/>
              <a:tabLst>
                <a:tab pos="213360" algn="l"/>
              </a:tabLst>
            </a:pPr>
            <a:r>
              <a:rPr lang="en-GB" sz="1600" dirty="0">
                <a:solidFill>
                  <a:srgbClr val="48484A"/>
                </a:solidFill>
                <a:latin typeface="Arial"/>
                <a:cs typeface="Arial"/>
              </a:rPr>
              <a:t>Developed</a:t>
            </a:r>
            <a:r>
              <a:rPr lang="en-GB" sz="1600" spc="-35" dirty="0">
                <a:solidFill>
                  <a:srgbClr val="48484A"/>
                </a:solidFill>
                <a:latin typeface="Arial"/>
                <a:cs typeface="Arial"/>
              </a:rPr>
              <a:t> </a:t>
            </a:r>
            <a:r>
              <a:rPr lang="en-GB" sz="1600" dirty="0">
                <a:solidFill>
                  <a:srgbClr val="48484A"/>
                </a:solidFill>
                <a:latin typeface="Arial"/>
                <a:cs typeface="Arial"/>
              </a:rPr>
              <a:t>a</a:t>
            </a:r>
            <a:r>
              <a:rPr lang="en-GB" sz="1600" spc="-35" dirty="0">
                <a:solidFill>
                  <a:srgbClr val="48484A"/>
                </a:solidFill>
                <a:latin typeface="Arial"/>
                <a:cs typeface="Arial"/>
              </a:rPr>
              <a:t> </a:t>
            </a:r>
            <a:r>
              <a:rPr lang="en-GB" sz="1600" dirty="0">
                <a:solidFill>
                  <a:srgbClr val="48484A"/>
                </a:solidFill>
                <a:latin typeface="Arial"/>
                <a:cs typeface="Arial"/>
              </a:rPr>
              <a:t>senior</a:t>
            </a:r>
            <a:r>
              <a:rPr lang="en-GB" sz="1600" spc="-40" dirty="0">
                <a:solidFill>
                  <a:srgbClr val="48484A"/>
                </a:solidFill>
                <a:latin typeface="Arial"/>
                <a:cs typeface="Arial"/>
              </a:rPr>
              <a:t> </a:t>
            </a:r>
            <a:r>
              <a:rPr lang="en-GB" sz="1600" dirty="0">
                <a:solidFill>
                  <a:srgbClr val="48484A"/>
                </a:solidFill>
                <a:latin typeface="Arial"/>
                <a:cs typeface="Arial"/>
              </a:rPr>
              <a:t>clinical</a:t>
            </a:r>
            <a:r>
              <a:rPr lang="en-GB" sz="1600" spc="-20" dirty="0">
                <a:solidFill>
                  <a:srgbClr val="48484A"/>
                </a:solidFill>
                <a:latin typeface="Arial"/>
                <a:cs typeface="Arial"/>
              </a:rPr>
              <a:t> </a:t>
            </a:r>
            <a:r>
              <a:rPr lang="en-GB" sz="1600" dirty="0">
                <a:solidFill>
                  <a:srgbClr val="48484A"/>
                </a:solidFill>
                <a:latin typeface="Arial"/>
                <a:cs typeface="Arial"/>
              </a:rPr>
              <a:t>on</a:t>
            </a:r>
            <a:r>
              <a:rPr lang="en-GB" sz="1600" spc="-35" dirty="0">
                <a:solidFill>
                  <a:srgbClr val="48484A"/>
                </a:solidFill>
                <a:latin typeface="Arial"/>
                <a:cs typeface="Arial"/>
              </a:rPr>
              <a:t> </a:t>
            </a:r>
            <a:r>
              <a:rPr lang="en-GB" sz="1600" dirty="0">
                <a:solidFill>
                  <a:srgbClr val="48484A"/>
                </a:solidFill>
                <a:latin typeface="Arial"/>
                <a:cs typeface="Arial"/>
              </a:rPr>
              <a:t>call</a:t>
            </a:r>
            <a:r>
              <a:rPr lang="en-GB" sz="1600" spc="-25" dirty="0">
                <a:solidFill>
                  <a:srgbClr val="48484A"/>
                </a:solidFill>
                <a:latin typeface="Arial"/>
                <a:cs typeface="Arial"/>
              </a:rPr>
              <a:t> </a:t>
            </a:r>
            <a:r>
              <a:rPr lang="en-GB" sz="1600" dirty="0">
                <a:solidFill>
                  <a:srgbClr val="48484A"/>
                </a:solidFill>
                <a:latin typeface="Arial"/>
                <a:cs typeface="Arial"/>
              </a:rPr>
              <a:t>system</a:t>
            </a:r>
            <a:r>
              <a:rPr lang="en-GB" sz="1600" spc="-50" dirty="0">
                <a:solidFill>
                  <a:srgbClr val="48484A"/>
                </a:solidFill>
                <a:latin typeface="Arial"/>
                <a:cs typeface="Arial"/>
              </a:rPr>
              <a:t> </a:t>
            </a:r>
            <a:r>
              <a:rPr lang="en-GB" sz="1600" dirty="0">
                <a:solidFill>
                  <a:srgbClr val="48484A"/>
                </a:solidFill>
                <a:latin typeface="Arial"/>
                <a:cs typeface="Arial"/>
              </a:rPr>
              <a:t>to</a:t>
            </a:r>
            <a:r>
              <a:rPr lang="en-GB" sz="1600" spc="-25" dirty="0">
                <a:solidFill>
                  <a:srgbClr val="48484A"/>
                </a:solidFill>
                <a:latin typeface="Arial"/>
                <a:cs typeface="Arial"/>
              </a:rPr>
              <a:t> </a:t>
            </a:r>
            <a:r>
              <a:rPr lang="en-GB" sz="1600" dirty="0">
                <a:solidFill>
                  <a:srgbClr val="48484A"/>
                </a:solidFill>
                <a:latin typeface="Arial"/>
                <a:cs typeface="Arial"/>
              </a:rPr>
              <a:t>facilitate</a:t>
            </a:r>
            <a:r>
              <a:rPr lang="en-GB" sz="1600" spc="-35" dirty="0">
                <a:solidFill>
                  <a:srgbClr val="48484A"/>
                </a:solidFill>
                <a:latin typeface="Arial"/>
                <a:cs typeface="Arial"/>
              </a:rPr>
              <a:t> </a:t>
            </a:r>
            <a:r>
              <a:rPr lang="en-GB" sz="1600" dirty="0">
                <a:solidFill>
                  <a:srgbClr val="48484A"/>
                </a:solidFill>
                <a:latin typeface="Arial"/>
                <a:cs typeface="Arial"/>
              </a:rPr>
              <a:t>workplace</a:t>
            </a:r>
            <a:r>
              <a:rPr lang="en-GB" sz="1600" spc="-55" dirty="0">
                <a:solidFill>
                  <a:srgbClr val="48484A"/>
                </a:solidFill>
                <a:latin typeface="Arial"/>
                <a:cs typeface="Arial"/>
              </a:rPr>
              <a:t> </a:t>
            </a:r>
            <a:r>
              <a:rPr lang="en-GB" sz="1600" dirty="0">
                <a:solidFill>
                  <a:srgbClr val="48484A"/>
                </a:solidFill>
                <a:latin typeface="Arial"/>
                <a:cs typeface="Arial"/>
              </a:rPr>
              <a:t>leadership</a:t>
            </a:r>
            <a:r>
              <a:rPr lang="en-GB" sz="1600" spc="-60" dirty="0">
                <a:solidFill>
                  <a:srgbClr val="48484A"/>
                </a:solidFill>
                <a:latin typeface="Arial"/>
                <a:cs typeface="Arial"/>
              </a:rPr>
              <a:t> </a:t>
            </a:r>
            <a:r>
              <a:rPr lang="en-GB" sz="1600" dirty="0">
                <a:solidFill>
                  <a:srgbClr val="48484A"/>
                </a:solidFill>
                <a:latin typeface="Arial"/>
                <a:cs typeface="Arial"/>
              </a:rPr>
              <a:t>out</a:t>
            </a:r>
            <a:r>
              <a:rPr lang="en-GB" sz="1600" spc="-20" dirty="0">
                <a:solidFill>
                  <a:srgbClr val="48484A"/>
                </a:solidFill>
                <a:latin typeface="Arial"/>
                <a:cs typeface="Arial"/>
              </a:rPr>
              <a:t> </a:t>
            </a:r>
            <a:r>
              <a:rPr lang="en-GB" sz="1600" dirty="0">
                <a:solidFill>
                  <a:srgbClr val="48484A"/>
                </a:solidFill>
                <a:latin typeface="Arial"/>
                <a:cs typeface="Arial"/>
              </a:rPr>
              <a:t>of</a:t>
            </a:r>
            <a:r>
              <a:rPr lang="en-GB" sz="1600" spc="-40" dirty="0">
                <a:solidFill>
                  <a:srgbClr val="48484A"/>
                </a:solidFill>
                <a:latin typeface="Arial"/>
                <a:cs typeface="Arial"/>
              </a:rPr>
              <a:t> </a:t>
            </a:r>
            <a:r>
              <a:rPr lang="en-GB" sz="1600" spc="-10" dirty="0">
                <a:solidFill>
                  <a:srgbClr val="48484A"/>
                </a:solidFill>
                <a:latin typeface="Arial"/>
                <a:cs typeface="Arial"/>
              </a:rPr>
              <a:t>hours</a:t>
            </a:r>
            <a:endParaRPr lang="en-GB" sz="1600" dirty="0">
              <a:latin typeface="Arial"/>
              <a:cs typeface="Arial"/>
            </a:endParaRPr>
          </a:p>
          <a:p>
            <a:pPr marL="213360" marR="5080" indent="-201295">
              <a:spcBef>
                <a:spcPts val="1345"/>
              </a:spcBef>
              <a:buChar char="•"/>
              <a:tabLst>
                <a:tab pos="213360" algn="l"/>
              </a:tabLst>
            </a:pPr>
            <a:r>
              <a:rPr lang="en-GB" sz="1600" dirty="0">
                <a:solidFill>
                  <a:srgbClr val="49494B"/>
                </a:solidFill>
                <a:latin typeface="Arial"/>
                <a:cs typeface="Arial"/>
              </a:rPr>
              <a:t>Supported</a:t>
            </a:r>
            <a:r>
              <a:rPr lang="en-GB" sz="1600" spc="-10" dirty="0">
                <a:solidFill>
                  <a:srgbClr val="49494B"/>
                </a:solidFill>
                <a:latin typeface="Arial"/>
                <a:cs typeface="Arial"/>
              </a:rPr>
              <a:t> inter-</a:t>
            </a:r>
            <a:r>
              <a:rPr lang="en-GB" sz="1600" dirty="0">
                <a:solidFill>
                  <a:srgbClr val="49494B"/>
                </a:solidFill>
                <a:latin typeface="Arial"/>
                <a:cs typeface="Arial"/>
              </a:rPr>
              <a:t>department</a:t>
            </a:r>
            <a:r>
              <a:rPr lang="en-GB" sz="1600" spc="-15" dirty="0">
                <a:solidFill>
                  <a:srgbClr val="49494B"/>
                </a:solidFill>
                <a:latin typeface="Arial"/>
                <a:cs typeface="Arial"/>
              </a:rPr>
              <a:t> </a:t>
            </a:r>
            <a:r>
              <a:rPr lang="en-GB" sz="1600" dirty="0">
                <a:solidFill>
                  <a:srgbClr val="49494B"/>
                </a:solidFill>
                <a:latin typeface="Arial"/>
                <a:cs typeface="Arial"/>
              </a:rPr>
              <a:t>secondments,</a:t>
            </a:r>
            <a:r>
              <a:rPr lang="en-GB" sz="1600" spc="-10" dirty="0">
                <a:solidFill>
                  <a:srgbClr val="49494B"/>
                </a:solidFill>
                <a:latin typeface="Arial"/>
                <a:cs typeface="Arial"/>
              </a:rPr>
              <a:t> </a:t>
            </a:r>
            <a:r>
              <a:rPr lang="en-GB" sz="1600" dirty="0">
                <a:solidFill>
                  <a:srgbClr val="49494B"/>
                </a:solidFill>
                <a:latin typeface="Arial"/>
                <a:cs typeface="Arial"/>
              </a:rPr>
              <a:t>shadowing</a:t>
            </a:r>
            <a:r>
              <a:rPr lang="en-GB" sz="1600" spc="-10" dirty="0">
                <a:solidFill>
                  <a:srgbClr val="49494B"/>
                </a:solidFill>
                <a:latin typeface="Arial"/>
                <a:cs typeface="Arial"/>
              </a:rPr>
              <a:t> </a:t>
            </a:r>
            <a:r>
              <a:rPr lang="en-GB" sz="1600" dirty="0">
                <a:solidFill>
                  <a:srgbClr val="49494B"/>
                </a:solidFill>
                <a:latin typeface="Arial"/>
                <a:cs typeface="Arial"/>
              </a:rPr>
              <a:t>opportunities</a:t>
            </a:r>
            <a:r>
              <a:rPr lang="en-GB" sz="1600" spc="-25" dirty="0">
                <a:solidFill>
                  <a:srgbClr val="49494B"/>
                </a:solidFill>
                <a:latin typeface="Arial"/>
                <a:cs typeface="Arial"/>
              </a:rPr>
              <a:t> </a:t>
            </a:r>
            <a:r>
              <a:rPr lang="en-GB" sz="1600" dirty="0">
                <a:solidFill>
                  <a:srgbClr val="49494B"/>
                </a:solidFill>
                <a:latin typeface="Arial"/>
                <a:cs typeface="Arial"/>
              </a:rPr>
              <a:t>and</a:t>
            </a:r>
            <a:r>
              <a:rPr lang="en-GB" sz="1600" spc="-10" dirty="0">
                <a:solidFill>
                  <a:srgbClr val="49494B"/>
                </a:solidFill>
                <a:latin typeface="Arial"/>
                <a:cs typeface="Arial"/>
              </a:rPr>
              <a:t> </a:t>
            </a:r>
            <a:r>
              <a:rPr lang="en-GB" sz="1600" dirty="0">
                <a:solidFill>
                  <a:srgbClr val="49494B"/>
                </a:solidFill>
                <a:latin typeface="Arial"/>
                <a:cs typeface="Arial"/>
              </a:rPr>
              <a:t>temporary</a:t>
            </a:r>
            <a:r>
              <a:rPr lang="en-GB" sz="1600" spc="15" dirty="0">
                <a:solidFill>
                  <a:srgbClr val="49494B"/>
                </a:solidFill>
                <a:latin typeface="Arial"/>
                <a:cs typeface="Arial"/>
              </a:rPr>
              <a:t> </a:t>
            </a:r>
            <a:r>
              <a:rPr lang="en-GB" sz="1600" dirty="0">
                <a:solidFill>
                  <a:srgbClr val="49494B"/>
                </a:solidFill>
                <a:latin typeface="Arial"/>
                <a:cs typeface="Arial"/>
              </a:rPr>
              <a:t>promotions</a:t>
            </a:r>
            <a:r>
              <a:rPr lang="en-GB" sz="1600" spc="-5" dirty="0">
                <a:solidFill>
                  <a:srgbClr val="49494B"/>
                </a:solidFill>
                <a:latin typeface="Arial"/>
                <a:cs typeface="Arial"/>
              </a:rPr>
              <a:t> </a:t>
            </a:r>
            <a:r>
              <a:rPr lang="en-GB" sz="1600" dirty="0">
                <a:solidFill>
                  <a:srgbClr val="49494B"/>
                </a:solidFill>
                <a:latin typeface="Arial"/>
                <a:cs typeface="Arial"/>
              </a:rPr>
              <a:t>for</a:t>
            </a:r>
            <a:r>
              <a:rPr lang="en-GB" sz="1600" spc="-10" dirty="0">
                <a:solidFill>
                  <a:srgbClr val="49494B"/>
                </a:solidFill>
                <a:latin typeface="Arial"/>
                <a:cs typeface="Arial"/>
              </a:rPr>
              <a:t> </a:t>
            </a:r>
            <a:r>
              <a:rPr lang="en-GB" sz="1600" dirty="0">
                <a:solidFill>
                  <a:srgbClr val="49494B"/>
                </a:solidFill>
                <a:latin typeface="Arial"/>
                <a:cs typeface="Arial"/>
              </a:rPr>
              <a:t>a</a:t>
            </a:r>
            <a:r>
              <a:rPr lang="en-GB" sz="1600" spc="5" dirty="0">
                <a:solidFill>
                  <a:srgbClr val="49494B"/>
                </a:solidFill>
                <a:latin typeface="Arial"/>
                <a:cs typeface="Arial"/>
              </a:rPr>
              <a:t> </a:t>
            </a:r>
            <a:r>
              <a:rPr lang="en-GB" sz="1600" spc="-10" dirty="0">
                <a:solidFill>
                  <a:srgbClr val="49494B"/>
                </a:solidFill>
                <a:latin typeface="Arial"/>
                <a:cs typeface="Arial"/>
              </a:rPr>
              <a:t>number </a:t>
            </a:r>
            <a:r>
              <a:rPr lang="en-GB" sz="1600" dirty="0">
                <a:solidFill>
                  <a:srgbClr val="49494B"/>
                </a:solidFill>
                <a:latin typeface="Arial"/>
                <a:cs typeface="Arial"/>
              </a:rPr>
              <a:t>of staff</a:t>
            </a:r>
            <a:r>
              <a:rPr lang="en-GB" sz="1600" spc="-25" dirty="0">
                <a:solidFill>
                  <a:srgbClr val="49494B"/>
                </a:solidFill>
                <a:latin typeface="Arial"/>
                <a:cs typeface="Arial"/>
              </a:rPr>
              <a:t> </a:t>
            </a:r>
            <a:r>
              <a:rPr lang="en-GB" sz="1600" dirty="0">
                <a:solidFill>
                  <a:srgbClr val="49494B"/>
                </a:solidFill>
                <a:latin typeface="Arial"/>
                <a:cs typeface="Arial"/>
              </a:rPr>
              <a:t>across</a:t>
            </a:r>
            <a:r>
              <a:rPr lang="en-GB" sz="1600" spc="-10" dirty="0">
                <a:solidFill>
                  <a:srgbClr val="49494B"/>
                </a:solidFill>
                <a:latin typeface="Arial"/>
                <a:cs typeface="Arial"/>
              </a:rPr>
              <a:t> </a:t>
            </a:r>
            <a:r>
              <a:rPr lang="en-GB" sz="1600" dirty="0">
                <a:solidFill>
                  <a:srgbClr val="49494B"/>
                </a:solidFill>
                <a:latin typeface="Arial"/>
                <a:cs typeface="Arial"/>
              </a:rPr>
              <a:t>the</a:t>
            </a:r>
            <a:r>
              <a:rPr lang="en-GB" sz="1600" spc="5" dirty="0">
                <a:solidFill>
                  <a:srgbClr val="49494B"/>
                </a:solidFill>
                <a:latin typeface="Arial"/>
                <a:cs typeface="Arial"/>
              </a:rPr>
              <a:t> </a:t>
            </a:r>
            <a:r>
              <a:rPr lang="en-GB" sz="1600" spc="-10" dirty="0">
                <a:solidFill>
                  <a:srgbClr val="49494B"/>
                </a:solidFill>
                <a:latin typeface="Arial"/>
                <a:cs typeface="Arial"/>
              </a:rPr>
              <a:t>organisation</a:t>
            </a:r>
            <a:endParaRPr lang="en-GB" sz="1600" dirty="0">
              <a:latin typeface="Arial"/>
              <a:cs typeface="Arial"/>
            </a:endParaRPr>
          </a:p>
          <a:p>
            <a:pPr marL="213360" marR="629920" indent="-201295">
              <a:spcBef>
                <a:spcPts val="1325"/>
              </a:spcBef>
              <a:buChar char="•"/>
              <a:tabLst>
                <a:tab pos="213360" algn="l"/>
              </a:tabLst>
            </a:pPr>
            <a:r>
              <a:rPr lang="en-GB" sz="1600" dirty="0">
                <a:solidFill>
                  <a:srgbClr val="49494B"/>
                </a:solidFill>
                <a:latin typeface="Arial"/>
                <a:cs typeface="Arial"/>
              </a:rPr>
              <a:t>We</a:t>
            </a:r>
            <a:r>
              <a:rPr lang="en-GB" sz="1600" spc="-30" dirty="0">
                <a:solidFill>
                  <a:srgbClr val="49494B"/>
                </a:solidFill>
                <a:latin typeface="Arial"/>
                <a:cs typeface="Arial"/>
              </a:rPr>
              <a:t> </a:t>
            </a:r>
            <a:r>
              <a:rPr lang="en-GB" sz="1600" dirty="0">
                <a:solidFill>
                  <a:srgbClr val="49494B"/>
                </a:solidFill>
                <a:latin typeface="Arial"/>
                <a:cs typeface="Arial"/>
              </a:rPr>
              <a:t>have</a:t>
            </a:r>
            <a:r>
              <a:rPr lang="en-GB" sz="1600" spc="-5" dirty="0">
                <a:solidFill>
                  <a:srgbClr val="49494B"/>
                </a:solidFill>
                <a:latin typeface="Arial"/>
                <a:cs typeface="Arial"/>
              </a:rPr>
              <a:t> </a:t>
            </a:r>
            <a:r>
              <a:rPr lang="en-GB" sz="1600" dirty="0">
                <a:solidFill>
                  <a:srgbClr val="49494B"/>
                </a:solidFill>
                <a:latin typeface="Arial"/>
                <a:cs typeface="Arial"/>
              </a:rPr>
              <a:t>developed</a:t>
            </a:r>
            <a:r>
              <a:rPr lang="en-GB" sz="1600" spc="-15" dirty="0">
                <a:solidFill>
                  <a:srgbClr val="49494B"/>
                </a:solidFill>
                <a:latin typeface="Arial"/>
                <a:cs typeface="Arial"/>
              </a:rPr>
              <a:t> </a:t>
            </a:r>
            <a:r>
              <a:rPr lang="en-GB" sz="1600" dirty="0">
                <a:solidFill>
                  <a:srgbClr val="49494B"/>
                </a:solidFill>
                <a:latin typeface="Arial"/>
                <a:cs typeface="Arial"/>
              </a:rPr>
              <a:t>an</a:t>
            </a:r>
            <a:r>
              <a:rPr lang="en-GB" sz="1600" spc="-10" dirty="0">
                <a:solidFill>
                  <a:srgbClr val="49494B"/>
                </a:solidFill>
                <a:latin typeface="Arial"/>
                <a:cs typeface="Arial"/>
              </a:rPr>
              <a:t> </a:t>
            </a:r>
            <a:r>
              <a:rPr lang="en-GB" sz="1600" dirty="0">
                <a:solidFill>
                  <a:srgbClr val="49494B"/>
                </a:solidFill>
                <a:latin typeface="Arial"/>
                <a:cs typeface="Arial"/>
              </a:rPr>
              <a:t>induction</a:t>
            </a:r>
            <a:r>
              <a:rPr lang="en-GB" sz="1600" spc="-30" dirty="0">
                <a:solidFill>
                  <a:srgbClr val="49494B"/>
                </a:solidFill>
                <a:latin typeface="Arial"/>
                <a:cs typeface="Arial"/>
              </a:rPr>
              <a:t> </a:t>
            </a:r>
            <a:r>
              <a:rPr lang="en-GB" sz="1600" dirty="0">
                <a:solidFill>
                  <a:srgbClr val="49494B"/>
                </a:solidFill>
                <a:latin typeface="Arial"/>
                <a:cs typeface="Arial"/>
              </a:rPr>
              <a:t>program</a:t>
            </a:r>
            <a:r>
              <a:rPr lang="en-GB" sz="1600" spc="-15" dirty="0">
                <a:solidFill>
                  <a:srgbClr val="49494B"/>
                </a:solidFill>
                <a:latin typeface="Arial"/>
                <a:cs typeface="Arial"/>
              </a:rPr>
              <a:t> </a:t>
            </a:r>
            <a:r>
              <a:rPr lang="en-GB" sz="1600" dirty="0">
                <a:solidFill>
                  <a:srgbClr val="49494B"/>
                </a:solidFill>
                <a:latin typeface="Arial"/>
                <a:cs typeface="Arial"/>
              </a:rPr>
              <a:t>for</a:t>
            </a:r>
            <a:r>
              <a:rPr lang="en-GB" sz="1600" spc="-15" dirty="0">
                <a:solidFill>
                  <a:srgbClr val="49494B"/>
                </a:solidFill>
                <a:latin typeface="Arial"/>
                <a:cs typeface="Arial"/>
              </a:rPr>
              <a:t> </a:t>
            </a:r>
            <a:r>
              <a:rPr lang="en-GB" sz="1600" dirty="0">
                <a:solidFill>
                  <a:srgbClr val="49494B"/>
                </a:solidFill>
                <a:latin typeface="Arial"/>
                <a:cs typeface="Arial"/>
              </a:rPr>
              <a:t>new</a:t>
            </a:r>
            <a:r>
              <a:rPr lang="en-GB" sz="1600" spc="-5" dirty="0">
                <a:solidFill>
                  <a:srgbClr val="49494B"/>
                </a:solidFill>
                <a:latin typeface="Arial"/>
                <a:cs typeface="Arial"/>
              </a:rPr>
              <a:t> </a:t>
            </a:r>
            <a:r>
              <a:rPr lang="en-GB" sz="1600" dirty="0">
                <a:solidFill>
                  <a:srgbClr val="49494B"/>
                </a:solidFill>
                <a:latin typeface="Arial"/>
                <a:cs typeface="Arial"/>
              </a:rPr>
              <a:t>leaders</a:t>
            </a:r>
            <a:r>
              <a:rPr lang="en-GB" sz="1600" spc="-20" dirty="0">
                <a:solidFill>
                  <a:srgbClr val="49494B"/>
                </a:solidFill>
                <a:latin typeface="Arial"/>
                <a:cs typeface="Arial"/>
              </a:rPr>
              <a:t> </a:t>
            </a:r>
            <a:r>
              <a:rPr lang="en-GB" sz="1600" dirty="0">
                <a:solidFill>
                  <a:srgbClr val="49494B"/>
                </a:solidFill>
                <a:latin typeface="Arial"/>
                <a:cs typeface="Arial"/>
              </a:rPr>
              <a:t>in</a:t>
            </a:r>
            <a:r>
              <a:rPr lang="en-GB" sz="1600" spc="-30" dirty="0">
                <a:solidFill>
                  <a:srgbClr val="49494B"/>
                </a:solidFill>
                <a:latin typeface="Arial"/>
                <a:cs typeface="Arial"/>
              </a:rPr>
              <a:t> </a:t>
            </a:r>
            <a:r>
              <a:rPr lang="en-GB" sz="1600" dirty="0">
                <a:solidFill>
                  <a:srgbClr val="49494B"/>
                </a:solidFill>
                <a:latin typeface="Arial"/>
                <a:cs typeface="Arial"/>
              </a:rPr>
              <a:t>the organisation</a:t>
            </a:r>
            <a:endParaRPr lang="en-GB" sz="1600" spc="-20" dirty="0">
              <a:solidFill>
                <a:srgbClr val="49494B"/>
              </a:solidFill>
              <a:latin typeface="Arial"/>
              <a:cs typeface="Arial"/>
            </a:endParaRPr>
          </a:p>
          <a:p>
            <a:pPr marL="213360" marR="415925" indent="-201295">
              <a:spcBef>
                <a:spcPts val="1335"/>
              </a:spcBef>
              <a:buChar char="•"/>
              <a:tabLst>
                <a:tab pos="213360" algn="l"/>
              </a:tabLst>
            </a:pPr>
            <a:endParaRPr lang="en-GB" sz="1800" dirty="0">
              <a:latin typeface="Arial"/>
              <a:cs typeface="Arial"/>
            </a:endParaRPr>
          </a:p>
          <a:p>
            <a:endParaRPr lang="en-GB" dirty="0"/>
          </a:p>
        </p:txBody>
      </p:sp>
    </p:spTree>
    <p:extLst>
      <p:ext uri="{BB962C8B-B14F-4D97-AF65-F5344CB8AC3E}">
        <p14:creationId xmlns:p14="http://schemas.microsoft.com/office/powerpoint/2010/main" val="332072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B9B3-5232-58C0-4167-7B8842391C47}"/>
              </a:ext>
            </a:extLst>
          </p:cNvPr>
          <p:cNvSpPr>
            <a:spLocks noGrp="1"/>
          </p:cNvSpPr>
          <p:nvPr>
            <p:ph type="title"/>
          </p:nvPr>
        </p:nvSpPr>
        <p:spPr>
          <a:xfrm>
            <a:off x="1096162" y="585977"/>
            <a:ext cx="10052050" cy="553998"/>
          </a:xfrm>
        </p:spPr>
        <p:txBody>
          <a:bodyPr/>
          <a:lstStyle/>
          <a:p>
            <a:pPr algn="ctr"/>
            <a:r>
              <a:rPr lang="en-GB" sz="1800" dirty="0"/>
              <a:t>Empowering</a:t>
            </a:r>
            <a:r>
              <a:rPr lang="en-GB" sz="1800" spc="-95" dirty="0"/>
              <a:t> </a:t>
            </a:r>
            <a:r>
              <a:rPr lang="en-GB" sz="1800" dirty="0"/>
              <a:t>leaders</a:t>
            </a:r>
            <a:r>
              <a:rPr lang="en-GB" sz="1800" spc="-65" dirty="0"/>
              <a:t> </a:t>
            </a:r>
            <a:r>
              <a:rPr lang="en-GB" sz="1800" dirty="0"/>
              <a:t>across</a:t>
            </a:r>
            <a:r>
              <a:rPr lang="en-GB" sz="1800" spc="-55" dirty="0"/>
              <a:t> </a:t>
            </a:r>
            <a:r>
              <a:rPr lang="en-GB" sz="1800" dirty="0"/>
              <a:t>the</a:t>
            </a:r>
            <a:r>
              <a:rPr lang="en-GB" sz="1800" spc="-70" dirty="0"/>
              <a:t> </a:t>
            </a:r>
            <a:r>
              <a:rPr lang="en-GB" sz="1800" dirty="0"/>
              <a:t>Hospice</a:t>
            </a:r>
            <a:r>
              <a:rPr lang="en-GB" sz="1800" spc="-35" dirty="0"/>
              <a:t> </a:t>
            </a:r>
            <a:r>
              <a:rPr lang="en-GB" sz="1800" dirty="0"/>
              <a:t>to</a:t>
            </a:r>
            <a:r>
              <a:rPr lang="en-GB" sz="1800" spc="-60" dirty="0"/>
              <a:t> </a:t>
            </a:r>
            <a:r>
              <a:rPr lang="en-GB" sz="1800" dirty="0"/>
              <a:t>develop</a:t>
            </a:r>
            <a:r>
              <a:rPr lang="en-GB" sz="1800" spc="-15" dirty="0"/>
              <a:t> </a:t>
            </a:r>
            <a:r>
              <a:rPr lang="en-GB" sz="1800" dirty="0"/>
              <a:t>more</a:t>
            </a:r>
            <a:r>
              <a:rPr lang="en-GB" sz="1800" spc="-65" dirty="0"/>
              <a:t> </a:t>
            </a:r>
            <a:r>
              <a:rPr lang="en-GB" sz="1800" dirty="0"/>
              <a:t>person</a:t>
            </a:r>
            <a:r>
              <a:rPr lang="en-GB" sz="1800" spc="-65" dirty="0"/>
              <a:t> </a:t>
            </a:r>
            <a:r>
              <a:rPr lang="en-GB" sz="1800" dirty="0"/>
              <a:t>centred</a:t>
            </a:r>
            <a:r>
              <a:rPr lang="en-GB" sz="1800" spc="-60" dirty="0"/>
              <a:t> </a:t>
            </a:r>
            <a:r>
              <a:rPr lang="en-GB" sz="1800" spc="-20" dirty="0"/>
              <a:t>care </a:t>
            </a:r>
            <a:r>
              <a:rPr lang="en-GB" sz="1800" dirty="0"/>
              <a:t>approaches</a:t>
            </a:r>
            <a:r>
              <a:rPr lang="en-GB" sz="1800" spc="-15" dirty="0"/>
              <a:t> </a:t>
            </a:r>
            <a:r>
              <a:rPr lang="en-GB" sz="1800" dirty="0"/>
              <a:t>and</a:t>
            </a:r>
            <a:r>
              <a:rPr lang="en-GB" sz="1800" spc="-20" dirty="0"/>
              <a:t> </a:t>
            </a:r>
            <a:r>
              <a:rPr lang="en-GB" sz="1800" spc="-10" dirty="0"/>
              <a:t>opportunities</a:t>
            </a:r>
            <a:r>
              <a:rPr lang="en-GB" sz="1800" spc="-50" dirty="0"/>
              <a:t> </a:t>
            </a:r>
            <a:r>
              <a:rPr lang="en-GB" sz="1800" dirty="0"/>
              <a:t>closer</a:t>
            </a:r>
            <a:r>
              <a:rPr lang="en-GB" sz="1800" spc="-50" dirty="0"/>
              <a:t> </a:t>
            </a:r>
            <a:r>
              <a:rPr lang="en-GB" sz="1800" dirty="0"/>
              <a:t>to,</a:t>
            </a:r>
            <a:r>
              <a:rPr lang="en-GB" sz="1800" spc="-45" dirty="0"/>
              <a:t> </a:t>
            </a:r>
            <a:r>
              <a:rPr lang="en-GB" sz="1800" dirty="0"/>
              <a:t>or</a:t>
            </a:r>
            <a:r>
              <a:rPr lang="en-GB" sz="1800" spc="-35" dirty="0"/>
              <a:t> </a:t>
            </a:r>
            <a:r>
              <a:rPr lang="en-GB" sz="1800" dirty="0"/>
              <a:t>at,</a:t>
            </a:r>
            <a:r>
              <a:rPr lang="en-GB" sz="1800" spc="-65" dirty="0"/>
              <a:t> </a:t>
            </a:r>
            <a:r>
              <a:rPr lang="en-GB" sz="1800" dirty="0"/>
              <a:t>the</a:t>
            </a:r>
            <a:r>
              <a:rPr lang="en-GB" sz="1800" spc="-45" dirty="0"/>
              <a:t> </a:t>
            </a:r>
            <a:r>
              <a:rPr lang="en-GB" sz="1800" dirty="0"/>
              <a:t>homes</a:t>
            </a:r>
            <a:r>
              <a:rPr lang="en-GB" sz="1800" spc="-15" dirty="0"/>
              <a:t> </a:t>
            </a:r>
            <a:r>
              <a:rPr lang="en-GB" sz="1800" dirty="0"/>
              <a:t>of</a:t>
            </a:r>
            <a:r>
              <a:rPr lang="en-GB" sz="1800" spc="-60" dirty="0"/>
              <a:t> </a:t>
            </a:r>
            <a:r>
              <a:rPr lang="en-GB" sz="1800" dirty="0"/>
              <a:t>those</a:t>
            </a:r>
            <a:r>
              <a:rPr lang="en-GB" sz="1800" spc="-25" dirty="0"/>
              <a:t> </a:t>
            </a:r>
            <a:r>
              <a:rPr lang="en-GB" sz="1800" dirty="0"/>
              <a:t>we</a:t>
            </a:r>
            <a:r>
              <a:rPr lang="en-GB" sz="1800" spc="-60" dirty="0"/>
              <a:t> </a:t>
            </a:r>
            <a:r>
              <a:rPr lang="en-GB" sz="1800" spc="-10" dirty="0"/>
              <a:t>support</a:t>
            </a:r>
            <a:endParaRPr lang="en-GB" sz="1800" dirty="0"/>
          </a:p>
        </p:txBody>
      </p:sp>
      <p:sp>
        <p:nvSpPr>
          <p:cNvPr id="3" name="Text Placeholder 2">
            <a:extLst>
              <a:ext uri="{FF2B5EF4-FFF2-40B4-BE49-F238E27FC236}">
                <a16:creationId xmlns:a16="http://schemas.microsoft.com/office/drawing/2014/main" id="{D435B3A7-8551-BCED-4C75-BACB222E8659}"/>
              </a:ext>
            </a:extLst>
          </p:cNvPr>
          <p:cNvSpPr>
            <a:spLocks noGrp="1"/>
          </p:cNvSpPr>
          <p:nvPr>
            <p:ph type="body" idx="1"/>
          </p:nvPr>
        </p:nvSpPr>
        <p:spPr>
          <a:xfrm>
            <a:off x="888898" y="1649323"/>
            <a:ext cx="9883775" cy="2608406"/>
          </a:xfrm>
        </p:spPr>
        <p:txBody>
          <a:bodyPr/>
          <a:lstStyle/>
          <a:p>
            <a:pPr marL="12700" marR="304165">
              <a:spcBef>
                <a:spcPts val="1525"/>
              </a:spcBef>
              <a:tabLst>
                <a:tab pos="241300" algn="l"/>
              </a:tabLst>
            </a:pPr>
            <a:r>
              <a:rPr lang="en-GB" sz="1600" dirty="0">
                <a:solidFill>
                  <a:srgbClr val="48484A"/>
                </a:solidFill>
                <a:latin typeface="Arial"/>
                <a:cs typeface="Arial"/>
              </a:rPr>
              <a:t>We have successfully</a:t>
            </a:r>
            <a:endParaRPr lang="en-GB" sz="1600" dirty="0">
              <a:latin typeface="Arial"/>
              <a:cs typeface="Arial"/>
            </a:endParaRPr>
          </a:p>
          <a:p>
            <a:pPr marL="241300" marR="304165" indent="-228600">
              <a:spcBef>
                <a:spcPts val="1525"/>
              </a:spcBef>
              <a:buFontTx/>
              <a:buChar char="•"/>
              <a:tabLst>
                <a:tab pos="241300" algn="l"/>
              </a:tabLst>
            </a:pPr>
            <a:r>
              <a:rPr lang="en-US" sz="1600" spc="-25" dirty="0"/>
              <a:t>Designed a new online mandatory training programme, with our own bespoke online modules, which are interactive and fit for online delivery. The new programme is hosted on the Hospice’s new learning hub.</a:t>
            </a:r>
          </a:p>
          <a:p>
            <a:pPr marL="241300" marR="304165" indent="-228600">
              <a:spcBef>
                <a:spcPts val="1525"/>
              </a:spcBef>
              <a:buFontTx/>
              <a:buChar char="•"/>
              <a:tabLst>
                <a:tab pos="241300" algn="l"/>
              </a:tabLst>
            </a:pPr>
            <a:r>
              <a:rPr lang="en-GB" sz="1600" dirty="0">
                <a:latin typeface="Arial"/>
                <a:cs typeface="Arial"/>
              </a:rPr>
              <a:t>Delivered</a:t>
            </a:r>
            <a:r>
              <a:rPr lang="en-GB" sz="1600" spc="-30" dirty="0">
                <a:latin typeface="Arial"/>
                <a:cs typeface="Arial"/>
              </a:rPr>
              <a:t> </a:t>
            </a:r>
            <a:r>
              <a:rPr lang="en-GB" sz="1600" dirty="0">
                <a:latin typeface="Arial"/>
                <a:cs typeface="Arial"/>
              </a:rPr>
              <a:t>Creating</a:t>
            </a:r>
            <a:r>
              <a:rPr lang="en-GB" sz="1600" spc="-25" dirty="0">
                <a:latin typeface="Arial"/>
                <a:cs typeface="Arial"/>
              </a:rPr>
              <a:t> </a:t>
            </a:r>
            <a:r>
              <a:rPr lang="en-GB" sz="1600" dirty="0">
                <a:latin typeface="Arial"/>
                <a:cs typeface="Arial"/>
              </a:rPr>
              <a:t>Caring</a:t>
            </a:r>
            <a:r>
              <a:rPr lang="en-GB" sz="1600" spc="-40" dirty="0">
                <a:latin typeface="Arial"/>
                <a:cs typeface="Arial"/>
              </a:rPr>
              <a:t> </a:t>
            </a:r>
            <a:r>
              <a:rPr lang="en-GB" sz="1600" dirty="0">
                <a:latin typeface="Arial"/>
                <a:cs typeface="Arial"/>
              </a:rPr>
              <a:t>Culture</a:t>
            </a:r>
            <a:r>
              <a:rPr lang="en-GB" sz="1600" spc="-40" dirty="0">
                <a:latin typeface="Arial"/>
                <a:cs typeface="Arial"/>
              </a:rPr>
              <a:t> </a:t>
            </a:r>
            <a:r>
              <a:rPr lang="en-GB" sz="1600" dirty="0">
                <a:latin typeface="Arial"/>
                <a:cs typeface="Arial"/>
              </a:rPr>
              <a:t>workshops across many departments including the </a:t>
            </a:r>
            <a:r>
              <a:rPr lang="en-GB" sz="1600" dirty="0" err="1">
                <a:latin typeface="Arial"/>
                <a:cs typeface="Arial"/>
              </a:rPr>
              <a:t>enior</a:t>
            </a:r>
            <a:r>
              <a:rPr lang="en-GB" sz="1600" dirty="0">
                <a:latin typeface="Arial"/>
                <a:cs typeface="Arial"/>
              </a:rPr>
              <a:t> leadership team</a:t>
            </a:r>
          </a:p>
          <a:p>
            <a:pPr marL="241300" marR="304165" indent="-228600">
              <a:spcBef>
                <a:spcPts val="1525"/>
              </a:spcBef>
              <a:buChar char="•"/>
              <a:tabLst>
                <a:tab pos="241300" algn="l"/>
              </a:tabLst>
            </a:pPr>
            <a:r>
              <a:rPr lang="en-GB" sz="1600" spc="-25" dirty="0"/>
              <a:t>Delivered a number of Hospice Connection sessions and </a:t>
            </a:r>
            <a:r>
              <a:rPr lang="en-US" sz="1600" spc="-25" dirty="0"/>
              <a:t>Arts-Led Staff Reflective Practice sessions as part of the Hospice’s wider Practice and People Development framework for staff</a:t>
            </a:r>
            <a:endParaRPr lang="en-GB" sz="1600" spc="-25" dirty="0"/>
          </a:p>
          <a:p>
            <a:endParaRPr lang="en-GB" dirty="0"/>
          </a:p>
        </p:txBody>
      </p:sp>
    </p:spTree>
    <p:extLst>
      <p:ext uri="{BB962C8B-B14F-4D97-AF65-F5344CB8AC3E}">
        <p14:creationId xmlns:p14="http://schemas.microsoft.com/office/powerpoint/2010/main" val="1060060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926" y="4465397"/>
            <a:ext cx="175260" cy="2061845"/>
          </a:xfrm>
          <a:prstGeom prst="rect">
            <a:avLst/>
          </a:prstGeom>
        </p:spPr>
        <p:txBody>
          <a:bodyPr vert="vert270" wrap="square" lIns="0" tIns="635" rIns="0" bIns="0" rtlCol="0">
            <a:spAutoFit/>
          </a:bodyPr>
          <a:lstStyle/>
          <a:p>
            <a:pPr marL="12700">
              <a:lnSpc>
                <a:spcPct val="100000"/>
              </a:lnSpc>
              <a:spcBef>
                <a:spcPts val="5"/>
              </a:spcBef>
            </a:pPr>
            <a:r>
              <a:rPr sz="1050" spc="-10" dirty="0">
                <a:solidFill>
                  <a:srgbClr val="1C56A4"/>
                </a:solidFill>
                <a:latin typeface="Arial"/>
                <a:cs typeface="Arial"/>
                <a:hlinkClick r:id="rId2"/>
              </a:rPr>
              <a:t>www.stcolumbashospice.org.uk</a:t>
            </a:r>
            <a:endParaRPr sz="1050">
              <a:latin typeface="Arial"/>
              <a:cs typeface="Arial"/>
            </a:endParaRPr>
          </a:p>
        </p:txBody>
      </p:sp>
      <p:pic>
        <p:nvPicPr>
          <p:cNvPr id="3" name="object 3"/>
          <p:cNvPicPr/>
          <p:nvPr/>
        </p:nvPicPr>
        <p:blipFill>
          <a:blip r:embed="rId3" cstate="print"/>
          <a:stretch>
            <a:fillRect/>
          </a:stretch>
        </p:blipFill>
        <p:spPr>
          <a:xfrm>
            <a:off x="11616181" y="6344043"/>
            <a:ext cx="188087" cy="106426"/>
          </a:xfrm>
          <a:prstGeom prst="rect">
            <a:avLst/>
          </a:prstGeom>
        </p:spPr>
      </p:pic>
      <p:sp>
        <p:nvSpPr>
          <p:cNvPr id="4" name="object 4"/>
          <p:cNvSpPr txBox="1"/>
          <p:nvPr/>
        </p:nvSpPr>
        <p:spPr>
          <a:xfrm>
            <a:off x="1069417" y="685800"/>
            <a:ext cx="10116820" cy="4555478"/>
          </a:xfrm>
          <a:prstGeom prst="rect">
            <a:avLst/>
          </a:prstGeom>
        </p:spPr>
        <p:txBody>
          <a:bodyPr vert="horz" wrap="square" lIns="0" tIns="47625" rIns="0" bIns="0" rtlCol="0">
            <a:spAutoFit/>
          </a:bodyPr>
          <a:lstStyle/>
          <a:p>
            <a:pPr marL="2048510" marR="36195" indent="-1659889">
              <a:lnSpc>
                <a:spcPts val="2160"/>
              </a:lnSpc>
              <a:spcBef>
                <a:spcPts val="375"/>
              </a:spcBef>
            </a:pPr>
            <a:r>
              <a:rPr sz="2000" b="1" dirty="0">
                <a:solidFill>
                  <a:srgbClr val="009FD5"/>
                </a:solidFill>
                <a:latin typeface="Arial"/>
                <a:cs typeface="Arial"/>
              </a:rPr>
              <a:t>Empowering</a:t>
            </a:r>
            <a:r>
              <a:rPr sz="2000" b="1" spc="-65" dirty="0">
                <a:solidFill>
                  <a:srgbClr val="009FD5"/>
                </a:solidFill>
                <a:latin typeface="Arial"/>
                <a:cs typeface="Arial"/>
              </a:rPr>
              <a:t> </a:t>
            </a:r>
            <a:r>
              <a:rPr sz="2000" b="1" dirty="0">
                <a:solidFill>
                  <a:srgbClr val="009FD5"/>
                </a:solidFill>
                <a:latin typeface="Arial"/>
                <a:cs typeface="Arial"/>
              </a:rPr>
              <a:t>our</a:t>
            </a:r>
            <a:r>
              <a:rPr sz="2000" b="1" spc="-40" dirty="0">
                <a:solidFill>
                  <a:srgbClr val="009FD5"/>
                </a:solidFill>
                <a:latin typeface="Arial"/>
                <a:cs typeface="Arial"/>
              </a:rPr>
              <a:t> </a:t>
            </a:r>
            <a:r>
              <a:rPr sz="2000" b="1" dirty="0">
                <a:solidFill>
                  <a:srgbClr val="009FD5"/>
                </a:solidFill>
                <a:latin typeface="Arial"/>
                <a:cs typeface="Arial"/>
              </a:rPr>
              <a:t>dynamic</a:t>
            </a:r>
            <a:r>
              <a:rPr sz="2000" b="1" spc="-5" dirty="0">
                <a:solidFill>
                  <a:srgbClr val="009FD5"/>
                </a:solidFill>
                <a:latin typeface="Arial"/>
                <a:cs typeface="Arial"/>
              </a:rPr>
              <a:t> </a:t>
            </a:r>
            <a:r>
              <a:rPr sz="2000" b="1" dirty="0">
                <a:solidFill>
                  <a:srgbClr val="009FD5"/>
                </a:solidFill>
                <a:latin typeface="Arial"/>
                <a:cs typeface="Arial"/>
              </a:rPr>
              <a:t>and</a:t>
            </a:r>
            <a:r>
              <a:rPr sz="2000" b="1" spc="-20" dirty="0">
                <a:solidFill>
                  <a:srgbClr val="009FD5"/>
                </a:solidFill>
                <a:latin typeface="Arial"/>
                <a:cs typeface="Arial"/>
              </a:rPr>
              <a:t> </a:t>
            </a:r>
            <a:r>
              <a:rPr sz="2000" b="1" dirty="0">
                <a:solidFill>
                  <a:srgbClr val="009FD5"/>
                </a:solidFill>
                <a:latin typeface="Arial"/>
                <a:cs typeface="Arial"/>
              </a:rPr>
              <a:t>diverse</a:t>
            </a:r>
            <a:r>
              <a:rPr sz="2000" b="1" spc="-35" dirty="0">
                <a:solidFill>
                  <a:srgbClr val="009FD5"/>
                </a:solidFill>
                <a:latin typeface="Arial"/>
                <a:cs typeface="Arial"/>
              </a:rPr>
              <a:t> </a:t>
            </a:r>
            <a:r>
              <a:rPr sz="2000" b="1" dirty="0">
                <a:solidFill>
                  <a:srgbClr val="009FD5"/>
                </a:solidFill>
                <a:latin typeface="Arial"/>
                <a:cs typeface="Arial"/>
              </a:rPr>
              <a:t>workforce</a:t>
            </a:r>
            <a:r>
              <a:rPr sz="2000" b="1" spc="-60" dirty="0">
                <a:solidFill>
                  <a:srgbClr val="009FD5"/>
                </a:solidFill>
                <a:latin typeface="Arial"/>
                <a:cs typeface="Arial"/>
              </a:rPr>
              <a:t> </a:t>
            </a:r>
            <a:r>
              <a:rPr sz="2000" b="1" dirty="0">
                <a:solidFill>
                  <a:srgbClr val="009FD5"/>
                </a:solidFill>
                <a:latin typeface="Arial"/>
                <a:cs typeface="Arial"/>
              </a:rPr>
              <a:t>of</a:t>
            </a:r>
            <a:r>
              <a:rPr sz="2000" b="1" spc="-35" dirty="0">
                <a:solidFill>
                  <a:srgbClr val="009FD5"/>
                </a:solidFill>
                <a:latin typeface="Arial"/>
                <a:cs typeface="Arial"/>
              </a:rPr>
              <a:t> </a:t>
            </a:r>
            <a:r>
              <a:rPr sz="2000" b="1" dirty="0">
                <a:solidFill>
                  <a:srgbClr val="009FD5"/>
                </a:solidFill>
                <a:latin typeface="Arial"/>
                <a:cs typeface="Arial"/>
              </a:rPr>
              <a:t>staff</a:t>
            </a:r>
            <a:r>
              <a:rPr sz="2000" b="1" spc="-50" dirty="0">
                <a:solidFill>
                  <a:srgbClr val="009FD5"/>
                </a:solidFill>
                <a:latin typeface="Arial"/>
                <a:cs typeface="Arial"/>
              </a:rPr>
              <a:t> </a:t>
            </a:r>
            <a:r>
              <a:rPr sz="2000" b="1" dirty="0">
                <a:solidFill>
                  <a:srgbClr val="009FD5"/>
                </a:solidFill>
                <a:latin typeface="Arial"/>
                <a:cs typeface="Arial"/>
              </a:rPr>
              <a:t>and</a:t>
            </a:r>
            <a:r>
              <a:rPr sz="2000" b="1" spc="-20" dirty="0">
                <a:solidFill>
                  <a:srgbClr val="009FD5"/>
                </a:solidFill>
                <a:latin typeface="Arial"/>
                <a:cs typeface="Arial"/>
              </a:rPr>
              <a:t> </a:t>
            </a:r>
            <a:r>
              <a:rPr sz="2000" b="1" dirty="0">
                <a:solidFill>
                  <a:srgbClr val="009FD5"/>
                </a:solidFill>
                <a:latin typeface="Arial"/>
                <a:cs typeface="Arial"/>
              </a:rPr>
              <a:t>volunteers</a:t>
            </a:r>
            <a:r>
              <a:rPr sz="2000" b="1" spc="-45" dirty="0">
                <a:solidFill>
                  <a:srgbClr val="009FD5"/>
                </a:solidFill>
                <a:latin typeface="Arial"/>
                <a:cs typeface="Arial"/>
              </a:rPr>
              <a:t> </a:t>
            </a:r>
            <a:r>
              <a:rPr sz="2000" b="1" dirty="0">
                <a:solidFill>
                  <a:srgbClr val="009FD5"/>
                </a:solidFill>
                <a:latin typeface="Arial"/>
                <a:cs typeface="Arial"/>
              </a:rPr>
              <a:t>with</a:t>
            </a:r>
            <a:r>
              <a:rPr sz="2000" b="1" spc="-65" dirty="0">
                <a:solidFill>
                  <a:srgbClr val="009FD5"/>
                </a:solidFill>
                <a:latin typeface="Arial"/>
                <a:cs typeface="Arial"/>
              </a:rPr>
              <a:t> </a:t>
            </a:r>
            <a:r>
              <a:rPr sz="2000" b="1" spc="-25" dirty="0">
                <a:solidFill>
                  <a:srgbClr val="009FD5"/>
                </a:solidFill>
                <a:latin typeface="Arial"/>
                <a:cs typeface="Arial"/>
              </a:rPr>
              <a:t>the </a:t>
            </a:r>
            <a:r>
              <a:rPr sz="2000" b="1" dirty="0">
                <a:solidFill>
                  <a:srgbClr val="009FD5"/>
                </a:solidFill>
                <a:latin typeface="Arial"/>
                <a:cs typeface="Arial"/>
              </a:rPr>
              <a:t>knowledge</a:t>
            </a:r>
            <a:r>
              <a:rPr sz="2000" b="1" spc="-80" dirty="0">
                <a:solidFill>
                  <a:srgbClr val="009FD5"/>
                </a:solidFill>
                <a:latin typeface="Arial"/>
                <a:cs typeface="Arial"/>
              </a:rPr>
              <a:t> </a:t>
            </a:r>
            <a:r>
              <a:rPr sz="2000" b="1" dirty="0">
                <a:solidFill>
                  <a:srgbClr val="009FD5"/>
                </a:solidFill>
                <a:latin typeface="Arial"/>
                <a:cs typeface="Arial"/>
              </a:rPr>
              <a:t>and</a:t>
            </a:r>
            <a:r>
              <a:rPr sz="2000" b="1" spc="-15" dirty="0">
                <a:solidFill>
                  <a:srgbClr val="009FD5"/>
                </a:solidFill>
                <a:latin typeface="Arial"/>
                <a:cs typeface="Arial"/>
              </a:rPr>
              <a:t> </a:t>
            </a:r>
            <a:r>
              <a:rPr sz="2000" b="1" dirty="0">
                <a:solidFill>
                  <a:srgbClr val="009FD5"/>
                </a:solidFill>
                <a:latin typeface="Arial"/>
                <a:cs typeface="Arial"/>
              </a:rPr>
              <a:t>skills</a:t>
            </a:r>
            <a:r>
              <a:rPr sz="2000" b="1" spc="-50" dirty="0">
                <a:solidFill>
                  <a:srgbClr val="009FD5"/>
                </a:solidFill>
                <a:latin typeface="Arial"/>
                <a:cs typeface="Arial"/>
              </a:rPr>
              <a:t> </a:t>
            </a:r>
            <a:r>
              <a:rPr sz="2000" b="1" dirty="0">
                <a:solidFill>
                  <a:srgbClr val="009FD5"/>
                </a:solidFill>
                <a:latin typeface="Arial"/>
                <a:cs typeface="Arial"/>
              </a:rPr>
              <a:t>to</a:t>
            </a:r>
            <a:r>
              <a:rPr sz="2000" b="1" spc="-10" dirty="0">
                <a:solidFill>
                  <a:srgbClr val="009FD5"/>
                </a:solidFill>
                <a:latin typeface="Arial"/>
                <a:cs typeface="Arial"/>
              </a:rPr>
              <a:t> </a:t>
            </a:r>
            <a:r>
              <a:rPr sz="2000" b="1" dirty="0">
                <a:solidFill>
                  <a:srgbClr val="009FD5"/>
                </a:solidFill>
                <a:latin typeface="Arial"/>
                <a:cs typeface="Arial"/>
              </a:rPr>
              <a:t>undertake</a:t>
            </a:r>
            <a:r>
              <a:rPr sz="2000" b="1" spc="-55" dirty="0">
                <a:solidFill>
                  <a:srgbClr val="009FD5"/>
                </a:solidFill>
                <a:latin typeface="Arial"/>
                <a:cs typeface="Arial"/>
              </a:rPr>
              <a:t> </a:t>
            </a:r>
            <a:r>
              <a:rPr sz="2000" b="1" dirty="0">
                <a:solidFill>
                  <a:srgbClr val="009FD5"/>
                </a:solidFill>
                <a:latin typeface="Arial"/>
                <a:cs typeface="Arial"/>
              </a:rPr>
              <a:t>their</a:t>
            </a:r>
            <a:r>
              <a:rPr sz="2000" b="1" spc="-30" dirty="0">
                <a:solidFill>
                  <a:srgbClr val="009FD5"/>
                </a:solidFill>
                <a:latin typeface="Arial"/>
                <a:cs typeface="Arial"/>
              </a:rPr>
              <a:t> </a:t>
            </a:r>
            <a:r>
              <a:rPr sz="2000" b="1" dirty="0">
                <a:solidFill>
                  <a:srgbClr val="009FD5"/>
                </a:solidFill>
                <a:latin typeface="Arial"/>
                <a:cs typeface="Arial"/>
              </a:rPr>
              <a:t>roles</a:t>
            </a:r>
            <a:r>
              <a:rPr sz="2000" b="1" spc="-40" dirty="0">
                <a:solidFill>
                  <a:srgbClr val="009FD5"/>
                </a:solidFill>
                <a:latin typeface="Arial"/>
                <a:cs typeface="Arial"/>
              </a:rPr>
              <a:t> </a:t>
            </a:r>
            <a:r>
              <a:rPr sz="2000" b="1" spc="-10" dirty="0">
                <a:solidFill>
                  <a:srgbClr val="009FD5"/>
                </a:solidFill>
                <a:latin typeface="Arial"/>
                <a:cs typeface="Arial"/>
              </a:rPr>
              <a:t>flexibly</a:t>
            </a:r>
            <a:endParaRPr sz="2000" dirty="0">
              <a:latin typeface="Arial"/>
              <a:cs typeface="Arial"/>
            </a:endParaRPr>
          </a:p>
          <a:p>
            <a:pPr>
              <a:lnSpc>
                <a:spcPct val="100000"/>
              </a:lnSpc>
              <a:spcBef>
                <a:spcPts val="675"/>
              </a:spcBef>
            </a:pPr>
            <a:endParaRPr sz="2000" dirty="0">
              <a:latin typeface="Arial"/>
              <a:cs typeface="Arial"/>
            </a:endParaRPr>
          </a:p>
          <a:p>
            <a:pPr marL="12700" marR="5080">
              <a:lnSpc>
                <a:spcPct val="90000"/>
              </a:lnSpc>
              <a:spcBef>
                <a:spcPts val="1500"/>
              </a:spcBef>
              <a:tabLst>
                <a:tab pos="241300" algn="l"/>
              </a:tabLst>
            </a:pPr>
            <a:r>
              <a:rPr lang="en-GB" sz="1600" dirty="0">
                <a:solidFill>
                  <a:srgbClr val="48484A"/>
                </a:solidFill>
                <a:latin typeface="Arial"/>
                <a:cs typeface="Arial"/>
              </a:rPr>
              <a:t>Over the period of this strategy we have successfully</a:t>
            </a:r>
          </a:p>
          <a:p>
            <a:pPr marL="241300" marR="40640" indent="-228600">
              <a:spcBef>
                <a:spcPts val="1525"/>
              </a:spcBef>
              <a:buFontTx/>
              <a:buChar char="•"/>
              <a:tabLst>
                <a:tab pos="241300" algn="l"/>
              </a:tabLst>
            </a:pPr>
            <a:r>
              <a:rPr lang="en-GB" sz="1600" dirty="0"/>
              <a:t>Supported staff members to attend local and national conferences to inform our practice, including the wellbeing conference St Christopher’s Hospice, the homeless conference at St Christopher’s Hospice, Guildford pain and symptom control conference, hospice UK annual conference, the association palliative care social workers conference, ACOSVO Leadership conference and national care service conferences.</a:t>
            </a:r>
          </a:p>
          <a:p>
            <a:pPr marL="355600" indent="-342900">
              <a:spcBef>
                <a:spcPts val="1315"/>
              </a:spcBef>
              <a:buFont typeface="Arial" panose="020B0604020202020204" pitchFamily="34" charset="0"/>
              <a:buChar char="•"/>
              <a:tabLst>
                <a:tab pos="240665" algn="l"/>
              </a:tabLst>
            </a:pPr>
            <a:r>
              <a:rPr lang="en-GB" sz="1600" dirty="0"/>
              <a:t>Supported our Practice Development Lead in her PG certificate in Higher and Professional education studies.</a:t>
            </a:r>
          </a:p>
          <a:p>
            <a:pPr marL="355600" indent="-342900">
              <a:spcBef>
                <a:spcPts val="1315"/>
              </a:spcBef>
              <a:buFont typeface="Arial" panose="020B0604020202020204" pitchFamily="34" charset="0"/>
              <a:buChar char="•"/>
              <a:tabLst>
                <a:tab pos="240665" algn="l"/>
              </a:tabLst>
            </a:pPr>
            <a:r>
              <a:rPr lang="en-GB" sz="1600" dirty="0"/>
              <a:t>Supported our Lecturer to undertake her doctoral research work.</a:t>
            </a:r>
          </a:p>
          <a:p>
            <a:pPr marL="355600" indent="-342900">
              <a:spcBef>
                <a:spcPts val="1315"/>
              </a:spcBef>
              <a:buFont typeface="Arial" panose="020B0604020202020204" pitchFamily="34" charset="0"/>
              <a:buChar char="•"/>
              <a:tabLst>
                <a:tab pos="240665" algn="l"/>
              </a:tabLst>
            </a:pPr>
            <a:r>
              <a:rPr lang="en-GB" sz="1600" dirty="0"/>
              <a:t>Supported senior clinical staff</a:t>
            </a:r>
            <a:r>
              <a:rPr lang="en-GB" sz="1600" spc="-45" dirty="0"/>
              <a:t> </a:t>
            </a:r>
            <a:r>
              <a:rPr lang="en-GB" sz="1600" dirty="0"/>
              <a:t>to</a:t>
            </a:r>
            <a:r>
              <a:rPr lang="en-GB" sz="1600" spc="-30" dirty="0"/>
              <a:t> </a:t>
            </a:r>
            <a:r>
              <a:rPr lang="en-GB" sz="1600" dirty="0"/>
              <a:t>attend</a:t>
            </a:r>
            <a:r>
              <a:rPr lang="en-GB" sz="1600" spc="-55" dirty="0"/>
              <a:t> </a:t>
            </a:r>
            <a:r>
              <a:rPr lang="en-GB" sz="1600" dirty="0"/>
              <a:t>Edinburgh</a:t>
            </a:r>
            <a:r>
              <a:rPr lang="en-GB" sz="1600" spc="-40" dirty="0"/>
              <a:t> </a:t>
            </a:r>
            <a:r>
              <a:rPr lang="en-GB" sz="1600" spc="-10" dirty="0"/>
              <a:t>Council</a:t>
            </a:r>
            <a:r>
              <a:rPr lang="en-GB" sz="1600" spc="-105" dirty="0"/>
              <a:t> </a:t>
            </a:r>
            <a:r>
              <a:rPr lang="en-GB" sz="1600" dirty="0"/>
              <a:t>Adult</a:t>
            </a:r>
            <a:r>
              <a:rPr lang="en-GB" sz="1600" spc="-25" dirty="0"/>
              <a:t> </a:t>
            </a:r>
            <a:r>
              <a:rPr lang="en-GB" sz="1600" dirty="0"/>
              <a:t>support</a:t>
            </a:r>
            <a:r>
              <a:rPr lang="en-GB" sz="1600" spc="-50" dirty="0"/>
              <a:t> </a:t>
            </a:r>
            <a:r>
              <a:rPr lang="en-GB" sz="1600" dirty="0"/>
              <a:t>and</a:t>
            </a:r>
            <a:r>
              <a:rPr lang="en-GB" sz="1600" spc="-25" dirty="0"/>
              <a:t> </a:t>
            </a:r>
            <a:r>
              <a:rPr lang="en-GB" sz="1600" dirty="0"/>
              <a:t>protection</a:t>
            </a:r>
            <a:r>
              <a:rPr lang="en-GB" sz="1600" spc="-55" dirty="0"/>
              <a:t> </a:t>
            </a:r>
            <a:r>
              <a:rPr lang="en-GB" sz="1600" spc="-10" dirty="0"/>
              <a:t>course.</a:t>
            </a:r>
            <a:endParaRPr lang="en-GB" sz="1600" spc="-25" dirty="0"/>
          </a:p>
          <a:p>
            <a:pPr marL="241300" marR="83820" indent="-228600">
              <a:spcBef>
                <a:spcPts val="1495"/>
              </a:spcBef>
              <a:buChar char="•"/>
              <a:tabLst>
                <a:tab pos="241300" algn="l"/>
                <a:tab pos="311150" algn="l"/>
              </a:tabLst>
            </a:pPr>
            <a:endParaRPr dirty="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0499-959F-AD82-B290-AB8A1DD46FD3}"/>
              </a:ext>
            </a:extLst>
          </p:cNvPr>
          <p:cNvSpPr>
            <a:spLocks noGrp="1"/>
          </p:cNvSpPr>
          <p:nvPr>
            <p:ph type="title"/>
          </p:nvPr>
        </p:nvSpPr>
        <p:spPr>
          <a:xfrm>
            <a:off x="1096162" y="585977"/>
            <a:ext cx="10052050" cy="615553"/>
          </a:xfrm>
        </p:spPr>
        <p:txBody>
          <a:bodyPr/>
          <a:lstStyle/>
          <a:p>
            <a:pPr algn="ctr"/>
            <a:r>
              <a:rPr lang="en-GB" sz="2000" dirty="0"/>
              <a:t>Empowering</a:t>
            </a:r>
            <a:r>
              <a:rPr lang="en-GB" sz="2000" spc="-85" dirty="0"/>
              <a:t> </a:t>
            </a:r>
            <a:r>
              <a:rPr lang="en-GB" sz="2000" dirty="0"/>
              <a:t>our</a:t>
            </a:r>
            <a:r>
              <a:rPr lang="en-GB" sz="2000" spc="-50" dirty="0"/>
              <a:t> </a:t>
            </a:r>
            <a:r>
              <a:rPr lang="en-GB" sz="2000" dirty="0"/>
              <a:t>dynamic</a:t>
            </a:r>
            <a:r>
              <a:rPr lang="en-GB" sz="2000" spc="-45" dirty="0"/>
              <a:t> </a:t>
            </a:r>
            <a:r>
              <a:rPr lang="en-GB" sz="2000" dirty="0"/>
              <a:t>and</a:t>
            </a:r>
            <a:r>
              <a:rPr lang="en-GB" sz="2000" spc="-35" dirty="0"/>
              <a:t> </a:t>
            </a:r>
            <a:r>
              <a:rPr lang="en-GB" sz="2000" dirty="0"/>
              <a:t>diverse</a:t>
            </a:r>
            <a:r>
              <a:rPr lang="en-GB" sz="2000" spc="-30" dirty="0"/>
              <a:t> </a:t>
            </a:r>
            <a:r>
              <a:rPr lang="en-GB" sz="2000" dirty="0"/>
              <a:t>workforce</a:t>
            </a:r>
            <a:r>
              <a:rPr lang="en-GB" sz="2000" spc="-95" dirty="0"/>
              <a:t> </a:t>
            </a:r>
            <a:r>
              <a:rPr lang="en-GB" sz="2000" dirty="0"/>
              <a:t>of</a:t>
            </a:r>
            <a:r>
              <a:rPr lang="en-GB" sz="2000" spc="-60" dirty="0"/>
              <a:t> </a:t>
            </a:r>
            <a:r>
              <a:rPr lang="en-GB" sz="2000" dirty="0"/>
              <a:t>staff</a:t>
            </a:r>
            <a:r>
              <a:rPr lang="en-GB" sz="2000" spc="-70" dirty="0"/>
              <a:t> </a:t>
            </a:r>
            <a:r>
              <a:rPr lang="en-GB" sz="2000" dirty="0"/>
              <a:t>and</a:t>
            </a:r>
            <a:r>
              <a:rPr lang="en-GB" sz="2000" spc="-50" dirty="0"/>
              <a:t> </a:t>
            </a:r>
            <a:r>
              <a:rPr lang="en-GB" sz="2000" dirty="0"/>
              <a:t>volunteers</a:t>
            </a:r>
            <a:r>
              <a:rPr lang="en-GB" sz="2000" spc="-35" dirty="0"/>
              <a:t> </a:t>
            </a:r>
            <a:r>
              <a:rPr lang="en-GB" sz="2000" dirty="0"/>
              <a:t>with</a:t>
            </a:r>
            <a:r>
              <a:rPr lang="en-GB" sz="2000" spc="-85" dirty="0"/>
              <a:t> </a:t>
            </a:r>
            <a:r>
              <a:rPr lang="en-GB" sz="2000" spc="-25" dirty="0"/>
              <a:t>the </a:t>
            </a:r>
            <a:r>
              <a:rPr lang="en-GB" sz="2000" dirty="0"/>
              <a:t>knowledge</a:t>
            </a:r>
            <a:r>
              <a:rPr lang="en-GB" sz="2000" spc="-75" dirty="0"/>
              <a:t> </a:t>
            </a:r>
            <a:r>
              <a:rPr lang="en-GB" sz="2000" dirty="0"/>
              <a:t>and</a:t>
            </a:r>
            <a:r>
              <a:rPr lang="en-GB" sz="2000" spc="-30" dirty="0"/>
              <a:t> </a:t>
            </a:r>
            <a:r>
              <a:rPr lang="en-GB" sz="2000" dirty="0"/>
              <a:t>skills</a:t>
            </a:r>
            <a:r>
              <a:rPr lang="en-GB" sz="2000" spc="-90" dirty="0"/>
              <a:t> </a:t>
            </a:r>
            <a:r>
              <a:rPr lang="en-GB" sz="2000" dirty="0"/>
              <a:t>to</a:t>
            </a:r>
            <a:r>
              <a:rPr lang="en-GB" sz="2000" spc="-65" dirty="0"/>
              <a:t> </a:t>
            </a:r>
            <a:r>
              <a:rPr lang="en-GB" sz="2000" dirty="0"/>
              <a:t>undertake</a:t>
            </a:r>
            <a:r>
              <a:rPr lang="en-GB" sz="2000" spc="-30" dirty="0"/>
              <a:t> </a:t>
            </a:r>
            <a:r>
              <a:rPr lang="en-GB" sz="2000" dirty="0"/>
              <a:t>their</a:t>
            </a:r>
            <a:r>
              <a:rPr lang="en-GB" sz="2000" spc="-75" dirty="0"/>
              <a:t> </a:t>
            </a:r>
            <a:r>
              <a:rPr lang="en-GB" sz="2000" dirty="0"/>
              <a:t>roles</a:t>
            </a:r>
            <a:r>
              <a:rPr lang="en-GB" sz="2000" spc="-60" dirty="0"/>
              <a:t> </a:t>
            </a:r>
            <a:r>
              <a:rPr lang="en-GB" sz="2000" spc="-10" dirty="0"/>
              <a:t>flexibly</a:t>
            </a:r>
            <a:endParaRPr lang="en-GB" sz="2000" dirty="0"/>
          </a:p>
        </p:txBody>
      </p:sp>
      <p:sp>
        <p:nvSpPr>
          <p:cNvPr id="3" name="Text Placeholder 2">
            <a:extLst>
              <a:ext uri="{FF2B5EF4-FFF2-40B4-BE49-F238E27FC236}">
                <a16:creationId xmlns:a16="http://schemas.microsoft.com/office/drawing/2014/main" id="{1B65F610-DF81-2EF6-00F7-8BAF3F83E618}"/>
              </a:ext>
            </a:extLst>
          </p:cNvPr>
          <p:cNvSpPr>
            <a:spLocks noGrp="1"/>
          </p:cNvSpPr>
          <p:nvPr>
            <p:ph type="body" idx="1"/>
          </p:nvPr>
        </p:nvSpPr>
        <p:spPr>
          <a:xfrm>
            <a:off x="888898" y="1649323"/>
            <a:ext cx="9883775" cy="5799536"/>
          </a:xfrm>
        </p:spPr>
        <p:txBody>
          <a:bodyPr/>
          <a:lstStyle/>
          <a:p>
            <a:pPr marL="12700" marR="5080">
              <a:lnSpc>
                <a:spcPct val="90000"/>
              </a:lnSpc>
              <a:spcBef>
                <a:spcPts val="1500"/>
              </a:spcBef>
              <a:tabLst>
                <a:tab pos="241300" algn="l"/>
              </a:tabLst>
            </a:pPr>
            <a:r>
              <a:rPr lang="en-GB" sz="1600" dirty="0">
                <a:solidFill>
                  <a:srgbClr val="48484A"/>
                </a:solidFill>
                <a:latin typeface="Arial"/>
                <a:cs typeface="Arial"/>
              </a:rPr>
              <a:t>We have successfully</a:t>
            </a:r>
          </a:p>
          <a:p>
            <a:pPr marL="298450" marR="5080" indent="-285750">
              <a:lnSpc>
                <a:spcPct val="90000"/>
              </a:lnSpc>
              <a:spcBef>
                <a:spcPts val="1500"/>
              </a:spcBef>
              <a:buFont typeface="Arial" panose="020B0604020202020204" pitchFamily="34" charset="0"/>
              <a:buChar char="•"/>
              <a:tabLst>
                <a:tab pos="241300" algn="l"/>
              </a:tabLst>
            </a:pPr>
            <a:r>
              <a:rPr lang="en-GB" sz="1600" dirty="0"/>
              <a:t>Supported</a:t>
            </a:r>
            <a:r>
              <a:rPr lang="en-GB" sz="1600" spc="-65" dirty="0"/>
              <a:t> </a:t>
            </a:r>
            <a:r>
              <a:rPr lang="en-GB" sz="1600" dirty="0"/>
              <a:t>three</a:t>
            </a:r>
            <a:r>
              <a:rPr lang="en-GB" sz="1600" spc="-50" dirty="0"/>
              <a:t> </a:t>
            </a:r>
            <a:r>
              <a:rPr lang="en-GB" sz="1600" dirty="0"/>
              <a:t>of</a:t>
            </a:r>
            <a:r>
              <a:rPr lang="en-GB" sz="1600" spc="-35" dirty="0"/>
              <a:t> </a:t>
            </a:r>
            <a:r>
              <a:rPr lang="en-GB" sz="1600" dirty="0"/>
              <a:t>our</a:t>
            </a:r>
            <a:r>
              <a:rPr lang="en-GB" sz="1600" spc="-35" dirty="0"/>
              <a:t> </a:t>
            </a:r>
            <a:r>
              <a:rPr lang="en-GB" sz="1600" dirty="0"/>
              <a:t>staff</a:t>
            </a:r>
            <a:r>
              <a:rPr lang="en-GB" sz="1600" spc="-50" dirty="0"/>
              <a:t> </a:t>
            </a:r>
            <a:r>
              <a:rPr lang="en-GB" sz="1600" dirty="0"/>
              <a:t>to</a:t>
            </a:r>
            <a:r>
              <a:rPr lang="en-GB" sz="1600" spc="-35" dirty="0"/>
              <a:t> </a:t>
            </a:r>
            <a:r>
              <a:rPr lang="en-GB" sz="1600" dirty="0"/>
              <a:t>participate</a:t>
            </a:r>
            <a:r>
              <a:rPr lang="en-GB" sz="1600" spc="-60" dirty="0"/>
              <a:t> </a:t>
            </a:r>
            <a:r>
              <a:rPr lang="en-GB" sz="1600" dirty="0"/>
              <a:t>in</a:t>
            </a:r>
            <a:r>
              <a:rPr lang="en-GB" sz="1600" spc="-25" dirty="0"/>
              <a:t> </a:t>
            </a:r>
            <a:r>
              <a:rPr lang="en-GB" sz="1600" dirty="0"/>
              <a:t>Scottish</a:t>
            </a:r>
            <a:r>
              <a:rPr lang="en-GB" sz="1600" spc="-70" dirty="0"/>
              <a:t> </a:t>
            </a:r>
            <a:r>
              <a:rPr lang="en-GB" sz="1600" dirty="0"/>
              <a:t>Improvement</a:t>
            </a:r>
            <a:r>
              <a:rPr lang="en-GB" sz="1600" spc="-45" dirty="0"/>
              <a:t> </a:t>
            </a:r>
            <a:r>
              <a:rPr lang="en-GB" sz="1600" dirty="0"/>
              <a:t>Skills</a:t>
            </a:r>
            <a:r>
              <a:rPr lang="en-GB" sz="1600" spc="-30" dirty="0"/>
              <a:t> </a:t>
            </a:r>
            <a:r>
              <a:rPr lang="en-GB" sz="1600" dirty="0"/>
              <a:t>Foundation</a:t>
            </a:r>
            <a:r>
              <a:rPr lang="en-GB" sz="1600" spc="-55" dirty="0"/>
              <a:t> </a:t>
            </a:r>
            <a:r>
              <a:rPr lang="en-GB" sz="1600" dirty="0"/>
              <a:t>course</a:t>
            </a:r>
            <a:r>
              <a:rPr lang="en-GB" sz="1600" spc="-60" dirty="0"/>
              <a:t> </a:t>
            </a:r>
            <a:r>
              <a:rPr lang="en-GB" sz="1600" dirty="0"/>
              <a:t>with</a:t>
            </a:r>
            <a:r>
              <a:rPr lang="en-GB" sz="1600" spc="-25" dirty="0"/>
              <a:t> </a:t>
            </a:r>
            <a:r>
              <a:rPr lang="en-GB" sz="1600" dirty="0"/>
              <a:t>Edinburgh</a:t>
            </a:r>
            <a:r>
              <a:rPr lang="en-GB" sz="1600" spc="-50" dirty="0"/>
              <a:t> </a:t>
            </a:r>
            <a:r>
              <a:rPr lang="en-GB" sz="1600" dirty="0"/>
              <a:t>Health</a:t>
            </a:r>
            <a:r>
              <a:rPr lang="en-GB" sz="1600" spc="-35" dirty="0"/>
              <a:t> </a:t>
            </a:r>
            <a:r>
              <a:rPr lang="en-GB" sz="1600" dirty="0"/>
              <a:t>and</a:t>
            </a:r>
            <a:r>
              <a:rPr lang="en-GB" sz="1600" spc="-35" dirty="0"/>
              <a:t> </a:t>
            </a:r>
            <a:r>
              <a:rPr lang="en-GB" sz="1600" spc="-10" dirty="0"/>
              <a:t>Social </a:t>
            </a:r>
            <a:r>
              <a:rPr lang="en-GB" sz="1600" dirty="0"/>
              <a:t>Care</a:t>
            </a:r>
            <a:r>
              <a:rPr lang="en-GB" sz="1600" spc="-40" dirty="0"/>
              <a:t> </a:t>
            </a:r>
            <a:r>
              <a:rPr lang="en-GB" sz="1600" spc="-10" dirty="0"/>
              <a:t>Partnership.</a:t>
            </a:r>
          </a:p>
          <a:p>
            <a:pPr marL="213360" marR="266065" indent="-201295">
              <a:spcBef>
                <a:spcPts val="1305"/>
              </a:spcBef>
              <a:buChar char="•"/>
              <a:tabLst>
                <a:tab pos="213360" algn="l"/>
              </a:tabLst>
            </a:pPr>
            <a:r>
              <a:rPr lang="en-GB" sz="1600" dirty="0">
                <a:solidFill>
                  <a:srgbClr val="49494B"/>
                </a:solidFill>
                <a:latin typeface="Arial"/>
                <a:cs typeface="Arial"/>
              </a:rPr>
              <a:t>Supported</a:t>
            </a:r>
            <a:r>
              <a:rPr lang="en-GB" sz="1600" spc="-25" dirty="0">
                <a:solidFill>
                  <a:srgbClr val="49494B"/>
                </a:solidFill>
                <a:latin typeface="Arial"/>
                <a:cs typeface="Arial"/>
              </a:rPr>
              <a:t> </a:t>
            </a:r>
            <a:r>
              <a:rPr lang="en-GB" sz="1600" spc="-25" dirty="0">
                <a:solidFill>
                  <a:srgbClr val="49494B"/>
                </a:solidFill>
              </a:rPr>
              <a:t>our care at home</a:t>
            </a:r>
            <a:r>
              <a:rPr lang="en-GB" sz="1600" spc="-10" dirty="0">
                <a:solidFill>
                  <a:srgbClr val="49494B"/>
                </a:solidFill>
                <a:latin typeface="Arial"/>
                <a:cs typeface="Arial"/>
              </a:rPr>
              <a:t> </a:t>
            </a:r>
            <a:r>
              <a:rPr lang="en-GB" sz="1600" dirty="0">
                <a:solidFill>
                  <a:srgbClr val="49494B"/>
                </a:solidFill>
                <a:latin typeface="Arial"/>
                <a:cs typeface="Arial"/>
              </a:rPr>
              <a:t>clinical</a:t>
            </a:r>
            <a:r>
              <a:rPr lang="en-GB" sz="1600" spc="-35" dirty="0">
                <a:solidFill>
                  <a:srgbClr val="49494B"/>
                </a:solidFill>
                <a:latin typeface="Arial"/>
                <a:cs typeface="Arial"/>
              </a:rPr>
              <a:t> </a:t>
            </a:r>
            <a:r>
              <a:rPr lang="en-GB" sz="1600" dirty="0">
                <a:solidFill>
                  <a:srgbClr val="49494B"/>
                </a:solidFill>
                <a:latin typeface="Arial"/>
                <a:cs typeface="Arial"/>
              </a:rPr>
              <a:t>support</a:t>
            </a:r>
            <a:r>
              <a:rPr lang="en-GB" sz="1600" spc="-5" dirty="0">
                <a:solidFill>
                  <a:srgbClr val="49494B"/>
                </a:solidFill>
                <a:latin typeface="Arial"/>
                <a:cs typeface="Arial"/>
              </a:rPr>
              <a:t> </a:t>
            </a:r>
            <a:r>
              <a:rPr lang="en-GB" sz="1600" dirty="0">
                <a:solidFill>
                  <a:srgbClr val="49494B"/>
                </a:solidFill>
                <a:latin typeface="Arial"/>
                <a:cs typeface="Arial"/>
              </a:rPr>
              <a:t>workers</a:t>
            </a:r>
            <a:r>
              <a:rPr lang="en-GB" sz="1600" spc="-5" dirty="0">
                <a:solidFill>
                  <a:srgbClr val="49494B"/>
                </a:solidFill>
                <a:latin typeface="Arial"/>
                <a:cs typeface="Arial"/>
              </a:rPr>
              <a:t> </a:t>
            </a:r>
            <a:r>
              <a:rPr lang="en-GB" sz="1600" dirty="0">
                <a:solidFill>
                  <a:srgbClr val="49494B"/>
                </a:solidFill>
                <a:latin typeface="Arial"/>
                <a:cs typeface="Arial"/>
              </a:rPr>
              <a:t>to</a:t>
            </a:r>
            <a:r>
              <a:rPr lang="en-GB" sz="1600" spc="-10" dirty="0">
                <a:solidFill>
                  <a:srgbClr val="49494B"/>
                </a:solidFill>
                <a:latin typeface="Arial"/>
                <a:cs typeface="Arial"/>
              </a:rPr>
              <a:t> </a:t>
            </a:r>
            <a:r>
              <a:rPr lang="en-GB" sz="1600" dirty="0">
                <a:solidFill>
                  <a:srgbClr val="49494B"/>
                </a:solidFill>
                <a:latin typeface="Arial"/>
                <a:cs typeface="Arial"/>
              </a:rPr>
              <a:t>complete</a:t>
            </a:r>
            <a:r>
              <a:rPr lang="en-GB" sz="1600" spc="-15" dirty="0">
                <a:solidFill>
                  <a:srgbClr val="49494B"/>
                </a:solidFill>
                <a:latin typeface="Arial"/>
                <a:cs typeface="Arial"/>
              </a:rPr>
              <a:t> </a:t>
            </a:r>
            <a:r>
              <a:rPr lang="en-GB" sz="1600" dirty="0">
                <a:solidFill>
                  <a:srgbClr val="49494B"/>
                </a:solidFill>
                <a:latin typeface="Arial"/>
                <a:cs typeface="Arial"/>
              </a:rPr>
              <a:t>their</a:t>
            </a:r>
            <a:r>
              <a:rPr lang="en-GB" sz="1600" spc="5" dirty="0">
                <a:solidFill>
                  <a:srgbClr val="49494B"/>
                </a:solidFill>
                <a:latin typeface="Arial"/>
                <a:cs typeface="Arial"/>
              </a:rPr>
              <a:t> </a:t>
            </a:r>
            <a:r>
              <a:rPr lang="en-GB" sz="1600" dirty="0">
                <a:solidFill>
                  <a:srgbClr val="49494B"/>
                </a:solidFill>
                <a:latin typeface="Arial"/>
                <a:cs typeface="Arial"/>
              </a:rPr>
              <a:t>SVQ</a:t>
            </a:r>
            <a:r>
              <a:rPr lang="en-GB" sz="1600" spc="-15" dirty="0">
                <a:solidFill>
                  <a:srgbClr val="49494B"/>
                </a:solidFill>
                <a:latin typeface="Arial"/>
                <a:cs typeface="Arial"/>
              </a:rPr>
              <a:t> </a:t>
            </a:r>
            <a:r>
              <a:rPr lang="en-GB" sz="1600" dirty="0">
                <a:solidFill>
                  <a:srgbClr val="49494B"/>
                </a:solidFill>
                <a:latin typeface="Arial"/>
                <a:cs typeface="Arial"/>
              </a:rPr>
              <a:t>training</a:t>
            </a:r>
            <a:r>
              <a:rPr lang="en-GB" sz="1600" spc="-30" dirty="0">
                <a:solidFill>
                  <a:srgbClr val="49494B"/>
                </a:solidFill>
                <a:latin typeface="Arial"/>
                <a:cs typeface="Arial"/>
              </a:rPr>
              <a:t> </a:t>
            </a:r>
            <a:r>
              <a:rPr lang="en-GB" sz="1600" dirty="0">
                <a:solidFill>
                  <a:srgbClr val="49494B"/>
                </a:solidFill>
                <a:latin typeface="Arial"/>
                <a:cs typeface="Arial"/>
              </a:rPr>
              <a:t>and a number</a:t>
            </a:r>
            <a:r>
              <a:rPr lang="en-GB" sz="1600" spc="-15" dirty="0">
                <a:solidFill>
                  <a:srgbClr val="49494B"/>
                </a:solidFill>
                <a:latin typeface="Arial"/>
                <a:cs typeface="Arial"/>
              </a:rPr>
              <a:t> </a:t>
            </a:r>
            <a:r>
              <a:rPr lang="en-GB" sz="1600" dirty="0">
                <a:solidFill>
                  <a:srgbClr val="49494B"/>
                </a:solidFill>
                <a:latin typeface="Arial"/>
                <a:cs typeface="Arial"/>
              </a:rPr>
              <a:t>of registered</a:t>
            </a:r>
            <a:r>
              <a:rPr lang="en-GB" sz="1600" spc="-10" dirty="0">
                <a:solidFill>
                  <a:srgbClr val="49494B"/>
                </a:solidFill>
                <a:latin typeface="Arial"/>
                <a:cs typeface="Arial"/>
              </a:rPr>
              <a:t> </a:t>
            </a:r>
            <a:r>
              <a:rPr lang="en-GB" sz="1600" dirty="0">
                <a:solidFill>
                  <a:srgbClr val="49494B"/>
                </a:solidFill>
                <a:latin typeface="Arial"/>
                <a:cs typeface="Arial"/>
              </a:rPr>
              <a:t>nurses</a:t>
            </a:r>
            <a:r>
              <a:rPr lang="en-GB" sz="1600" spc="-15" dirty="0">
                <a:solidFill>
                  <a:srgbClr val="49494B"/>
                </a:solidFill>
                <a:latin typeface="Arial"/>
                <a:cs typeface="Arial"/>
              </a:rPr>
              <a:t> </a:t>
            </a:r>
            <a:r>
              <a:rPr lang="en-GB" sz="1600" spc="-25" dirty="0">
                <a:solidFill>
                  <a:srgbClr val="49494B"/>
                </a:solidFill>
                <a:latin typeface="Arial"/>
                <a:cs typeface="Arial"/>
              </a:rPr>
              <a:t>to </a:t>
            </a:r>
            <a:r>
              <a:rPr lang="en-GB" sz="1600" dirty="0">
                <a:solidFill>
                  <a:srgbClr val="49494B"/>
                </a:solidFill>
                <a:latin typeface="Arial"/>
                <a:cs typeface="Arial"/>
              </a:rPr>
              <a:t>complete</a:t>
            </a:r>
            <a:r>
              <a:rPr lang="en-GB" sz="1600" spc="-15" dirty="0">
                <a:solidFill>
                  <a:srgbClr val="49494B"/>
                </a:solidFill>
                <a:latin typeface="Arial"/>
                <a:cs typeface="Arial"/>
              </a:rPr>
              <a:t> </a:t>
            </a:r>
            <a:r>
              <a:rPr lang="en-GB" sz="1600" dirty="0">
                <a:solidFill>
                  <a:srgbClr val="49494B"/>
                </a:solidFill>
                <a:latin typeface="Arial"/>
                <a:cs typeface="Arial"/>
              </a:rPr>
              <a:t>post</a:t>
            </a:r>
            <a:r>
              <a:rPr lang="en-GB" sz="1600" spc="-20" dirty="0">
                <a:solidFill>
                  <a:srgbClr val="49494B"/>
                </a:solidFill>
                <a:latin typeface="Arial"/>
                <a:cs typeface="Arial"/>
              </a:rPr>
              <a:t> </a:t>
            </a:r>
            <a:r>
              <a:rPr lang="en-GB" sz="1600" dirty="0">
                <a:solidFill>
                  <a:srgbClr val="49494B"/>
                </a:solidFill>
                <a:latin typeface="Arial"/>
                <a:cs typeface="Arial"/>
              </a:rPr>
              <a:t>registration</a:t>
            </a:r>
            <a:r>
              <a:rPr lang="en-GB" sz="1600" spc="-30" dirty="0">
                <a:solidFill>
                  <a:srgbClr val="49494B"/>
                </a:solidFill>
                <a:latin typeface="Arial"/>
                <a:cs typeface="Arial"/>
              </a:rPr>
              <a:t> </a:t>
            </a:r>
            <a:r>
              <a:rPr lang="en-GB" sz="1600" dirty="0">
                <a:solidFill>
                  <a:srgbClr val="49494B"/>
                </a:solidFill>
                <a:latin typeface="Arial"/>
                <a:cs typeface="Arial"/>
              </a:rPr>
              <a:t>palliative</a:t>
            </a:r>
            <a:r>
              <a:rPr lang="en-GB" sz="1600" spc="-30" dirty="0">
                <a:solidFill>
                  <a:srgbClr val="49494B"/>
                </a:solidFill>
                <a:latin typeface="Arial"/>
                <a:cs typeface="Arial"/>
              </a:rPr>
              <a:t> </a:t>
            </a:r>
            <a:r>
              <a:rPr lang="en-GB" sz="1600" dirty="0">
                <a:solidFill>
                  <a:srgbClr val="49494B"/>
                </a:solidFill>
                <a:latin typeface="Arial"/>
                <a:cs typeface="Arial"/>
              </a:rPr>
              <a:t>care</a:t>
            </a:r>
            <a:r>
              <a:rPr lang="en-GB" sz="1600" spc="-5" dirty="0">
                <a:solidFill>
                  <a:srgbClr val="49494B"/>
                </a:solidFill>
                <a:latin typeface="Arial"/>
                <a:cs typeface="Arial"/>
              </a:rPr>
              <a:t> </a:t>
            </a:r>
            <a:r>
              <a:rPr lang="en-GB" sz="1600" spc="-10" dirty="0">
                <a:solidFill>
                  <a:srgbClr val="49494B"/>
                </a:solidFill>
                <a:latin typeface="Arial"/>
                <a:cs typeface="Arial"/>
              </a:rPr>
              <a:t>modules</a:t>
            </a:r>
            <a:endParaRPr lang="en-GB" sz="1600" dirty="0">
              <a:latin typeface="Arial"/>
              <a:cs typeface="Arial"/>
            </a:endParaRPr>
          </a:p>
          <a:p>
            <a:pPr marL="213995" indent="-201295">
              <a:spcBef>
                <a:spcPts val="1120"/>
              </a:spcBef>
              <a:buChar char="•"/>
              <a:tabLst>
                <a:tab pos="213995" algn="l"/>
              </a:tabLst>
            </a:pPr>
            <a:r>
              <a:rPr lang="en-GB" sz="1600" dirty="0">
                <a:solidFill>
                  <a:srgbClr val="49494B"/>
                </a:solidFill>
                <a:latin typeface="Arial"/>
                <a:cs typeface="Arial"/>
              </a:rPr>
              <a:t>Supported</a:t>
            </a:r>
            <a:r>
              <a:rPr lang="en-GB" sz="1600" spc="-20" dirty="0">
                <a:solidFill>
                  <a:srgbClr val="49494B"/>
                </a:solidFill>
                <a:latin typeface="Arial"/>
                <a:cs typeface="Arial"/>
              </a:rPr>
              <a:t> </a:t>
            </a:r>
            <a:r>
              <a:rPr lang="en-GB" sz="1600" dirty="0">
                <a:solidFill>
                  <a:srgbClr val="49494B"/>
                </a:solidFill>
                <a:latin typeface="Arial"/>
                <a:cs typeface="Arial"/>
              </a:rPr>
              <a:t>our</a:t>
            </a:r>
            <a:r>
              <a:rPr lang="en-GB" sz="1600" spc="-15" dirty="0">
                <a:solidFill>
                  <a:srgbClr val="49494B"/>
                </a:solidFill>
                <a:latin typeface="Arial"/>
                <a:cs typeface="Arial"/>
              </a:rPr>
              <a:t> </a:t>
            </a:r>
            <a:r>
              <a:rPr lang="en-GB" sz="1600" dirty="0">
                <a:solidFill>
                  <a:srgbClr val="49494B"/>
                </a:solidFill>
                <a:latin typeface="Arial"/>
                <a:cs typeface="Arial"/>
              </a:rPr>
              <a:t>family</a:t>
            </a:r>
            <a:r>
              <a:rPr lang="en-GB" sz="1600" spc="-25" dirty="0">
                <a:solidFill>
                  <a:srgbClr val="49494B"/>
                </a:solidFill>
                <a:latin typeface="Arial"/>
                <a:cs typeface="Arial"/>
              </a:rPr>
              <a:t> </a:t>
            </a:r>
            <a:r>
              <a:rPr lang="en-GB" sz="1600" dirty="0">
                <a:solidFill>
                  <a:srgbClr val="49494B"/>
                </a:solidFill>
                <a:latin typeface="Arial"/>
                <a:cs typeface="Arial"/>
              </a:rPr>
              <a:t>support</a:t>
            </a:r>
            <a:r>
              <a:rPr lang="en-GB" sz="1600" spc="-5" dirty="0">
                <a:solidFill>
                  <a:srgbClr val="49494B"/>
                </a:solidFill>
                <a:latin typeface="Arial"/>
                <a:cs typeface="Arial"/>
              </a:rPr>
              <a:t> </a:t>
            </a:r>
            <a:r>
              <a:rPr lang="en-GB" sz="1600" dirty="0">
                <a:solidFill>
                  <a:srgbClr val="49494B"/>
                </a:solidFill>
                <a:latin typeface="Arial"/>
                <a:cs typeface="Arial"/>
              </a:rPr>
              <a:t>lead</a:t>
            </a:r>
            <a:r>
              <a:rPr lang="en-GB" sz="1600" spc="-15" dirty="0">
                <a:solidFill>
                  <a:srgbClr val="49494B"/>
                </a:solidFill>
                <a:latin typeface="Arial"/>
                <a:cs typeface="Arial"/>
              </a:rPr>
              <a:t> </a:t>
            </a:r>
            <a:r>
              <a:rPr lang="en-GB" sz="1600" dirty="0">
                <a:solidFill>
                  <a:srgbClr val="49494B"/>
                </a:solidFill>
                <a:latin typeface="Arial"/>
                <a:cs typeface="Arial"/>
              </a:rPr>
              <a:t>to</a:t>
            </a:r>
            <a:r>
              <a:rPr lang="en-GB" sz="1600" spc="-10" dirty="0">
                <a:solidFill>
                  <a:srgbClr val="49494B"/>
                </a:solidFill>
                <a:latin typeface="Arial"/>
                <a:cs typeface="Arial"/>
              </a:rPr>
              <a:t> </a:t>
            </a:r>
            <a:r>
              <a:rPr lang="en-GB" sz="1600" dirty="0">
                <a:solidFill>
                  <a:srgbClr val="49494B"/>
                </a:solidFill>
                <a:latin typeface="Arial"/>
                <a:cs typeface="Arial"/>
              </a:rPr>
              <a:t>gain their qualification in</a:t>
            </a:r>
            <a:r>
              <a:rPr lang="en-GB" sz="1600" spc="-10" dirty="0">
                <a:solidFill>
                  <a:srgbClr val="49494B"/>
                </a:solidFill>
                <a:latin typeface="Arial"/>
                <a:cs typeface="Arial"/>
              </a:rPr>
              <a:t> </a:t>
            </a:r>
            <a:r>
              <a:rPr lang="en-GB" sz="1600" dirty="0">
                <a:solidFill>
                  <a:srgbClr val="49494B"/>
                </a:solidFill>
                <a:latin typeface="Arial"/>
                <a:cs typeface="Arial"/>
              </a:rPr>
              <a:t>Cognitive</a:t>
            </a:r>
            <a:r>
              <a:rPr lang="en-GB" sz="1600" spc="-5" dirty="0">
                <a:solidFill>
                  <a:srgbClr val="49494B"/>
                </a:solidFill>
                <a:latin typeface="Arial"/>
                <a:cs typeface="Arial"/>
              </a:rPr>
              <a:t> </a:t>
            </a:r>
            <a:r>
              <a:rPr lang="en-GB" sz="1600" dirty="0">
                <a:solidFill>
                  <a:srgbClr val="49494B"/>
                </a:solidFill>
                <a:latin typeface="Arial"/>
                <a:cs typeface="Arial"/>
              </a:rPr>
              <a:t>Behavioural</a:t>
            </a:r>
            <a:r>
              <a:rPr lang="en-GB" sz="1600" spc="-40" dirty="0">
                <a:solidFill>
                  <a:srgbClr val="49494B"/>
                </a:solidFill>
                <a:latin typeface="Arial"/>
                <a:cs typeface="Arial"/>
              </a:rPr>
              <a:t> </a:t>
            </a:r>
            <a:r>
              <a:rPr lang="en-GB" sz="1600" dirty="0">
                <a:solidFill>
                  <a:srgbClr val="49494B"/>
                </a:solidFill>
                <a:latin typeface="Arial"/>
                <a:cs typeface="Arial"/>
              </a:rPr>
              <a:t>Therapy</a:t>
            </a:r>
          </a:p>
          <a:p>
            <a:pPr marL="213995" indent="-201295">
              <a:spcBef>
                <a:spcPts val="1120"/>
              </a:spcBef>
              <a:buFontTx/>
              <a:buChar char="•"/>
              <a:tabLst>
                <a:tab pos="213995" algn="l"/>
              </a:tabLst>
            </a:pPr>
            <a:r>
              <a:rPr lang="en-GB" sz="1600" dirty="0">
                <a:solidFill>
                  <a:schemeClr val="tx1"/>
                </a:solidFill>
                <a:latin typeface="Arial"/>
                <a:cs typeface="Arial"/>
              </a:rPr>
              <a:t>Supported</a:t>
            </a:r>
            <a:r>
              <a:rPr lang="en-GB" sz="1600" spc="-5" dirty="0">
                <a:solidFill>
                  <a:schemeClr val="tx1"/>
                </a:solidFill>
                <a:latin typeface="Arial"/>
                <a:cs typeface="Arial"/>
              </a:rPr>
              <a:t> </a:t>
            </a:r>
            <a:r>
              <a:rPr lang="en-GB" sz="1600" dirty="0">
                <a:solidFill>
                  <a:schemeClr val="tx1"/>
                </a:solidFill>
                <a:latin typeface="Arial"/>
                <a:cs typeface="Arial"/>
              </a:rPr>
              <a:t>our</a:t>
            </a:r>
            <a:r>
              <a:rPr lang="en-GB" sz="1600" spc="-15" dirty="0">
                <a:solidFill>
                  <a:schemeClr val="tx1"/>
                </a:solidFill>
                <a:latin typeface="Arial"/>
                <a:cs typeface="Arial"/>
              </a:rPr>
              <a:t> </a:t>
            </a:r>
            <a:r>
              <a:rPr lang="en-GB" sz="1600" dirty="0">
                <a:solidFill>
                  <a:schemeClr val="tx1"/>
                </a:solidFill>
                <a:latin typeface="Arial"/>
                <a:cs typeface="Arial"/>
              </a:rPr>
              <a:t>chaplain</a:t>
            </a:r>
            <a:r>
              <a:rPr lang="en-GB" sz="1600" spc="-30" dirty="0">
                <a:solidFill>
                  <a:schemeClr val="tx1"/>
                </a:solidFill>
                <a:latin typeface="Arial"/>
                <a:cs typeface="Arial"/>
              </a:rPr>
              <a:t> </a:t>
            </a:r>
            <a:r>
              <a:rPr lang="en-GB" sz="1600" dirty="0">
                <a:solidFill>
                  <a:schemeClr val="tx1"/>
                </a:solidFill>
                <a:latin typeface="Arial"/>
                <a:cs typeface="Arial"/>
              </a:rPr>
              <a:t>to attain their PG</a:t>
            </a:r>
            <a:r>
              <a:rPr lang="en-GB" sz="1600" spc="-5" dirty="0">
                <a:solidFill>
                  <a:schemeClr val="tx1"/>
                </a:solidFill>
                <a:latin typeface="Arial"/>
                <a:cs typeface="Arial"/>
              </a:rPr>
              <a:t> </a:t>
            </a:r>
            <a:r>
              <a:rPr lang="en-GB" sz="1600" dirty="0">
                <a:solidFill>
                  <a:schemeClr val="tx1"/>
                </a:solidFill>
                <a:latin typeface="Arial"/>
                <a:cs typeface="Arial"/>
              </a:rPr>
              <a:t>Cert</a:t>
            </a:r>
            <a:r>
              <a:rPr lang="en-GB" sz="1600" spc="10" dirty="0">
                <a:solidFill>
                  <a:schemeClr val="tx1"/>
                </a:solidFill>
                <a:latin typeface="Arial"/>
                <a:cs typeface="Arial"/>
              </a:rPr>
              <a:t> </a:t>
            </a:r>
            <a:r>
              <a:rPr lang="en-GB" sz="1600" dirty="0">
                <a:solidFill>
                  <a:schemeClr val="tx1"/>
                </a:solidFill>
                <a:latin typeface="Arial"/>
                <a:cs typeface="Arial"/>
              </a:rPr>
              <a:t>Healthcare</a:t>
            </a:r>
            <a:r>
              <a:rPr lang="en-GB" sz="1600" spc="-25" dirty="0">
                <a:solidFill>
                  <a:schemeClr val="tx1"/>
                </a:solidFill>
                <a:latin typeface="Arial"/>
                <a:cs typeface="Arial"/>
              </a:rPr>
              <a:t> </a:t>
            </a:r>
            <a:r>
              <a:rPr lang="en-GB" sz="1600" dirty="0">
                <a:solidFill>
                  <a:schemeClr val="tx1"/>
                </a:solidFill>
                <a:latin typeface="Arial"/>
                <a:cs typeface="Arial"/>
              </a:rPr>
              <a:t>chaplaincy</a:t>
            </a:r>
          </a:p>
          <a:p>
            <a:pPr marL="213995" indent="-201295">
              <a:spcBef>
                <a:spcPts val="1120"/>
              </a:spcBef>
              <a:buFontTx/>
              <a:buChar char="•"/>
              <a:tabLst>
                <a:tab pos="213995" algn="l"/>
              </a:tabLst>
            </a:pPr>
            <a:r>
              <a:rPr lang="en-GB" sz="1600" dirty="0">
                <a:solidFill>
                  <a:schemeClr val="tx1"/>
                </a:solidFill>
              </a:rPr>
              <a:t>Supported a number of our nursing team to undertake academic qualifications including our Deputy CEO in achieving her MSC with Distinction</a:t>
            </a:r>
            <a:endParaRPr lang="en-GB" sz="1600" dirty="0">
              <a:solidFill>
                <a:schemeClr val="tx1"/>
              </a:solidFill>
              <a:latin typeface="Arial"/>
              <a:cs typeface="Arial"/>
            </a:endParaRPr>
          </a:p>
          <a:p>
            <a:pPr marL="12700">
              <a:spcBef>
                <a:spcPts val="1120"/>
              </a:spcBef>
              <a:tabLst>
                <a:tab pos="213995" algn="l"/>
              </a:tabLst>
            </a:pPr>
            <a:endParaRPr lang="en-GB" sz="1600" dirty="0">
              <a:solidFill>
                <a:schemeClr val="tx1"/>
              </a:solidFill>
              <a:latin typeface="Arial"/>
              <a:cs typeface="Arial"/>
            </a:endParaRPr>
          </a:p>
          <a:p>
            <a:pPr marL="12700">
              <a:lnSpc>
                <a:spcPct val="100000"/>
              </a:lnSpc>
              <a:spcBef>
                <a:spcPts val="105"/>
              </a:spcBef>
            </a:pPr>
            <a:r>
              <a:rPr lang="en-GB" sz="1600" dirty="0">
                <a:solidFill>
                  <a:srgbClr val="0D0D0D"/>
                </a:solidFill>
                <a:latin typeface="Arial"/>
                <a:cs typeface="Arial"/>
              </a:rPr>
              <a:t>Next</a:t>
            </a:r>
            <a:r>
              <a:rPr lang="en-GB" sz="1600" spc="-20" dirty="0">
                <a:solidFill>
                  <a:srgbClr val="0D0D0D"/>
                </a:solidFill>
                <a:latin typeface="Arial"/>
                <a:cs typeface="Arial"/>
              </a:rPr>
              <a:t> </a:t>
            </a:r>
            <a:r>
              <a:rPr lang="en-GB" sz="1600" spc="-10" dirty="0">
                <a:solidFill>
                  <a:srgbClr val="0D0D0D"/>
                </a:solidFill>
                <a:latin typeface="Arial"/>
                <a:cs typeface="Arial"/>
              </a:rPr>
              <a:t>steps</a:t>
            </a:r>
            <a:endParaRPr lang="en-GB" sz="1600" dirty="0">
              <a:latin typeface="Arial"/>
              <a:cs typeface="Arial"/>
            </a:endParaRPr>
          </a:p>
          <a:p>
            <a:pPr>
              <a:lnSpc>
                <a:spcPct val="100000"/>
              </a:lnSpc>
              <a:spcBef>
                <a:spcPts val="70"/>
              </a:spcBef>
              <a:buClr>
                <a:srgbClr val="0D0D0D"/>
              </a:buClr>
            </a:pPr>
            <a:endParaRPr lang="en-GB" sz="1600" dirty="0">
              <a:latin typeface="Arial"/>
              <a:cs typeface="Arial"/>
            </a:endParaRPr>
          </a:p>
          <a:p>
            <a:pPr marL="299085" marR="379730" indent="-287020">
              <a:lnSpc>
                <a:spcPct val="100000"/>
              </a:lnSpc>
              <a:buChar char="•"/>
              <a:tabLst>
                <a:tab pos="299085" algn="l"/>
              </a:tabLst>
            </a:pPr>
            <a:r>
              <a:rPr lang="en-GB" sz="1600" dirty="0">
                <a:solidFill>
                  <a:srgbClr val="0D0D0D"/>
                </a:solidFill>
                <a:latin typeface="Arial"/>
                <a:cs typeface="Arial"/>
              </a:rPr>
              <a:t>We</a:t>
            </a:r>
            <a:r>
              <a:rPr lang="en-GB" sz="1600" spc="-40" dirty="0">
                <a:solidFill>
                  <a:srgbClr val="0D0D0D"/>
                </a:solidFill>
                <a:latin typeface="Arial"/>
                <a:cs typeface="Arial"/>
              </a:rPr>
              <a:t> </a:t>
            </a:r>
            <a:r>
              <a:rPr lang="en-GB" sz="1600" dirty="0">
                <a:solidFill>
                  <a:srgbClr val="0D0D0D"/>
                </a:solidFill>
                <a:latin typeface="Arial"/>
                <a:cs typeface="Arial"/>
              </a:rPr>
              <a:t>will</a:t>
            </a:r>
            <a:r>
              <a:rPr lang="en-GB" sz="1600" spc="5" dirty="0">
                <a:solidFill>
                  <a:srgbClr val="0D0D0D"/>
                </a:solidFill>
                <a:latin typeface="Arial"/>
                <a:cs typeface="Arial"/>
              </a:rPr>
              <a:t> </a:t>
            </a:r>
            <a:r>
              <a:rPr lang="en-GB" sz="1600" dirty="0">
                <a:solidFill>
                  <a:srgbClr val="0D0D0D"/>
                </a:solidFill>
                <a:latin typeface="Arial"/>
                <a:cs typeface="Arial"/>
              </a:rPr>
              <a:t>develop</a:t>
            </a:r>
            <a:r>
              <a:rPr lang="en-GB" sz="1600" spc="-20" dirty="0">
                <a:solidFill>
                  <a:srgbClr val="0D0D0D"/>
                </a:solidFill>
                <a:latin typeface="Arial"/>
                <a:cs typeface="Arial"/>
              </a:rPr>
              <a:t> </a:t>
            </a:r>
            <a:r>
              <a:rPr lang="en-GB" sz="1600" dirty="0">
                <a:solidFill>
                  <a:srgbClr val="0D0D0D"/>
                </a:solidFill>
                <a:latin typeface="Arial"/>
                <a:cs typeface="Arial"/>
              </a:rPr>
              <a:t>a</a:t>
            </a:r>
            <a:r>
              <a:rPr lang="en-GB" sz="1600" spc="-30" dirty="0">
                <a:solidFill>
                  <a:srgbClr val="0D0D0D"/>
                </a:solidFill>
                <a:latin typeface="Arial"/>
                <a:cs typeface="Arial"/>
              </a:rPr>
              <a:t> </a:t>
            </a:r>
            <a:r>
              <a:rPr lang="en-GB" sz="1600" dirty="0">
                <a:solidFill>
                  <a:srgbClr val="0D0D0D"/>
                </a:solidFill>
                <a:latin typeface="Arial"/>
                <a:cs typeface="Arial"/>
              </a:rPr>
              <a:t>strategy</a:t>
            </a:r>
            <a:r>
              <a:rPr lang="en-GB" sz="1600" spc="-60" dirty="0">
                <a:solidFill>
                  <a:srgbClr val="0D0D0D"/>
                </a:solidFill>
                <a:latin typeface="Arial"/>
                <a:cs typeface="Arial"/>
              </a:rPr>
              <a:t> </a:t>
            </a:r>
            <a:r>
              <a:rPr lang="en-GB" sz="1600" dirty="0">
                <a:solidFill>
                  <a:srgbClr val="0D0D0D"/>
                </a:solidFill>
                <a:latin typeface="Arial"/>
                <a:cs typeface="Arial"/>
              </a:rPr>
              <a:t>to</a:t>
            </a:r>
            <a:r>
              <a:rPr lang="en-GB" sz="1600" spc="-30" dirty="0">
                <a:solidFill>
                  <a:srgbClr val="0D0D0D"/>
                </a:solidFill>
                <a:latin typeface="Arial"/>
                <a:cs typeface="Arial"/>
              </a:rPr>
              <a:t> </a:t>
            </a:r>
            <a:r>
              <a:rPr lang="en-GB" sz="1600" dirty="0">
                <a:solidFill>
                  <a:srgbClr val="0D0D0D"/>
                </a:solidFill>
                <a:latin typeface="Arial"/>
                <a:cs typeface="Arial"/>
              </a:rPr>
              <a:t>support</a:t>
            </a:r>
            <a:r>
              <a:rPr lang="en-GB" sz="1600" spc="-50" dirty="0">
                <a:solidFill>
                  <a:srgbClr val="0D0D0D"/>
                </a:solidFill>
                <a:latin typeface="Arial"/>
                <a:cs typeface="Arial"/>
              </a:rPr>
              <a:t> </a:t>
            </a:r>
            <a:r>
              <a:rPr lang="en-GB" sz="1600" dirty="0">
                <a:solidFill>
                  <a:srgbClr val="0D0D0D"/>
                </a:solidFill>
                <a:latin typeface="Arial"/>
                <a:cs typeface="Arial"/>
              </a:rPr>
              <a:t>the</a:t>
            </a:r>
            <a:r>
              <a:rPr lang="en-GB" sz="1600" spc="-25" dirty="0">
                <a:solidFill>
                  <a:srgbClr val="0D0D0D"/>
                </a:solidFill>
                <a:latin typeface="Arial"/>
                <a:cs typeface="Arial"/>
              </a:rPr>
              <a:t> </a:t>
            </a:r>
            <a:r>
              <a:rPr lang="en-GB" sz="1600" dirty="0">
                <a:solidFill>
                  <a:srgbClr val="0D0D0D"/>
                </a:solidFill>
                <a:latin typeface="Arial"/>
                <a:cs typeface="Arial"/>
              </a:rPr>
              <a:t>introduction</a:t>
            </a:r>
            <a:r>
              <a:rPr lang="en-GB" sz="1600" spc="-55" dirty="0">
                <a:solidFill>
                  <a:srgbClr val="0D0D0D"/>
                </a:solidFill>
                <a:latin typeface="Arial"/>
                <a:cs typeface="Arial"/>
              </a:rPr>
              <a:t> </a:t>
            </a:r>
            <a:r>
              <a:rPr lang="en-GB" sz="1600" dirty="0">
                <a:solidFill>
                  <a:srgbClr val="0D0D0D"/>
                </a:solidFill>
                <a:latin typeface="Arial"/>
                <a:cs typeface="Arial"/>
              </a:rPr>
              <a:t>of</a:t>
            </a:r>
            <a:r>
              <a:rPr lang="en-GB" sz="1600" spc="-25" dirty="0">
                <a:solidFill>
                  <a:srgbClr val="0D0D0D"/>
                </a:solidFill>
                <a:latin typeface="Arial"/>
                <a:cs typeface="Arial"/>
              </a:rPr>
              <a:t> </a:t>
            </a:r>
            <a:r>
              <a:rPr lang="en-GB" sz="1600" dirty="0">
                <a:solidFill>
                  <a:srgbClr val="0D0D0D"/>
                </a:solidFill>
                <a:latin typeface="Arial"/>
                <a:cs typeface="Arial"/>
              </a:rPr>
              <a:t>non</a:t>
            </a:r>
            <a:r>
              <a:rPr lang="en-GB" sz="1600" spc="-20" dirty="0">
                <a:solidFill>
                  <a:srgbClr val="0D0D0D"/>
                </a:solidFill>
                <a:latin typeface="Arial"/>
                <a:cs typeface="Arial"/>
              </a:rPr>
              <a:t> </a:t>
            </a:r>
            <a:r>
              <a:rPr lang="en-GB" sz="1600" dirty="0">
                <a:solidFill>
                  <a:srgbClr val="0D0D0D"/>
                </a:solidFill>
                <a:latin typeface="Arial"/>
                <a:cs typeface="Arial"/>
              </a:rPr>
              <a:t>medical</a:t>
            </a:r>
            <a:r>
              <a:rPr lang="en-GB" sz="1600" spc="-40" dirty="0">
                <a:solidFill>
                  <a:srgbClr val="0D0D0D"/>
                </a:solidFill>
                <a:latin typeface="Arial"/>
                <a:cs typeface="Arial"/>
              </a:rPr>
              <a:t> </a:t>
            </a:r>
            <a:r>
              <a:rPr lang="en-GB" sz="1600" dirty="0">
                <a:solidFill>
                  <a:srgbClr val="0D0D0D"/>
                </a:solidFill>
                <a:latin typeface="Arial"/>
                <a:cs typeface="Arial"/>
              </a:rPr>
              <a:t>prescribing</a:t>
            </a:r>
            <a:r>
              <a:rPr lang="en-GB" sz="1600" spc="-55" dirty="0">
                <a:solidFill>
                  <a:srgbClr val="0D0D0D"/>
                </a:solidFill>
                <a:latin typeface="Arial"/>
                <a:cs typeface="Arial"/>
              </a:rPr>
              <a:t> </a:t>
            </a:r>
            <a:r>
              <a:rPr lang="en-GB" sz="1600" dirty="0">
                <a:solidFill>
                  <a:srgbClr val="0D0D0D"/>
                </a:solidFill>
                <a:latin typeface="Arial"/>
                <a:cs typeface="Arial"/>
              </a:rPr>
              <a:t>in</a:t>
            </a:r>
            <a:r>
              <a:rPr lang="en-GB" sz="1600" spc="-15" dirty="0">
                <a:solidFill>
                  <a:srgbClr val="0D0D0D"/>
                </a:solidFill>
                <a:latin typeface="Arial"/>
                <a:cs typeface="Arial"/>
              </a:rPr>
              <a:t> </a:t>
            </a:r>
            <a:r>
              <a:rPr lang="en-GB" sz="1600" dirty="0">
                <a:solidFill>
                  <a:srgbClr val="0D0D0D"/>
                </a:solidFill>
                <a:latin typeface="Arial"/>
                <a:cs typeface="Arial"/>
              </a:rPr>
              <a:t>our</a:t>
            </a:r>
            <a:r>
              <a:rPr lang="en-GB" sz="1600" spc="-30" dirty="0">
                <a:solidFill>
                  <a:srgbClr val="0D0D0D"/>
                </a:solidFill>
                <a:latin typeface="Arial"/>
                <a:cs typeface="Arial"/>
              </a:rPr>
              <a:t> </a:t>
            </a:r>
            <a:r>
              <a:rPr lang="en-GB" sz="1600" dirty="0">
                <a:solidFill>
                  <a:srgbClr val="0D0D0D"/>
                </a:solidFill>
                <a:latin typeface="Arial"/>
                <a:cs typeface="Arial"/>
              </a:rPr>
              <a:t>hospice</a:t>
            </a:r>
            <a:r>
              <a:rPr lang="en-GB" sz="1600" spc="-55" dirty="0">
                <a:solidFill>
                  <a:srgbClr val="0D0D0D"/>
                </a:solidFill>
                <a:latin typeface="Arial"/>
                <a:cs typeface="Arial"/>
              </a:rPr>
              <a:t> </a:t>
            </a:r>
            <a:r>
              <a:rPr lang="en-GB" sz="1600" dirty="0">
                <a:solidFill>
                  <a:srgbClr val="0D0D0D"/>
                </a:solidFill>
                <a:latin typeface="Arial"/>
                <a:cs typeface="Arial"/>
              </a:rPr>
              <a:t>at</a:t>
            </a:r>
            <a:r>
              <a:rPr lang="en-GB" sz="1600" spc="-25" dirty="0">
                <a:solidFill>
                  <a:srgbClr val="0D0D0D"/>
                </a:solidFill>
                <a:latin typeface="Arial"/>
                <a:cs typeface="Arial"/>
              </a:rPr>
              <a:t> </a:t>
            </a:r>
            <a:r>
              <a:rPr lang="en-GB" sz="1600" dirty="0">
                <a:solidFill>
                  <a:srgbClr val="0D0D0D"/>
                </a:solidFill>
                <a:latin typeface="Arial"/>
                <a:cs typeface="Arial"/>
              </a:rPr>
              <a:t>home</a:t>
            </a:r>
            <a:r>
              <a:rPr lang="en-GB" sz="1600" spc="-30" dirty="0">
                <a:solidFill>
                  <a:srgbClr val="0D0D0D"/>
                </a:solidFill>
                <a:latin typeface="Arial"/>
                <a:cs typeface="Arial"/>
              </a:rPr>
              <a:t> </a:t>
            </a:r>
            <a:r>
              <a:rPr lang="en-GB" sz="1600" dirty="0">
                <a:solidFill>
                  <a:srgbClr val="0D0D0D"/>
                </a:solidFill>
                <a:latin typeface="Arial"/>
                <a:cs typeface="Arial"/>
              </a:rPr>
              <a:t>team</a:t>
            </a:r>
            <a:r>
              <a:rPr lang="en-GB" sz="1600" spc="-35" dirty="0">
                <a:solidFill>
                  <a:srgbClr val="0D0D0D"/>
                </a:solidFill>
                <a:latin typeface="Arial"/>
                <a:cs typeface="Arial"/>
              </a:rPr>
              <a:t> </a:t>
            </a:r>
            <a:r>
              <a:rPr lang="en-GB" sz="1600" dirty="0">
                <a:solidFill>
                  <a:srgbClr val="0D0D0D"/>
                </a:solidFill>
                <a:latin typeface="Arial"/>
                <a:cs typeface="Arial"/>
              </a:rPr>
              <a:t>as</a:t>
            </a:r>
            <a:r>
              <a:rPr lang="en-GB" sz="1600" spc="-25" dirty="0">
                <a:solidFill>
                  <a:srgbClr val="0D0D0D"/>
                </a:solidFill>
                <a:latin typeface="Arial"/>
                <a:cs typeface="Arial"/>
              </a:rPr>
              <a:t> </a:t>
            </a:r>
            <a:r>
              <a:rPr lang="en-GB" sz="1600" dirty="0">
                <a:solidFill>
                  <a:srgbClr val="0D0D0D"/>
                </a:solidFill>
                <a:latin typeface="Arial"/>
                <a:cs typeface="Arial"/>
              </a:rPr>
              <a:t>part</a:t>
            </a:r>
            <a:r>
              <a:rPr lang="en-GB" sz="1600" spc="-35" dirty="0">
                <a:solidFill>
                  <a:srgbClr val="0D0D0D"/>
                </a:solidFill>
                <a:latin typeface="Arial"/>
                <a:cs typeface="Arial"/>
              </a:rPr>
              <a:t> </a:t>
            </a:r>
            <a:r>
              <a:rPr lang="en-GB" sz="1600" spc="-25" dirty="0">
                <a:solidFill>
                  <a:srgbClr val="0D0D0D"/>
                </a:solidFill>
                <a:latin typeface="Arial"/>
                <a:cs typeface="Arial"/>
              </a:rPr>
              <a:t>of </a:t>
            </a:r>
            <a:r>
              <a:rPr lang="en-GB" sz="1600" dirty="0">
                <a:solidFill>
                  <a:srgbClr val="0D0D0D"/>
                </a:solidFill>
                <a:latin typeface="Arial"/>
                <a:cs typeface="Arial"/>
              </a:rPr>
              <a:t>strategy</a:t>
            </a:r>
            <a:r>
              <a:rPr lang="en-GB" sz="1600" spc="-60" dirty="0">
                <a:solidFill>
                  <a:srgbClr val="0D0D0D"/>
                </a:solidFill>
                <a:latin typeface="Arial"/>
                <a:cs typeface="Arial"/>
              </a:rPr>
              <a:t> </a:t>
            </a:r>
            <a:r>
              <a:rPr lang="en-GB" sz="1600" spc="-10" dirty="0">
                <a:solidFill>
                  <a:srgbClr val="0D0D0D"/>
                </a:solidFill>
                <a:latin typeface="Arial"/>
                <a:cs typeface="Arial"/>
              </a:rPr>
              <a:t>2024.</a:t>
            </a:r>
          </a:p>
          <a:p>
            <a:pPr marL="299085" marR="379730" indent="-287020">
              <a:lnSpc>
                <a:spcPct val="100000"/>
              </a:lnSpc>
              <a:buChar char="•"/>
              <a:tabLst>
                <a:tab pos="299085" algn="l"/>
              </a:tabLst>
            </a:pPr>
            <a:r>
              <a:rPr lang="en-GB" sz="1600" spc="-10" dirty="0">
                <a:solidFill>
                  <a:srgbClr val="0D0D0D"/>
                </a:solidFill>
              </a:rPr>
              <a:t>Introduction of digital technology to enhance patient care including new call bell and falls systems </a:t>
            </a:r>
            <a:endParaRPr lang="en-GB" sz="1600" dirty="0">
              <a:latin typeface="Arial"/>
              <a:cs typeface="Arial"/>
            </a:endParaRPr>
          </a:p>
          <a:p>
            <a:pPr marL="12700">
              <a:spcBef>
                <a:spcPts val="1120"/>
              </a:spcBef>
              <a:tabLst>
                <a:tab pos="213995" algn="l"/>
              </a:tabLst>
            </a:pPr>
            <a:endParaRPr lang="en-GB" sz="2000" dirty="0">
              <a:latin typeface="Arial"/>
              <a:cs typeface="Arial"/>
            </a:endParaRPr>
          </a:p>
          <a:p>
            <a:pPr marL="355600" indent="-342900">
              <a:spcBef>
                <a:spcPts val="1315"/>
              </a:spcBef>
              <a:buFont typeface="Arial" panose="020B0604020202020204" pitchFamily="34" charset="0"/>
              <a:buChar char="•"/>
              <a:tabLst>
                <a:tab pos="240665" algn="l"/>
              </a:tabLst>
            </a:pPr>
            <a:endParaRPr lang="en-GB" sz="2000" dirty="0">
              <a:latin typeface="Arial"/>
              <a:cs typeface="Arial"/>
            </a:endParaRPr>
          </a:p>
          <a:p>
            <a:endParaRPr lang="en-GB" dirty="0"/>
          </a:p>
        </p:txBody>
      </p:sp>
    </p:spTree>
    <p:extLst>
      <p:ext uri="{BB962C8B-B14F-4D97-AF65-F5344CB8AC3E}">
        <p14:creationId xmlns:p14="http://schemas.microsoft.com/office/powerpoint/2010/main" val="373448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926" y="4465397"/>
            <a:ext cx="175260" cy="2061845"/>
          </a:xfrm>
          <a:prstGeom prst="rect">
            <a:avLst/>
          </a:prstGeom>
        </p:spPr>
        <p:txBody>
          <a:bodyPr vert="vert270" wrap="square" lIns="0" tIns="635" rIns="0" bIns="0" rtlCol="0">
            <a:spAutoFit/>
          </a:bodyPr>
          <a:lstStyle/>
          <a:p>
            <a:pPr marL="12700">
              <a:lnSpc>
                <a:spcPct val="100000"/>
              </a:lnSpc>
              <a:spcBef>
                <a:spcPts val="5"/>
              </a:spcBef>
            </a:pPr>
            <a:r>
              <a:rPr sz="1050" spc="-10" dirty="0">
                <a:solidFill>
                  <a:srgbClr val="1C56A4"/>
                </a:solidFill>
                <a:latin typeface="Arial"/>
                <a:cs typeface="Arial"/>
                <a:hlinkClick r:id="rId2"/>
              </a:rPr>
              <a:t>www.stcolumbashospice.org.uk</a:t>
            </a:r>
            <a:endParaRPr sz="1050">
              <a:latin typeface="Arial"/>
              <a:cs typeface="Arial"/>
            </a:endParaRPr>
          </a:p>
        </p:txBody>
      </p:sp>
      <p:pic>
        <p:nvPicPr>
          <p:cNvPr id="3" name="object 3"/>
          <p:cNvPicPr/>
          <p:nvPr/>
        </p:nvPicPr>
        <p:blipFill>
          <a:blip r:embed="rId3" cstate="print"/>
          <a:stretch>
            <a:fillRect/>
          </a:stretch>
        </p:blipFill>
        <p:spPr>
          <a:xfrm>
            <a:off x="11616181" y="6344043"/>
            <a:ext cx="188087" cy="106426"/>
          </a:xfrm>
          <a:prstGeom prst="rect">
            <a:avLst/>
          </a:prstGeom>
        </p:spPr>
      </p:pic>
      <p:pic>
        <p:nvPicPr>
          <p:cNvPr id="4" name="object 4"/>
          <p:cNvPicPr/>
          <p:nvPr/>
        </p:nvPicPr>
        <p:blipFill>
          <a:blip r:embed="rId4" cstate="print"/>
          <a:stretch>
            <a:fillRect/>
          </a:stretch>
        </p:blipFill>
        <p:spPr>
          <a:xfrm>
            <a:off x="3224783" y="1391411"/>
            <a:ext cx="6096000" cy="406603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779D-D161-BF18-3C4A-002CAF1CDA6C}"/>
              </a:ext>
            </a:extLst>
          </p:cNvPr>
          <p:cNvSpPr>
            <a:spLocks noGrp="1"/>
          </p:cNvSpPr>
          <p:nvPr>
            <p:ph type="title"/>
          </p:nvPr>
        </p:nvSpPr>
        <p:spPr>
          <a:xfrm>
            <a:off x="1096162" y="585977"/>
            <a:ext cx="10052050" cy="589905"/>
          </a:xfrm>
        </p:spPr>
        <p:txBody>
          <a:bodyPr/>
          <a:lstStyle/>
          <a:p>
            <a:pPr marL="143510" algn="ctr">
              <a:lnSpc>
                <a:spcPts val="2280"/>
              </a:lnSpc>
              <a:spcBef>
                <a:spcPts val="105"/>
              </a:spcBef>
            </a:pPr>
            <a:r>
              <a:rPr lang="en-GB" sz="2000" dirty="0"/>
              <a:t>Empowering</a:t>
            </a:r>
            <a:r>
              <a:rPr lang="en-GB" sz="2000" spc="-70" dirty="0"/>
              <a:t> </a:t>
            </a:r>
            <a:r>
              <a:rPr lang="en-GB" sz="2000" dirty="0"/>
              <a:t>our</a:t>
            </a:r>
            <a:r>
              <a:rPr lang="en-GB" sz="2000" spc="-40" dirty="0"/>
              <a:t> </a:t>
            </a:r>
            <a:r>
              <a:rPr lang="en-GB" sz="2000" dirty="0"/>
              <a:t>community</a:t>
            </a:r>
            <a:r>
              <a:rPr lang="en-GB" sz="2000" spc="-45" dirty="0"/>
              <a:t> </a:t>
            </a:r>
            <a:r>
              <a:rPr lang="en-GB" sz="2000" dirty="0"/>
              <a:t>by</a:t>
            </a:r>
            <a:r>
              <a:rPr lang="en-GB" sz="2000" spc="-40" dirty="0"/>
              <a:t> </a:t>
            </a:r>
            <a:r>
              <a:rPr lang="en-GB" sz="2000" dirty="0"/>
              <a:t>listening</a:t>
            </a:r>
            <a:r>
              <a:rPr lang="en-GB" sz="2000" spc="-50" dirty="0"/>
              <a:t> </a:t>
            </a:r>
            <a:r>
              <a:rPr lang="en-GB" sz="2000" dirty="0"/>
              <a:t>to</a:t>
            </a:r>
            <a:r>
              <a:rPr lang="en-GB" sz="2000" spc="-40" dirty="0"/>
              <a:t> </a:t>
            </a:r>
            <a:r>
              <a:rPr lang="en-GB" sz="2000" dirty="0"/>
              <a:t>their</a:t>
            </a:r>
            <a:r>
              <a:rPr lang="en-GB" sz="2000" spc="-50" dirty="0"/>
              <a:t> </a:t>
            </a:r>
            <a:r>
              <a:rPr lang="en-GB" sz="2000" dirty="0"/>
              <a:t>voices</a:t>
            </a:r>
            <a:r>
              <a:rPr lang="en-GB" sz="2000" spc="-20" dirty="0"/>
              <a:t> </a:t>
            </a:r>
            <a:r>
              <a:rPr lang="en-GB" sz="2000" dirty="0"/>
              <a:t>and</a:t>
            </a:r>
            <a:r>
              <a:rPr lang="en-GB" sz="2000" spc="-35" dirty="0"/>
              <a:t> </a:t>
            </a:r>
            <a:r>
              <a:rPr lang="en-GB" sz="2000" dirty="0"/>
              <a:t>developing</a:t>
            </a:r>
            <a:r>
              <a:rPr lang="en-GB" sz="2000" spc="-25" dirty="0"/>
              <a:t> </a:t>
            </a:r>
            <a:r>
              <a:rPr lang="en-GB" sz="2000" spc="-10" dirty="0"/>
              <a:t>adaptable</a:t>
            </a:r>
            <a:br>
              <a:rPr lang="en-GB" sz="2000" spc="-10" dirty="0"/>
            </a:br>
            <a:r>
              <a:rPr lang="en-GB" sz="2000" dirty="0"/>
              <a:t>and</a:t>
            </a:r>
            <a:r>
              <a:rPr lang="en-GB" sz="2000" spc="-25" dirty="0"/>
              <a:t> </a:t>
            </a:r>
            <a:r>
              <a:rPr lang="en-GB" sz="2000" dirty="0"/>
              <a:t>responsive</a:t>
            </a:r>
            <a:r>
              <a:rPr lang="en-GB" sz="2000" spc="-10" dirty="0"/>
              <a:t> </a:t>
            </a:r>
            <a:r>
              <a:rPr lang="en-GB" sz="2000" dirty="0"/>
              <a:t>services</a:t>
            </a:r>
            <a:r>
              <a:rPr lang="en-GB" sz="2000" spc="-35" dirty="0"/>
              <a:t> </a:t>
            </a:r>
            <a:r>
              <a:rPr lang="en-GB" sz="2000" dirty="0"/>
              <a:t>specific</a:t>
            </a:r>
            <a:r>
              <a:rPr lang="en-GB" sz="2000" spc="-45" dirty="0"/>
              <a:t> </a:t>
            </a:r>
            <a:r>
              <a:rPr lang="en-GB" sz="2000" dirty="0"/>
              <a:t>to</a:t>
            </a:r>
            <a:r>
              <a:rPr lang="en-GB" sz="2000" spc="-25" dirty="0"/>
              <a:t> </a:t>
            </a:r>
            <a:r>
              <a:rPr lang="en-GB" sz="2000" dirty="0"/>
              <a:t>their</a:t>
            </a:r>
            <a:r>
              <a:rPr lang="en-GB" sz="2000" spc="-40" dirty="0"/>
              <a:t> </a:t>
            </a:r>
            <a:r>
              <a:rPr lang="en-GB" sz="2000" dirty="0"/>
              <a:t>needs</a:t>
            </a:r>
            <a:r>
              <a:rPr lang="en-GB" sz="2000" spc="-30" dirty="0"/>
              <a:t> </a:t>
            </a:r>
            <a:r>
              <a:rPr lang="en-GB" sz="2000" dirty="0"/>
              <a:t>using</a:t>
            </a:r>
            <a:r>
              <a:rPr lang="en-GB" sz="2000" spc="-20" dirty="0"/>
              <a:t> </a:t>
            </a:r>
            <a:r>
              <a:rPr lang="en-GB" sz="2000" dirty="0"/>
              <a:t>a</a:t>
            </a:r>
            <a:r>
              <a:rPr lang="en-GB" sz="2000" spc="-15" dirty="0"/>
              <a:t> </a:t>
            </a:r>
            <a:r>
              <a:rPr lang="en-GB" sz="2000" spc="-10" dirty="0"/>
              <a:t>research-</a:t>
            </a:r>
            <a:r>
              <a:rPr lang="en-GB" sz="2000" dirty="0"/>
              <a:t>based</a:t>
            </a:r>
            <a:r>
              <a:rPr lang="en-GB" sz="2000" spc="-45" dirty="0"/>
              <a:t> </a:t>
            </a:r>
            <a:r>
              <a:rPr lang="en-GB" sz="2000" spc="-10" dirty="0"/>
              <a:t>approach</a:t>
            </a:r>
            <a:endParaRPr lang="en-GB" sz="2000" dirty="0"/>
          </a:p>
        </p:txBody>
      </p:sp>
      <p:sp>
        <p:nvSpPr>
          <p:cNvPr id="3" name="Text Placeholder 2">
            <a:extLst>
              <a:ext uri="{FF2B5EF4-FFF2-40B4-BE49-F238E27FC236}">
                <a16:creationId xmlns:a16="http://schemas.microsoft.com/office/drawing/2014/main" id="{3611E900-1F72-E9E1-7D11-3A4D6A8659E1}"/>
              </a:ext>
            </a:extLst>
          </p:cNvPr>
          <p:cNvSpPr>
            <a:spLocks noGrp="1"/>
          </p:cNvSpPr>
          <p:nvPr>
            <p:ph type="body" idx="1"/>
          </p:nvPr>
        </p:nvSpPr>
        <p:spPr>
          <a:xfrm>
            <a:off x="762000" y="1447800"/>
            <a:ext cx="9883775" cy="5582041"/>
          </a:xfrm>
        </p:spPr>
        <p:txBody>
          <a:bodyPr/>
          <a:lstStyle/>
          <a:p>
            <a:pPr marL="12700" marR="5080">
              <a:lnSpc>
                <a:spcPct val="90000"/>
              </a:lnSpc>
              <a:spcBef>
                <a:spcPts val="1500"/>
              </a:spcBef>
              <a:tabLst>
                <a:tab pos="241300" algn="l"/>
              </a:tabLst>
            </a:pPr>
            <a:r>
              <a:rPr lang="en-GB" sz="1600" dirty="0">
                <a:solidFill>
                  <a:srgbClr val="48484A"/>
                </a:solidFill>
                <a:latin typeface="Arial"/>
                <a:cs typeface="Arial"/>
              </a:rPr>
              <a:t>Over the period of this strategy we have successfully</a:t>
            </a:r>
          </a:p>
          <a:p>
            <a:pPr marL="241300" marR="295275" indent="-228600">
              <a:spcBef>
                <a:spcPts val="1505"/>
              </a:spcBef>
              <a:buChar char="•"/>
              <a:tabLst>
                <a:tab pos="241300" algn="l"/>
              </a:tabLst>
            </a:pPr>
            <a:r>
              <a:rPr lang="en-GB" sz="1600" dirty="0"/>
              <a:t>Undertaken</a:t>
            </a:r>
            <a:r>
              <a:rPr lang="en-GB" sz="1600" spc="-70" dirty="0"/>
              <a:t> </a:t>
            </a:r>
            <a:r>
              <a:rPr lang="en-GB" sz="1600" dirty="0"/>
              <a:t>a</a:t>
            </a:r>
            <a:r>
              <a:rPr lang="en-GB" sz="1600" spc="-20" dirty="0"/>
              <a:t> </a:t>
            </a:r>
            <a:r>
              <a:rPr lang="en-GB" sz="1600" dirty="0"/>
              <a:t>community</a:t>
            </a:r>
            <a:r>
              <a:rPr lang="en-GB" sz="1600" spc="-50" dirty="0"/>
              <a:t> </a:t>
            </a:r>
            <a:r>
              <a:rPr lang="en-GB" sz="1600" dirty="0"/>
              <a:t>consultation</a:t>
            </a:r>
            <a:r>
              <a:rPr lang="en-GB" sz="1600" spc="-60" dirty="0"/>
              <a:t> </a:t>
            </a:r>
            <a:r>
              <a:rPr lang="en-GB" sz="1600" dirty="0"/>
              <a:t>to</a:t>
            </a:r>
            <a:r>
              <a:rPr lang="en-GB" sz="1600" spc="-30" dirty="0"/>
              <a:t> </a:t>
            </a:r>
            <a:r>
              <a:rPr lang="en-GB" sz="1600" dirty="0"/>
              <a:t>listen</a:t>
            </a:r>
            <a:r>
              <a:rPr lang="en-GB" sz="1600" spc="-40" dirty="0"/>
              <a:t> </a:t>
            </a:r>
            <a:r>
              <a:rPr lang="en-GB" sz="1600" dirty="0"/>
              <a:t>to</a:t>
            </a:r>
            <a:r>
              <a:rPr lang="en-GB" sz="1600" spc="-25" dirty="0"/>
              <a:t> </a:t>
            </a:r>
            <a:r>
              <a:rPr lang="en-GB" sz="1600" dirty="0"/>
              <a:t>the</a:t>
            </a:r>
            <a:r>
              <a:rPr lang="en-GB" sz="1600" spc="-40" dirty="0"/>
              <a:t> </a:t>
            </a:r>
            <a:r>
              <a:rPr lang="en-GB" sz="1600" dirty="0"/>
              <a:t>voices</a:t>
            </a:r>
            <a:r>
              <a:rPr lang="en-GB" sz="1600" spc="-20" dirty="0"/>
              <a:t> </a:t>
            </a:r>
            <a:r>
              <a:rPr lang="en-GB" sz="1600" dirty="0"/>
              <a:t>of</a:t>
            </a:r>
            <a:r>
              <a:rPr lang="en-GB" sz="1600" spc="-25" dirty="0"/>
              <a:t> </a:t>
            </a:r>
            <a:r>
              <a:rPr lang="en-GB" sz="1600" dirty="0"/>
              <a:t>community</a:t>
            </a:r>
            <a:r>
              <a:rPr lang="en-GB" sz="1600" spc="-50" dirty="0"/>
              <a:t> </a:t>
            </a:r>
            <a:r>
              <a:rPr lang="en-GB" sz="1600" dirty="0"/>
              <a:t>members</a:t>
            </a:r>
            <a:r>
              <a:rPr lang="en-GB" sz="1600" spc="-45" dirty="0"/>
              <a:t> </a:t>
            </a:r>
            <a:r>
              <a:rPr lang="en-GB" sz="1600" dirty="0"/>
              <a:t>and</a:t>
            </a:r>
            <a:r>
              <a:rPr lang="en-GB" sz="1600" spc="-30" dirty="0"/>
              <a:t> </a:t>
            </a:r>
            <a:r>
              <a:rPr lang="en-GB" sz="1600" dirty="0"/>
              <a:t>use</a:t>
            </a:r>
            <a:r>
              <a:rPr lang="en-GB" sz="1600" spc="-40" dirty="0"/>
              <a:t> </a:t>
            </a:r>
            <a:r>
              <a:rPr lang="en-GB" sz="1600" dirty="0"/>
              <a:t>their</a:t>
            </a:r>
            <a:r>
              <a:rPr lang="en-GB" sz="1600" spc="-35" dirty="0"/>
              <a:t> </a:t>
            </a:r>
            <a:r>
              <a:rPr lang="en-GB" sz="1600" dirty="0"/>
              <a:t>views</a:t>
            </a:r>
            <a:r>
              <a:rPr lang="en-GB" sz="1600" spc="10" dirty="0"/>
              <a:t> </a:t>
            </a:r>
            <a:r>
              <a:rPr lang="en-GB" sz="1600" dirty="0"/>
              <a:t>to</a:t>
            </a:r>
            <a:r>
              <a:rPr lang="en-GB" sz="1600" spc="-35" dirty="0"/>
              <a:t> </a:t>
            </a:r>
            <a:r>
              <a:rPr lang="en-GB" sz="1600" dirty="0"/>
              <a:t>shape</a:t>
            </a:r>
            <a:r>
              <a:rPr lang="en-GB" sz="1600" spc="-45" dirty="0"/>
              <a:t> </a:t>
            </a:r>
            <a:r>
              <a:rPr lang="en-GB" sz="1600" dirty="0"/>
              <a:t>the</a:t>
            </a:r>
            <a:r>
              <a:rPr lang="en-GB" sz="1600" spc="-30" dirty="0"/>
              <a:t> </a:t>
            </a:r>
            <a:r>
              <a:rPr lang="en-GB" sz="1600" spc="-20" dirty="0"/>
              <a:t>next </a:t>
            </a:r>
            <a:r>
              <a:rPr lang="en-GB" sz="1600" dirty="0"/>
              <a:t>hospice</a:t>
            </a:r>
            <a:r>
              <a:rPr lang="en-GB" sz="1600" spc="-45" dirty="0"/>
              <a:t> </a:t>
            </a:r>
            <a:r>
              <a:rPr lang="en-GB" sz="1600" spc="-10" dirty="0"/>
              <a:t>strategy.</a:t>
            </a:r>
          </a:p>
          <a:p>
            <a:pPr marL="240665" indent="-227965">
              <a:spcBef>
                <a:spcPts val="1310"/>
              </a:spcBef>
              <a:buChar char="•"/>
              <a:tabLst>
                <a:tab pos="240665" algn="l"/>
              </a:tabLst>
            </a:pPr>
            <a:r>
              <a:rPr lang="en-GB" sz="1600" dirty="0"/>
              <a:t>Continued</a:t>
            </a:r>
            <a:r>
              <a:rPr lang="en-GB" sz="1600" spc="-60" dirty="0"/>
              <a:t> </a:t>
            </a:r>
            <a:r>
              <a:rPr lang="en-GB" sz="1600" dirty="0"/>
              <a:t>to</a:t>
            </a:r>
            <a:r>
              <a:rPr lang="en-GB" sz="1600" spc="-20" dirty="0"/>
              <a:t> </a:t>
            </a:r>
            <a:r>
              <a:rPr lang="en-GB" sz="1600" dirty="0"/>
              <a:t>provide</a:t>
            </a:r>
            <a:r>
              <a:rPr lang="en-GB" sz="1600" spc="-40" dirty="0"/>
              <a:t> </a:t>
            </a:r>
            <a:r>
              <a:rPr lang="en-GB" sz="1600" dirty="0"/>
              <a:t>support</a:t>
            </a:r>
            <a:r>
              <a:rPr lang="en-GB" sz="1600" spc="-50" dirty="0"/>
              <a:t> </a:t>
            </a:r>
            <a:r>
              <a:rPr lang="en-GB" sz="1600" dirty="0"/>
              <a:t>and</a:t>
            </a:r>
            <a:r>
              <a:rPr lang="en-GB" sz="1600" spc="-40" dirty="0"/>
              <a:t> </a:t>
            </a:r>
            <a:r>
              <a:rPr lang="en-GB" sz="1600" dirty="0"/>
              <a:t>training</a:t>
            </a:r>
            <a:r>
              <a:rPr lang="en-GB" sz="1600" spc="-45" dirty="0"/>
              <a:t> </a:t>
            </a:r>
            <a:r>
              <a:rPr lang="en-GB" sz="1600" dirty="0"/>
              <a:t>to</a:t>
            </a:r>
            <a:r>
              <a:rPr lang="en-GB" sz="1600" spc="-30" dirty="0"/>
              <a:t> </a:t>
            </a:r>
            <a:r>
              <a:rPr lang="en-GB" sz="1600" dirty="0"/>
              <a:t>schools</a:t>
            </a:r>
            <a:r>
              <a:rPr lang="en-GB" sz="1600" spc="-55" dirty="0"/>
              <a:t> </a:t>
            </a:r>
            <a:r>
              <a:rPr lang="en-GB" sz="1600" dirty="0"/>
              <a:t>including</a:t>
            </a:r>
            <a:r>
              <a:rPr lang="en-GB" sz="1600" spc="-45" dirty="0"/>
              <a:t> </a:t>
            </a:r>
            <a:r>
              <a:rPr lang="en-GB" sz="1600" dirty="0"/>
              <a:t>a</a:t>
            </a:r>
            <a:r>
              <a:rPr lang="en-GB" sz="1600" spc="-35" dirty="0"/>
              <a:t> </a:t>
            </a:r>
            <a:r>
              <a:rPr lang="en-GB" sz="1600" dirty="0"/>
              <a:t>project</a:t>
            </a:r>
            <a:r>
              <a:rPr lang="en-GB" sz="1600" spc="-35" dirty="0"/>
              <a:t> </a:t>
            </a:r>
            <a:r>
              <a:rPr lang="en-GB" sz="1600" dirty="0"/>
              <a:t>to</a:t>
            </a:r>
            <a:r>
              <a:rPr lang="en-GB" sz="1600" spc="-30" dirty="0"/>
              <a:t> </a:t>
            </a:r>
            <a:r>
              <a:rPr lang="en-GB" sz="1600" dirty="0"/>
              <a:t>support</a:t>
            </a:r>
            <a:r>
              <a:rPr lang="en-GB" sz="1600" spc="-55" dirty="0"/>
              <a:t> </a:t>
            </a:r>
            <a:r>
              <a:rPr lang="en-GB" sz="1600" dirty="0"/>
              <a:t>a</a:t>
            </a:r>
            <a:r>
              <a:rPr lang="en-GB" sz="1600" spc="-30" dirty="0"/>
              <a:t> </a:t>
            </a:r>
            <a:r>
              <a:rPr lang="en-GB" sz="1600" dirty="0"/>
              <a:t>local</a:t>
            </a:r>
            <a:r>
              <a:rPr lang="en-GB" sz="1600" spc="-35" dirty="0"/>
              <a:t> </a:t>
            </a:r>
            <a:r>
              <a:rPr lang="en-GB" sz="1600" dirty="0"/>
              <a:t>school</a:t>
            </a:r>
            <a:r>
              <a:rPr lang="en-GB" sz="1600" spc="-40" dirty="0"/>
              <a:t> </a:t>
            </a:r>
            <a:r>
              <a:rPr lang="en-GB" sz="1600" dirty="0"/>
              <a:t>to</a:t>
            </a:r>
            <a:r>
              <a:rPr lang="en-GB" sz="1600" spc="-35" dirty="0"/>
              <a:t> </a:t>
            </a:r>
            <a:r>
              <a:rPr lang="en-GB" sz="1600" dirty="0"/>
              <a:t>become</a:t>
            </a:r>
            <a:r>
              <a:rPr lang="en-GB" sz="1600" spc="-45" dirty="0"/>
              <a:t> </a:t>
            </a:r>
            <a:r>
              <a:rPr lang="en-GB" sz="1600" dirty="0"/>
              <a:t>a</a:t>
            </a:r>
            <a:r>
              <a:rPr lang="en-GB" sz="1600" spc="-25" dirty="0"/>
              <a:t> </a:t>
            </a:r>
            <a:r>
              <a:rPr lang="en-GB" sz="1600" spc="-10" dirty="0"/>
              <a:t>‘bereavement </a:t>
            </a:r>
            <a:r>
              <a:rPr lang="en-GB" sz="1600" dirty="0"/>
              <a:t>aware’</a:t>
            </a:r>
            <a:r>
              <a:rPr lang="en-GB" sz="1600" spc="-95" dirty="0"/>
              <a:t> </a:t>
            </a:r>
            <a:r>
              <a:rPr lang="en-GB" sz="1600" spc="-10" dirty="0"/>
              <a:t>organisation.</a:t>
            </a:r>
          </a:p>
          <a:p>
            <a:pPr marL="240665" indent="-227965">
              <a:spcBef>
                <a:spcPts val="1310"/>
              </a:spcBef>
              <a:buFontTx/>
              <a:buChar char="•"/>
              <a:tabLst>
                <a:tab pos="240665" algn="l"/>
              </a:tabLst>
            </a:pPr>
            <a:r>
              <a:rPr lang="en-GB" sz="1600" dirty="0"/>
              <a:t>Established a gender diversity working group which has now been integrated within our Staff Voices group, to consider wider issues pertaining to equity and diversity at the hospice. </a:t>
            </a:r>
            <a:endParaRPr lang="en-GB" sz="1600" dirty="0">
              <a:latin typeface="Arial"/>
              <a:cs typeface="Arial"/>
            </a:endParaRPr>
          </a:p>
          <a:p>
            <a:pPr marL="12700">
              <a:spcBef>
                <a:spcPts val="1310"/>
              </a:spcBef>
              <a:tabLst>
                <a:tab pos="240665" algn="l"/>
              </a:tabLst>
            </a:pPr>
            <a:r>
              <a:rPr lang="en-GB" sz="1600" spc="-10" dirty="0"/>
              <a:t>Next steps</a:t>
            </a:r>
          </a:p>
          <a:p>
            <a:pPr marL="298450" indent="-285750">
              <a:spcBef>
                <a:spcPts val="1310"/>
              </a:spcBef>
              <a:buFont typeface="Arial" panose="020B0604020202020204" pitchFamily="34" charset="0"/>
              <a:buChar char="•"/>
              <a:tabLst>
                <a:tab pos="240665" algn="l"/>
              </a:tabLst>
            </a:pPr>
            <a:r>
              <a:rPr lang="en-US" sz="1600" dirty="0"/>
              <a:t>We will continue working with partners to consider how best to meet the needs of people from ethnic minorities as well as those from communities affected by poverty, deprivation and lower socioeconomic status in Edinburgh and the Lothians.  </a:t>
            </a:r>
          </a:p>
          <a:p>
            <a:pPr marL="298450" indent="-285750">
              <a:spcBef>
                <a:spcPts val="1310"/>
              </a:spcBef>
              <a:buFont typeface="Arial" panose="020B0604020202020204" pitchFamily="34" charset="0"/>
              <a:buChar char="•"/>
              <a:tabLst>
                <a:tab pos="240665" algn="l"/>
              </a:tabLst>
            </a:pPr>
            <a:r>
              <a:rPr lang="en-GB" sz="1600" dirty="0"/>
              <a:t>We will develop and deliver a programme of Public Palliative Care Education to community groups and workplaces.</a:t>
            </a:r>
          </a:p>
          <a:p>
            <a:pPr marL="298450" indent="-285750">
              <a:spcBef>
                <a:spcPts val="1310"/>
              </a:spcBef>
              <a:buFont typeface="Arial" panose="020B0604020202020204" pitchFamily="34" charset="0"/>
              <a:buChar char="•"/>
              <a:tabLst>
                <a:tab pos="240665" algn="l"/>
              </a:tabLst>
            </a:pPr>
            <a:r>
              <a:rPr lang="en-GB" sz="1600" dirty="0"/>
              <a:t>We will host capacity building workshops to improve engagement with wider community support groups and identify any gaps in our services.</a:t>
            </a:r>
          </a:p>
          <a:p>
            <a:pPr marL="12700">
              <a:spcBef>
                <a:spcPts val="1310"/>
              </a:spcBef>
              <a:tabLst>
                <a:tab pos="240665" algn="l"/>
              </a:tabLst>
            </a:pPr>
            <a:endParaRPr lang="en-GB" sz="1600" spc="-10" dirty="0"/>
          </a:p>
          <a:p>
            <a:endParaRPr lang="en-GB" dirty="0"/>
          </a:p>
        </p:txBody>
      </p:sp>
    </p:spTree>
    <p:extLst>
      <p:ext uri="{BB962C8B-B14F-4D97-AF65-F5344CB8AC3E}">
        <p14:creationId xmlns:p14="http://schemas.microsoft.com/office/powerpoint/2010/main" val="3271743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926" y="4465397"/>
            <a:ext cx="175260" cy="2061845"/>
          </a:xfrm>
          <a:prstGeom prst="rect">
            <a:avLst/>
          </a:prstGeom>
        </p:spPr>
        <p:txBody>
          <a:bodyPr vert="vert270" wrap="square" lIns="0" tIns="635" rIns="0" bIns="0" rtlCol="0">
            <a:spAutoFit/>
          </a:bodyPr>
          <a:lstStyle/>
          <a:p>
            <a:pPr marL="12700">
              <a:lnSpc>
                <a:spcPct val="100000"/>
              </a:lnSpc>
              <a:spcBef>
                <a:spcPts val="5"/>
              </a:spcBef>
            </a:pPr>
            <a:r>
              <a:rPr sz="1050" spc="-10" dirty="0">
                <a:solidFill>
                  <a:srgbClr val="1C56A4"/>
                </a:solidFill>
                <a:latin typeface="Arial"/>
                <a:cs typeface="Arial"/>
                <a:hlinkClick r:id="rId2"/>
              </a:rPr>
              <a:t>www.stcolumbashospice.org.uk</a:t>
            </a:r>
            <a:endParaRPr sz="1050">
              <a:latin typeface="Arial"/>
              <a:cs typeface="Arial"/>
            </a:endParaRPr>
          </a:p>
        </p:txBody>
      </p:sp>
      <p:pic>
        <p:nvPicPr>
          <p:cNvPr id="3" name="object 3"/>
          <p:cNvPicPr/>
          <p:nvPr/>
        </p:nvPicPr>
        <p:blipFill>
          <a:blip r:embed="rId3" cstate="print"/>
          <a:stretch>
            <a:fillRect/>
          </a:stretch>
        </p:blipFill>
        <p:spPr>
          <a:xfrm>
            <a:off x="11616181" y="6344043"/>
            <a:ext cx="188087" cy="106426"/>
          </a:xfrm>
          <a:prstGeom prst="rect">
            <a:avLst/>
          </a:prstGeom>
        </p:spPr>
      </p:pic>
      <p:pic>
        <p:nvPicPr>
          <p:cNvPr id="4" name="object 4"/>
          <p:cNvPicPr/>
          <p:nvPr/>
        </p:nvPicPr>
        <p:blipFill>
          <a:blip r:embed="rId4" cstate="print"/>
          <a:stretch>
            <a:fillRect/>
          </a:stretch>
        </p:blipFill>
        <p:spPr>
          <a:xfrm>
            <a:off x="2458211" y="925067"/>
            <a:ext cx="7315200" cy="48768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F712F-FF1A-72C6-2FC1-A199EBB0015D}"/>
            </a:ext>
          </a:extLst>
        </p:cNvPr>
        <p:cNvGrpSpPr/>
        <p:nvPr/>
      </p:nvGrpSpPr>
      <p:grpSpPr>
        <a:xfrm>
          <a:off x="0" y="0"/>
          <a:ext cx="0" cy="0"/>
          <a:chOff x="0" y="0"/>
          <a:chExt cx="0" cy="0"/>
        </a:xfrm>
      </p:grpSpPr>
      <p:sp>
        <p:nvSpPr>
          <p:cNvPr id="39938" name="Title 1">
            <a:extLst>
              <a:ext uri="{FF2B5EF4-FFF2-40B4-BE49-F238E27FC236}">
                <a16:creationId xmlns:a16="http://schemas.microsoft.com/office/drawing/2014/main" id="{2D2F2520-5FAC-4B72-634A-F493B98932B1}"/>
              </a:ext>
            </a:extLst>
          </p:cNvPr>
          <p:cNvSpPr>
            <a:spLocks noGrp="1"/>
          </p:cNvSpPr>
          <p:nvPr>
            <p:ph type="title"/>
          </p:nvPr>
        </p:nvSpPr>
        <p:spPr/>
        <p:txBody>
          <a:bodyPr/>
          <a:lstStyle/>
          <a:p>
            <a:r>
              <a:rPr lang="en-GB" sz="2000"/>
              <a:t>Prudently managing our income and reserves to ensure sustainability for the future</a:t>
            </a:r>
            <a:endParaRPr lang="en-GB" altLang="en-US" sz="2000"/>
          </a:p>
        </p:txBody>
      </p:sp>
      <p:sp>
        <p:nvSpPr>
          <p:cNvPr id="3" name="Content Placeholder 2">
            <a:extLst>
              <a:ext uri="{FF2B5EF4-FFF2-40B4-BE49-F238E27FC236}">
                <a16:creationId xmlns:a16="http://schemas.microsoft.com/office/drawing/2014/main" id="{9C51B62E-6BB9-72C1-C229-D8F9E26BBAF5}"/>
              </a:ext>
            </a:extLst>
          </p:cNvPr>
          <p:cNvSpPr>
            <a:spLocks noGrp="1"/>
          </p:cNvSpPr>
          <p:nvPr>
            <p:ph idx="1"/>
          </p:nvPr>
        </p:nvSpPr>
        <p:spPr/>
        <p:txBody>
          <a:bodyPr/>
          <a:lstStyle/>
          <a:p>
            <a:pPr marL="0" indent="0">
              <a:buNone/>
              <a:defRPr/>
            </a:pPr>
            <a:endParaRPr lang="en-GB"/>
          </a:p>
          <a:p>
            <a:pPr eaLnBrk="1" hangingPunct="1">
              <a:defRPr/>
            </a:pPr>
            <a:endParaRPr lang="en-GB"/>
          </a:p>
        </p:txBody>
      </p:sp>
      <p:sp>
        <p:nvSpPr>
          <p:cNvPr id="4" name="Text Placeholder 3">
            <a:extLst>
              <a:ext uri="{FF2B5EF4-FFF2-40B4-BE49-F238E27FC236}">
                <a16:creationId xmlns:a16="http://schemas.microsoft.com/office/drawing/2014/main" id="{A02535C5-35FE-52AE-E949-1C9C05C085EC}"/>
              </a:ext>
            </a:extLst>
          </p:cNvPr>
          <p:cNvSpPr>
            <a:spLocks noGrp="1"/>
          </p:cNvSpPr>
          <p:nvPr>
            <p:ph type="body" sz="quarter" idx="12"/>
          </p:nvPr>
        </p:nvSpPr>
        <p:spPr>
          <a:xfrm>
            <a:off x="914400" y="1481840"/>
            <a:ext cx="10182803" cy="3944996"/>
          </a:xfrm>
        </p:spPr>
        <p:txBody>
          <a:bodyPr wrap="square" lIns="0" tIns="45720" rIns="91440" bIns="0" numCol="1" spcCol="432000" anchor="t">
            <a:noAutofit/>
          </a:bodyPr>
          <a:lstStyle/>
          <a:p>
            <a:pPr marL="12700" marR="5080">
              <a:lnSpc>
                <a:spcPct val="90000"/>
              </a:lnSpc>
              <a:spcBef>
                <a:spcPts val="1500"/>
              </a:spcBef>
              <a:tabLst>
                <a:tab pos="241300" algn="l"/>
              </a:tabLst>
            </a:pPr>
            <a:r>
              <a:rPr lang="en-GB" sz="1600" dirty="0">
                <a:solidFill>
                  <a:srgbClr val="48484A"/>
                </a:solidFill>
                <a:latin typeface="Arial"/>
                <a:cs typeface="Arial"/>
              </a:rPr>
              <a:t>Over the period of this strategy we have successfully</a:t>
            </a:r>
          </a:p>
          <a:p>
            <a:pPr marL="227965" indent="-227965"/>
            <a:r>
              <a:rPr lang="en-GB" sz="1600" dirty="0"/>
              <a:t>Continued to review Income Generation plans with regular Senior Team and Board updates which have included analysis over previous years. </a:t>
            </a:r>
            <a:endParaRPr lang="en-GB" sz="1600" dirty="0">
              <a:cs typeface="Arial"/>
            </a:endParaRPr>
          </a:p>
          <a:p>
            <a:pPr marL="227965" indent="-227965"/>
            <a:r>
              <a:rPr lang="en-GB" sz="1600" dirty="0"/>
              <a:t>Established an advisory group for Income Growth. We have successfully initiated Studio15, have decided (after analysis) not to launch a coffee van and we have also been able to move quickly and analyse and then purchase a property in north Berwick to develop income and awareness. </a:t>
            </a:r>
          </a:p>
          <a:p>
            <a:pPr marL="227965" indent="-227965"/>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successfully implemented our new HR and Payroll system during the year which includes an integrated rota system which is accessible to staff through an App on their mobile phones </a:t>
            </a:r>
          </a:p>
          <a:p>
            <a:pPr marL="227965" indent="-227965"/>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Agreed an updated reserves policy with the Board which continues to fund the deficit on existing activities from the general reserve until the end of the new Strategy period in 2027.</a:t>
            </a:r>
          </a:p>
          <a:p>
            <a:pPr marL="227965" indent="-227965"/>
            <a:endParaRPr lang="en-GB" sz="2000" dirty="0">
              <a:cs typeface="Arial"/>
            </a:endParaRPr>
          </a:p>
        </p:txBody>
      </p:sp>
    </p:spTree>
    <p:extLst>
      <p:ext uri="{BB962C8B-B14F-4D97-AF65-F5344CB8AC3E}">
        <p14:creationId xmlns:p14="http://schemas.microsoft.com/office/powerpoint/2010/main" val="779820218"/>
      </p:ext>
    </p:extLst>
  </p:cSld>
  <p:clrMapOvr>
    <a:masterClrMapping/>
  </p:clrMapOvr>
  <mc:AlternateContent xmlns:mc="http://schemas.openxmlformats.org/markup-compatibility/2006" xmlns:p14="http://schemas.microsoft.com/office/powerpoint/2010/main">
    <mc:Choice Requires="p14">
      <p:transition spd="slow" p14:dur="2000" advTm="56120"/>
    </mc:Choice>
    <mc:Fallback xmlns="">
      <p:transition spd="slow" advTm="5612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sz="2000"/>
              <a:t>Prudently managing our income and reserves to ensure sustainability for the future</a:t>
            </a:r>
            <a:endParaRPr lang="en-GB" altLang="en-US" sz="2000"/>
          </a:p>
        </p:txBody>
      </p:sp>
      <p:sp>
        <p:nvSpPr>
          <p:cNvPr id="3" name="Content Placeholder 2"/>
          <p:cNvSpPr>
            <a:spLocks noGrp="1"/>
          </p:cNvSpPr>
          <p:nvPr>
            <p:ph idx="1"/>
          </p:nvPr>
        </p:nvSpPr>
        <p:spPr/>
        <p:txBody>
          <a:bodyPr/>
          <a:lstStyle/>
          <a:p>
            <a:pPr marL="0" indent="0">
              <a:buNone/>
              <a:defRPr/>
            </a:pPr>
            <a:endParaRPr lang="en-GB"/>
          </a:p>
          <a:p>
            <a:pPr eaLnBrk="1" hangingPunct="1">
              <a:defRPr/>
            </a:pPr>
            <a:endParaRPr lang="en-GB"/>
          </a:p>
        </p:txBody>
      </p:sp>
      <p:sp>
        <p:nvSpPr>
          <p:cNvPr id="4" name="Text Placeholder 3"/>
          <p:cNvSpPr>
            <a:spLocks noGrp="1"/>
          </p:cNvSpPr>
          <p:nvPr>
            <p:ph type="body" sz="quarter" idx="12"/>
          </p:nvPr>
        </p:nvSpPr>
        <p:spPr>
          <a:xfrm>
            <a:off x="838200" y="1490490"/>
            <a:ext cx="10182803" cy="3944996"/>
          </a:xfrm>
        </p:spPr>
        <p:txBody>
          <a:bodyPr wrap="square" lIns="0" tIns="45720" rIns="91440" bIns="0" numCol="1" spcCol="432000" anchor="t">
            <a:noAutofit/>
          </a:bodyPr>
          <a:lstStyle/>
          <a:p>
            <a:pPr marL="0" indent="0">
              <a:buNone/>
            </a:pPr>
            <a:r>
              <a:rPr lang="en-GB" sz="1600" dirty="0"/>
              <a:t>We have</a:t>
            </a:r>
          </a:p>
          <a:p>
            <a:pPr marL="342900" lvl="0" indent="-342900">
              <a:lnSpc>
                <a:spcPct val="107000"/>
              </a:lnSpc>
              <a:spcAft>
                <a:spcPts val="800"/>
              </a:spcAft>
              <a:buFont typeface="Times New Roman" panose="02020603050405020304" pitchFamily="18"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Delivered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Cybertill</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training for Finance and Shops staff and introduced new methods of tracking stock for our Trading goods through the tills via barcodes.</a:t>
            </a:r>
          </a:p>
          <a:p>
            <a:pPr marL="342900" lvl="0" indent="-342900">
              <a:lnSpc>
                <a:spcPct val="107000"/>
              </a:lnSpc>
              <a:spcAft>
                <a:spcPts val="800"/>
              </a:spcAft>
              <a:buFont typeface="Times New Roman" panose="02020603050405020304" pitchFamily="18"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Successfully ran a tender for our External audit contract in order to meet high standards of governance and seek value for money</a:t>
            </a:r>
            <a:endParaRPr lang="en-GB" sz="1600" dirty="0"/>
          </a:p>
          <a:p>
            <a:pPr marL="0" indent="0">
              <a:buNone/>
            </a:pPr>
            <a:r>
              <a:rPr lang="en-GB" sz="1600" dirty="0">
                <a:cs typeface="Arial"/>
              </a:rPr>
              <a:t>Next steps:</a:t>
            </a:r>
          </a:p>
          <a:p>
            <a:pPr marL="227965" indent="-227965"/>
            <a:r>
              <a:rPr lang="en-GB" sz="1600" dirty="0"/>
              <a:t>We have a new Furniture and Warehouse unit identified and plan to open early 2025</a:t>
            </a:r>
          </a:p>
          <a:p>
            <a:pPr marL="227965" indent="-227965"/>
            <a:r>
              <a:rPr lang="en-GB" sz="1600" dirty="0"/>
              <a:t>We have started our regular giving push, however we have not yet delivered a mailing to potential new donors in Edinburgh and East Lothian (planned for 2025)</a:t>
            </a:r>
            <a:endParaRPr lang="en-GB" sz="1600" dirty="0">
              <a:cs typeface="Arial"/>
            </a:endParaRPr>
          </a:p>
          <a:p>
            <a:pPr marL="227965" indent="-227965"/>
            <a:r>
              <a:rPr lang="en-GB" sz="1600" dirty="0"/>
              <a:t>To move our raffle online, carry out more Lottery analysis and increase players. </a:t>
            </a:r>
            <a:endParaRPr lang="en-GB" sz="1600" dirty="0">
              <a:cs typeface="Arial"/>
            </a:endParaRPr>
          </a:p>
          <a:p>
            <a:pPr marL="227965" indent="-227965"/>
            <a:r>
              <a:rPr lang="en-GB" sz="1600" dirty="0">
                <a:cs typeface="Arial"/>
              </a:rPr>
              <a:t>We did not carry out a Facebook Fundraising with Scottish Hospices Together (SHT), however we do have approval from across the Hospices to progress a shared corporate fundraiser for Scotland</a:t>
            </a:r>
          </a:p>
          <a:p>
            <a:pPr marL="227965" indent="-227965"/>
            <a:endParaRPr lang="en-GB" sz="2000" dirty="0">
              <a:cs typeface="Arial"/>
            </a:endParaRPr>
          </a:p>
        </p:txBody>
      </p:sp>
    </p:spTree>
    <p:extLst>
      <p:ext uri="{BB962C8B-B14F-4D97-AF65-F5344CB8AC3E}">
        <p14:creationId xmlns:p14="http://schemas.microsoft.com/office/powerpoint/2010/main" val="3649885312"/>
      </p:ext>
    </p:extLst>
  </p:cSld>
  <p:clrMapOvr>
    <a:masterClrMapping/>
  </p:clrMapOvr>
  <mc:AlternateContent xmlns:mc="http://schemas.openxmlformats.org/markup-compatibility/2006" xmlns:p14="http://schemas.microsoft.com/office/powerpoint/2010/main">
    <mc:Choice Requires="p14">
      <p:transition spd="slow" p14:dur="2000" advTm="56120"/>
    </mc:Choice>
    <mc:Fallback xmlns="">
      <p:transition spd="slow" advTm="5612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110D6-2C34-EC25-FFEF-C5E1D66F7FB2}"/>
            </a:ext>
          </a:extLst>
        </p:cNvPr>
        <p:cNvGrpSpPr/>
        <p:nvPr/>
      </p:nvGrpSpPr>
      <p:grpSpPr>
        <a:xfrm>
          <a:off x="0" y="0"/>
          <a:ext cx="0" cy="0"/>
          <a:chOff x="0" y="0"/>
          <a:chExt cx="0" cy="0"/>
        </a:xfrm>
      </p:grpSpPr>
      <p:sp>
        <p:nvSpPr>
          <p:cNvPr id="39938" name="Title 1">
            <a:extLst>
              <a:ext uri="{FF2B5EF4-FFF2-40B4-BE49-F238E27FC236}">
                <a16:creationId xmlns:a16="http://schemas.microsoft.com/office/drawing/2014/main" id="{5DCC3D0B-1E67-28EA-BE23-6993E1E7C655}"/>
              </a:ext>
            </a:extLst>
          </p:cNvPr>
          <p:cNvSpPr>
            <a:spLocks noGrp="1"/>
          </p:cNvSpPr>
          <p:nvPr>
            <p:ph type="title"/>
          </p:nvPr>
        </p:nvSpPr>
        <p:spPr/>
        <p:txBody>
          <a:bodyPr/>
          <a:lstStyle/>
          <a:p>
            <a:r>
              <a:rPr lang="en-GB" sz="2000" dirty="0"/>
              <a:t>Contributing to climate sustainability through engagement with green energy sources, recycling and upcycling initiatives</a:t>
            </a:r>
            <a:endParaRPr lang="en-GB" altLang="en-US" sz="2000" dirty="0"/>
          </a:p>
        </p:txBody>
      </p:sp>
      <p:sp>
        <p:nvSpPr>
          <p:cNvPr id="3" name="Content Placeholder 2">
            <a:extLst>
              <a:ext uri="{FF2B5EF4-FFF2-40B4-BE49-F238E27FC236}">
                <a16:creationId xmlns:a16="http://schemas.microsoft.com/office/drawing/2014/main" id="{0A96E9E4-F210-A11E-DE82-C09FA61703A4}"/>
              </a:ext>
            </a:extLst>
          </p:cNvPr>
          <p:cNvSpPr>
            <a:spLocks noGrp="1"/>
          </p:cNvSpPr>
          <p:nvPr>
            <p:ph idx="1"/>
          </p:nvPr>
        </p:nvSpPr>
        <p:spPr/>
        <p:txBody>
          <a:bodyPr/>
          <a:lstStyle/>
          <a:p>
            <a:pPr marL="0" indent="0">
              <a:buNone/>
              <a:defRPr/>
            </a:pPr>
            <a:endParaRPr lang="en-GB"/>
          </a:p>
          <a:p>
            <a:pPr eaLnBrk="1" hangingPunct="1">
              <a:defRPr/>
            </a:pPr>
            <a:endParaRPr lang="en-GB"/>
          </a:p>
        </p:txBody>
      </p:sp>
      <p:sp>
        <p:nvSpPr>
          <p:cNvPr id="4" name="Text Placeholder 3">
            <a:extLst>
              <a:ext uri="{FF2B5EF4-FFF2-40B4-BE49-F238E27FC236}">
                <a16:creationId xmlns:a16="http://schemas.microsoft.com/office/drawing/2014/main" id="{818D85AF-051F-3C7F-0829-2821723B1916}"/>
              </a:ext>
            </a:extLst>
          </p:cNvPr>
          <p:cNvSpPr>
            <a:spLocks noGrp="1"/>
          </p:cNvSpPr>
          <p:nvPr>
            <p:ph type="body" sz="quarter" idx="12"/>
          </p:nvPr>
        </p:nvSpPr>
        <p:spPr>
          <a:xfrm>
            <a:off x="901371" y="1785995"/>
            <a:ext cx="10182803" cy="3944996"/>
          </a:xfrm>
        </p:spPr>
        <p:txBody>
          <a:bodyPr wrap="square" lIns="0" tIns="45720" rIns="91440" bIns="0" numCol="1" spcCol="432000" anchor="t">
            <a:noAutofit/>
          </a:bodyPr>
          <a:lstStyle/>
          <a:p>
            <a:pPr marL="0" marR="5080" indent="0">
              <a:lnSpc>
                <a:spcPct val="90000"/>
              </a:lnSpc>
              <a:spcBef>
                <a:spcPts val="1500"/>
              </a:spcBef>
              <a:buNone/>
              <a:tabLst>
                <a:tab pos="241300" algn="l"/>
              </a:tabLst>
            </a:pPr>
            <a:r>
              <a:rPr lang="en-GB" sz="1600" dirty="0">
                <a:solidFill>
                  <a:srgbClr val="48484A"/>
                </a:solidFill>
                <a:latin typeface="Arial"/>
                <a:cs typeface="Arial"/>
              </a:rPr>
              <a:t>Over the period of this strategy we have successfully</a:t>
            </a:r>
          </a:p>
          <a:p>
            <a:pPr marL="227965" indent="-227965"/>
            <a:r>
              <a:rPr lang="en-GB" sz="1600" dirty="0"/>
              <a:t>D</a:t>
            </a:r>
            <a:r>
              <a:rPr lang="en-GB" sz="1600" dirty="0">
                <a:cs typeface="Arial"/>
              </a:rPr>
              <a:t>esigned and altered the building heating system to allow better zoning of heat so we are only heating up areas when we need them</a:t>
            </a:r>
          </a:p>
          <a:p>
            <a:pPr marL="227965" indent="-227965"/>
            <a:r>
              <a:rPr lang="en-GB" sz="1600" dirty="0">
                <a:cs typeface="Arial"/>
              </a:rPr>
              <a:t>Started the project to modify the CHP (Combined Heat and power) boiler to make it run more efficiently and to produce more electricity.</a:t>
            </a:r>
          </a:p>
          <a:p>
            <a:pPr marL="227965" indent="-227965"/>
            <a:r>
              <a:rPr lang="en-GB" sz="1600" dirty="0">
                <a:cs typeface="Arial"/>
              </a:rPr>
              <a:t>Increased the number of solar panels on our roof to reduce the need for electricity from the grid and to allow the Hospice to be more self sufficient.</a:t>
            </a:r>
          </a:p>
          <a:p>
            <a:pPr marL="227965" indent="-227965"/>
            <a:r>
              <a:rPr lang="en-GB" sz="1600" dirty="0"/>
              <a:t>R</a:t>
            </a:r>
            <a:r>
              <a:rPr lang="en-GB" sz="1600" dirty="0">
                <a:cs typeface="Arial"/>
              </a:rPr>
              <a:t>educed our carbon footprint by 14% through managing our heating and power more efficient and by increasing our staff awareness.</a:t>
            </a:r>
          </a:p>
          <a:p>
            <a:pPr marL="227965" indent="-227965"/>
            <a:r>
              <a:rPr lang="en-GB" sz="1600" dirty="0"/>
              <a:t>N</a:t>
            </a:r>
            <a:r>
              <a:rPr lang="en-GB" sz="1600" dirty="0">
                <a:cs typeface="Arial"/>
              </a:rPr>
              <a:t>early completed the “Azure” project to move all our computer system to purely cloud based for ease of use, reducing onsite costs and increased security</a:t>
            </a:r>
          </a:p>
        </p:txBody>
      </p:sp>
    </p:spTree>
    <p:extLst>
      <p:ext uri="{BB962C8B-B14F-4D97-AF65-F5344CB8AC3E}">
        <p14:creationId xmlns:p14="http://schemas.microsoft.com/office/powerpoint/2010/main" val="1488604186"/>
      </p:ext>
    </p:extLst>
  </p:cSld>
  <p:clrMapOvr>
    <a:masterClrMapping/>
  </p:clrMapOvr>
  <mc:AlternateContent xmlns:mc="http://schemas.openxmlformats.org/markup-compatibility/2006" xmlns:p14="http://schemas.microsoft.com/office/powerpoint/2010/main">
    <mc:Choice Requires="p14">
      <p:transition spd="slow" p14:dur="2000" advTm="56120"/>
    </mc:Choice>
    <mc:Fallback xmlns="">
      <p:transition spd="slow" advTm="5612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76957-676D-F08C-4D29-2C3935DC4C2E}"/>
            </a:ext>
          </a:extLst>
        </p:cNvPr>
        <p:cNvGrpSpPr/>
        <p:nvPr/>
      </p:nvGrpSpPr>
      <p:grpSpPr>
        <a:xfrm>
          <a:off x="0" y="0"/>
          <a:ext cx="0" cy="0"/>
          <a:chOff x="0" y="0"/>
          <a:chExt cx="0" cy="0"/>
        </a:xfrm>
      </p:grpSpPr>
      <p:sp>
        <p:nvSpPr>
          <p:cNvPr id="39938" name="Title 1">
            <a:extLst>
              <a:ext uri="{FF2B5EF4-FFF2-40B4-BE49-F238E27FC236}">
                <a16:creationId xmlns:a16="http://schemas.microsoft.com/office/drawing/2014/main" id="{66B642EC-E809-7383-46EE-42F78BBDA778}"/>
              </a:ext>
            </a:extLst>
          </p:cNvPr>
          <p:cNvSpPr>
            <a:spLocks noGrp="1"/>
          </p:cNvSpPr>
          <p:nvPr>
            <p:ph type="title"/>
          </p:nvPr>
        </p:nvSpPr>
        <p:spPr/>
        <p:txBody>
          <a:bodyPr/>
          <a:lstStyle/>
          <a:p>
            <a:r>
              <a:rPr lang="en-GB" sz="2000" dirty="0"/>
              <a:t>Contributing to climate sustainability through engagement with green energy sources, recycling and upcycling initiatives</a:t>
            </a:r>
            <a:endParaRPr lang="en-GB" altLang="en-US" sz="2000" dirty="0"/>
          </a:p>
        </p:txBody>
      </p:sp>
      <p:sp>
        <p:nvSpPr>
          <p:cNvPr id="3" name="Content Placeholder 2">
            <a:extLst>
              <a:ext uri="{FF2B5EF4-FFF2-40B4-BE49-F238E27FC236}">
                <a16:creationId xmlns:a16="http://schemas.microsoft.com/office/drawing/2014/main" id="{CD22BE35-B594-C9F6-1F0D-7F49703D9DD9}"/>
              </a:ext>
            </a:extLst>
          </p:cNvPr>
          <p:cNvSpPr>
            <a:spLocks noGrp="1"/>
          </p:cNvSpPr>
          <p:nvPr>
            <p:ph idx="1"/>
          </p:nvPr>
        </p:nvSpPr>
        <p:spPr/>
        <p:txBody>
          <a:bodyPr/>
          <a:lstStyle/>
          <a:p>
            <a:pPr marL="0" indent="0">
              <a:buNone/>
              <a:defRPr/>
            </a:pPr>
            <a:endParaRPr lang="en-GB"/>
          </a:p>
          <a:p>
            <a:pPr eaLnBrk="1" hangingPunct="1">
              <a:defRPr/>
            </a:pPr>
            <a:endParaRPr lang="en-GB"/>
          </a:p>
        </p:txBody>
      </p:sp>
      <p:sp>
        <p:nvSpPr>
          <p:cNvPr id="4" name="Text Placeholder 3">
            <a:extLst>
              <a:ext uri="{FF2B5EF4-FFF2-40B4-BE49-F238E27FC236}">
                <a16:creationId xmlns:a16="http://schemas.microsoft.com/office/drawing/2014/main" id="{088B7A8F-A612-CE23-FB97-20710B4B9030}"/>
              </a:ext>
            </a:extLst>
          </p:cNvPr>
          <p:cNvSpPr>
            <a:spLocks noGrp="1"/>
          </p:cNvSpPr>
          <p:nvPr>
            <p:ph type="body" sz="quarter" idx="12"/>
          </p:nvPr>
        </p:nvSpPr>
        <p:spPr>
          <a:xfrm>
            <a:off x="901371" y="1785995"/>
            <a:ext cx="10182803" cy="3944996"/>
          </a:xfrm>
        </p:spPr>
        <p:txBody>
          <a:bodyPr wrap="square" lIns="0" tIns="45720" rIns="91440" bIns="0" numCol="1" spcCol="432000" anchor="t">
            <a:noAutofit/>
          </a:bodyPr>
          <a:lstStyle/>
          <a:p>
            <a:pPr marL="0" indent="0">
              <a:buNone/>
            </a:pPr>
            <a:r>
              <a:rPr lang="en-GB" sz="1600" dirty="0"/>
              <a:t>We have</a:t>
            </a:r>
          </a:p>
          <a:p>
            <a:pPr marL="227965" indent="-227965"/>
            <a:r>
              <a:rPr lang="en-GB" sz="1600" dirty="0">
                <a:latin typeface="Arial"/>
                <a:cs typeface="Arial"/>
              </a:rPr>
              <a:t>Launched</a:t>
            </a:r>
            <a:r>
              <a:rPr lang="en-GB" sz="1600" spc="-60" dirty="0">
                <a:latin typeface="Arial"/>
                <a:cs typeface="Arial"/>
              </a:rPr>
              <a:t> </a:t>
            </a:r>
            <a:r>
              <a:rPr lang="en-GB" sz="1600" dirty="0">
                <a:latin typeface="Arial"/>
                <a:cs typeface="Arial"/>
              </a:rPr>
              <a:t>our</a:t>
            </a:r>
            <a:r>
              <a:rPr lang="en-GB" sz="1600" spc="-30" dirty="0">
                <a:latin typeface="Arial"/>
                <a:cs typeface="Arial"/>
              </a:rPr>
              <a:t> </a:t>
            </a:r>
            <a:r>
              <a:rPr lang="en-GB" sz="1600" dirty="0">
                <a:latin typeface="Arial"/>
                <a:cs typeface="Arial"/>
              </a:rPr>
              <a:t>fleet</a:t>
            </a:r>
            <a:r>
              <a:rPr lang="en-GB" sz="1600" spc="-35" dirty="0">
                <a:latin typeface="Arial"/>
                <a:cs typeface="Arial"/>
              </a:rPr>
              <a:t> </a:t>
            </a:r>
            <a:r>
              <a:rPr lang="en-GB" sz="1600" dirty="0">
                <a:latin typeface="Arial"/>
                <a:cs typeface="Arial"/>
              </a:rPr>
              <a:t>of</a:t>
            </a:r>
            <a:r>
              <a:rPr lang="en-GB" sz="1600" spc="-20" dirty="0">
                <a:latin typeface="Arial"/>
                <a:cs typeface="Arial"/>
              </a:rPr>
              <a:t> </a:t>
            </a:r>
            <a:r>
              <a:rPr lang="en-GB" sz="1600" dirty="0">
                <a:latin typeface="Arial"/>
                <a:cs typeface="Arial"/>
              </a:rPr>
              <a:t>branded</a:t>
            </a:r>
            <a:r>
              <a:rPr lang="en-GB" sz="1600" spc="-50" dirty="0">
                <a:latin typeface="Arial"/>
                <a:cs typeface="Arial"/>
              </a:rPr>
              <a:t> </a:t>
            </a:r>
            <a:r>
              <a:rPr lang="en-GB" sz="1600" dirty="0">
                <a:latin typeface="Arial"/>
                <a:cs typeface="Arial"/>
              </a:rPr>
              <a:t>electric</a:t>
            </a:r>
            <a:r>
              <a:rPr lang="en-GB" sz="1600" spc="-50" dirty="0">
                <a:latin typeface="Arial"/>
                <a:cs typeface="Arial"/>
              </a:rPr>
              <a:t> </a:t>
            </a:r>
            <a:r>
              <a:rPr lang="en-GB" sz="1600" dirty="0">
                <a:latin typeface="Arial"/>
                <a:cs typeface="Arial"/>
              </a:rPr>
              <a:t>cars</a:t>
            </a:r>
            <a:r>
              <a:rPr lang="en-GB" sz="1600" spc="-35" dirty="0">
                <a:latin typeface="Arial"/>
                <a:cs typeface="Arial"/>
              </a:rPr>
              <a:t> </a:t>
            </a:r>
            <a:r>
              <a:rPr lang="en-GB" sz="1600" dirty="0">
                <a:latin typeface="Arial"/>
                <a:cs typeface="Arial"/>
              </a:rPr>
              <a:t>for</a:t>
            </a:r>
            <a:r>
              <a:rPr lang="en-GB" sz="1600" spc="-30" dirty="0">
                <a:latin typeface="Arial"/>
                <a:cs typeface="Arial"/>
              </a:rPr>
              <a:t> </a:t>
            </a:r>
            <a:r>
              <a:rPr lang="en-GB" sz="1600" dirty="0">
                <a:latin typeface="Arial"/>
                <a:cs typeface="Arial"/>
              </a:rPr>
              <a:t>our</a:t>
            </a:r>
            <a:r>
              <a:rPr lang="en-GB" sz="1600" spc="-30" dirty="0">
                <a:latin typeface="Arial"/>
                <a:cs typeface="Arial"/>
              </a:rPr>
              <a:t> </a:t>
            </a:r>
            <a:r>
              <a:rPr lang="en-GB" sz="1600" dirty="0">
                <a:latin typeface="Arial"/>
                <a:cs typeface="Arial"/>
              </a:rPr>
              <a:t>Hospice</a:t>
            </a:r>
            <a:r>
              <a:rPr lang="en-GB" sz="1600" spc="-35" dirty="0">
                <a:latin typeface="Arial"/>
                <a:cs typeface="Arial"/>
              </a:rPr>
              <a:t> </a:t>
            </a:r>
            <a:r>
              <a:rPr lang="en-GB" sz="1600" dirty="0">
                <a:latin typeface="Arial"/>
                <a:cs typeface="Arial"/>
              </a:rPr>
              <a:t>at</a:t>
            </a:r>
            <a:r>
              <a:rPr lang="en-GB" sz="1600" spc="-25" dirty="0">
                <a:latin typeface="Arial"/>
                <a:cs typeface="Arial"/>
              </a:rPr>
              <a:t> </a:t>
            </a:r>
            <a:r>
              <a:rPr lang="en-GB" sz="1600" dirty="0">
                <a:latin typeface="Arial"/>
                <a:cs typeface="Arial"/>
              </a:rPr>
              <a:t>Home</a:t>
            </a:r>
            <a:r>
              <a:rPr lang="en-GB" sz="1600" spc="-15" dirty="0">
                <a:latin typeface="Arial"/>
                <a:cs typeface="Arial"/>
              </a:rPr>
              <a:t> </a:t>
            </a:r>
            <a:r>
              <a:rPr lang="en-GB" sz="1600" spc="-10" dirty="0">
                <a:latin typeface="Arial"/>
                <a:cs typeface="Arial"/>
              </a:rPr>
              <a:t>team.</a:t>
            </a:r>
            <a:endParaRPr lang="en-GB" sz="1600" dirty="0">
              <a:cs typeface="Arial"/>
            </a:endParaRPr>
          </a:p>
          <a:p>
            <a:pPr marL="227965" indent="-227965"/>
            <a:r>
              <a:rPr lang="en-GB" sz="1600" dirty="0">
                <a:cs typeface="Arial"/>
              </a:rPr>
              <a:t>Purchased an electric van which with the present 3 electric cars creates a fleet of vehicles that help us to reduce our carbon footprint</a:t>
            </a:r>
          </a:p>
          <a:p>
            <a:pPr marL="227965" indent="-227965"/>
            <a:r>
              <a:rPr lang="en-GB" sz="1600" dirty="0"/>
              <a:t>Installed electric care chargers in our carpark accessible to our local community</a:t>
            </a:r>
            <a:endParaRPr lang="en-GB" sz="1600" dirty="0">
              <a:cs typeface="Arial"/>
            </a:endParaRPr>
          </a:p>
          <a:p>
            <a:pPr marL="227965" indent="-227965"/>
            <a:r>
              <a:rPr lang="en-GB" sz="1600" dirty="0">
                <a:cs typeface="Arial"/>
              </a:rPr>
              <a:t>Started the project to bring our mobile IT devices onto one MDM (Mobile Device Management) platform to improve security and flexibility for users and management</a:t>
            </a:r>
          </a:p>
          <a:p>
            <a:pPr marL="227965" indent="-227965"/>
            <a:r>
              <a:rPr lang="en-GB" sz="1600" dirty="0">
                <a:cs typeface="Arial"/>
              </a:rPr>
              <a:t>Continued to develop the Sentinel system to provide modules to assist staff and users to report and analyse its content</a:t>
            </a:r>
          </a:p>
        </p:txBody>
      </p:sp>
    </p:spTree>
    <p:extLst>
      <p:ext uri="{BB962C8B-B14F-4D97-AF65-F5344CB8AC3E}">
        <p14:creationId xmlns:p14="http://schemas.microsoft.com/office/powerpoint/2010/main" val="3637627740"/>
      </p:ext>
    </p:extLst>
  </p:cSld>
  <p:clrMapOvr>
    <a:masterClrMapping/>
  </p:clrMapOvr>
  <mc:AlternateContent xmlns:mc="http://schemas.openxmlformats.org/markup-compatibility/2006" xmlns:p14="http://schemas.microsoft.com/office/powerpoint/2010/main">
    <mc:Choice Requires="p14">
      <p:transition spd="slow" p14:dur="2000" advTm="56120"/>
    </mc:Choice>
    <mc:Fallback xmlns="">
      <p:transition spd="slow" advTm="5612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926" y="4465397"/>
            <a:ext cx="175260" cy="2061845"/>
          </a:xfrm>
          <a:prstGeom prst="rect">
            <a:avLst/>
          </a:prstGeom>
        </p:spPr>
        <p:txBody>
          <a:bodyPr vert="vert270" wrap="square" lIns="0" tIns="635" rIns="0" bIns="0" rtlCol="0">
            <a:spAutoFit/>
          </a:bodyPr>
          <a:lstStyle/>
          <a:p>
            <a:pPr marL="12700">
              <a:lnSpc>
                <a:spcPct val="100000"/>
              </a:lnSpc>
              <a:spcBef>
                <a:spcPts val="5"/>
              </a:spcBef>
            </a:pPr>
            <a:r>
              <a:rPr sz="1050" spc="-10" dirty="0">
                <a:solidFill>
                  <a:srgbClr val="1C56A4"/>
                </a:solidFill>
                <a:latin typeface="Arial"/>
                <a:cs typeface="Arial"/>
                <a:hlinkClick r:id="rId2"/>
              </a:rPr>
              <a:t>www.stcolumbashospice.org.uk</a:t>
            </a:r>
            <a:endParaRPr sz="1050" dirty="0">
              <a:latin typeface="Arial"/>
              <a:cs typeface="Arial"/>
            </a:endParaRPr>
          </a:p>
        </p:txBody>
      </p:sp>
      <p:pic>
        <p:nvPicPr>
          <p:cNvPr id="3" name="object 3"/>
          <p:cNvPicPr/>
          <p:nvPr/>
        </p:nvPicPr>
        <p:blipFill>
          <a:blip r:embed="rId3" cstate="print"/>
          <a:stretch>
            <a:fillRect/>
          </a:stretch>
        </p:blipFill>
        <p:spPr>
          <a:xfrm>
            <a:off x="11616181" y="6344043"/>
            <a:ext cx="188087" cy="106426"/>
          </a:xfrm>
          <a:prstGeom prst="rect">
            <a:avLst/>
          </a:prstGeom>
        </p:spPr>
      </p:pic>
      <p:sp>
        <p:nvSpPr>
          <p:cNvPr id="4" name="object 4"/>
          <p:cNvSpPr txBox="1">
            <a:spLocks noGrp="1"/>
          </p:cNvSpPr>
          <p:nvPr>
            <p:ph type="title"/>
          </p:nvPr>
        </p:nvSpPr>
        <p:spPr>
          <a:prstGeom prst="rect">
            <a:avLst/>
          </a:prstGeom>
        </p:spPr>
        <p:txBody>
          <a:bodyPr vert="horz" wrap="square" lIns="0" tIns="275082" rIns="0" bIns="0" rtlCol="0">
            <a:spAutoFit/>
          </a:bodyPr>
          <a:lstStyle/>
          <a:p>
            <a:pPr marL="1152525">
              <a:lnSpc>
                <a:spcPct val="100000"/>
              </a:lnSpc>
              <a:spcBef>
                <a:spcPts val="105"/>
              </a:spcBef>
            </a:pPr>
            <a:r>
              <a:rPr sz="2000" dirty="0"/>
              <a:t>Building</a:t>
            </a:r>
            <a:r>
              <a:rPr sz="2000" spc="-40" dirty="0"/>
              <a:t> </a:t>
            </a:r>
            <a:r>
              <a:rPr sz="2000" dirty="0"/>
              <a:t>on</a:t>
            </a:r>
            <a:r>
              <a:rPr sz="2000" spc="-20" dirty="0"/>
              <a:t> </a:t>
            </a:r>
            <a:r>
              <a:rPr sz="2000" dirty="0"/>
              <a:t>the</a:t>
            </a:r>
            <a:r>
              <a:rPr sz="2000" spc="-40" dirty="0"/>
              <a:t> </a:t>
            </a:r>
            <a:r>
              <a:rPr sz="2000" dirty="0"/>
              <a:t>established</a:t>
            </a:r>
            <a:r>
              <a:rPr sz="2000" spc="-45" dirty="0"/>
              <a:t> </a:t>
            </a:r>
            <a:r>
              <a:rPr sz="2000" dirty="0"/>
              <a:t>reputation</a:t>
            </a:r>
            <a:r>
              <a:rPr sz="2000" spc="-60" dirty="0"/>
              <a:t> </a:t>
            </a:r>
            <a:r>
              <a:rPr sz="2000" dirty="0"/>
              <a:t>of</a:t>
            </a:r>
            <a:r>
              <a:rPr sz="2000" spc="-35" dirty="0"/>
              <a:t> </a:t>
            </a:r>
            <a:r>
              <a:rPr sz="2000" dirty="0"/>
              <a:t>the</a:t>
            </a:r>
            <a:r>
              <a:rPr sz="2000" spc="-35" dirty="0"/>
              <a:t> </a:t>
            </a:r>
            <a:r>
              <a:rPr sz="2000" dirty="0"/>
              <a:t>Hospice</a:t>
            </a:r>
            <a:r>
              <a:rPr sz="2000" spc="-40" dirty="0"/>
              <a:t> </a:t>
            </a:r>
            <a:r>
              <a:rPr sz="2000" dirty="0"/>
              <a:t>and</a:t>
            </a:r>
            <a:r>
              <a:rPr sz="2000" spc="-20" dirty="0"/>
              <a:t> </a:t>
            </a:r>
            <a:r>
              <a:rPr sz="2000" spc="-10" dirty="0"/>
              <a:t>brand</a:t>
            </a:r>
            <a:endParaRPr sz="2000" dirty="0"/>
          </a:p>
        </p:txBody>
      </p:sp>
      <p:sp>
        <p:nvSpPr>
          <p:cNvPr id="5" name="object 5"/>
          <p:cNvSpPr txBox="1">
            <a:spLocks noGrp="1"/>
          </p:cNvSpPr>
          <p:nvPr>
            <p:ph type="body" idx="1"/>
          </p:nvPr>
        </p:nvSpPr>
        <p:spPr>
          <a:xfrm>
            <a:off x="888898" y="1649323"/>
            <a:ext cx="9883775" cy="4743350"/>
          </a:xfrm>
          <a:prstGeom prst="rect">
            <a:avLst/>
          </a:prstGeom>
        </p:spPr>
        <p:txBody>
          <a:bodyPr vert="horz" wrap="square" lIns="0" tIns="172720" rIns="0" bIns="0" rtlCol="0">
            <a:spAutoFit/>
          </a:bodyPr>
          <a:lstStyle/>
          <a:p>
            <a:pPr marL="12700" marR="5080">
              <a:lnSpc>
                <a:spcPct val="90000"/>
              </a:lnSpc>
              <a:spcBef>
                <a:spcPts val="1500"/>
              </a:spcBef>
              <a:tabLst>
                <a:tab pos="241300" algn="l"/>
              </a:tabLst>
            </a:pPr>
            <a:r>
              <a:rPr lang="en-GB" sz="1600" dirty="0">
                <a:solidFill>
                  <a:srgbClr val="48484A"/>
                </a:solidFill>
                <a:latin typeface="Arial"/>
                <a:cs typeface="Arial"/>
              </a:rPr>
              <a:t>Over the period of this strategy we have successfully</a:t>
            </a:r>
          </a:p>
          <a:p>
            <a:pPr marL="241300" marR="247650" indent="-228600">
              <a:spcBef>
                <a:spcPts val="1465"/>
              </a:spcBef>
              <a:buFontTx/>
              <a:buChar char="•"/>
              <a:tabLst>
                <a:tab pos="241300" algn="l"/>
              </a:tabLst>
            </a:pPr>
            <a:r>
              <a:rPr lang="en-GB" sz="1600" spc="-10" dirty="0">
                <a:solidFill>
                  <a:schemeClr val="tx1"/>
                </a:solidFill>
              </a:rPr>
              <a:t>Been awarded ‘exceptional’ ratings across all areas assessed by our regulators Healthcare Improvement Scotland in April 2024.</a:t>
            </a:r>
          </a:p>
          <a:p>
            <a:pPr marL="241300" marR="247650" indent="-228600">
              <a:spcBef>
                <a:spcPts val="1465"/>
              </a:spcBef>
              <a:buFontTx/>
              <a:buChar char="•"/>
              <a:tabLst>
                <a:tab pos="241300" algn="l"/>
              </a:tabLst>
            </a:pPr>
            <a:r>
              <a:rPr lang="en-GB" sz="1600" dirty="0">
                <a:solidFill>
                  <a:srgbClr val="49494B"/>
                </a:solidFill>
              </a:rPr>
              <a:t>Been awarded Gold status following our Investors in People assessment recognising our </a:t>
            </a:r>
            <a:r>
              <a:rPr lang="en-GB" sz="1600" dirty="0">
                <a:solidFill>
                  <a:schemeClr val="tx1"/>
                </a:solidFill>
              </a:rPr>
              <a:t>shared values and inclusive approach to developing our strategy</a:t>
            </a:r>
            <a:endParaRPr lang="en-GB" sz="1600" spc="-20" dirty="0">
              <a:solidFill>
                <a:schemeClr val="tx1"/>
              </a:solidFill>
            </a:endParaRPr>
          </a:p>
          <a:p>
            <a:pPr marL="241300" marR="247650" indent="-228600">
              <a:spcBef>
                <a:spcPts val="1465"/>
              </a:spcBef>
              <a:buChar char="•"/>
              <a:tabLst>
                <a:tab pos="241300" algn="l"/>
              </a:tabLst>
            </a:pPr>
            <a:r>
              <a:rPr sz="1600" dirty="0" err="1"/>
              <a:t>Utilised</a:t>
            </a:r>
            <a:r>
              <a:rPr sz="1600" spc="-25" dirty="0"/>
              <a:t> </a:t>
            </a:r>
            <a:r>
              <a:rPr sz="1600" dirty="0"/>
              <a:t>the</a:t>
            </a:r>
            <a:r>
              <a:rPr sz="1600" spc="-45" dirty="0"/>
              <a:t> </a:t>
            </a:r>
            <a:r>
              <a:rPr sz="1600" dirty="0"/>
              <a:t>hospice</a:t>
            </a:r>
            <a:r>
              <a:rPr sz="1600" spc="-55" dirty="0"/>
              <a:t> </a:t>
            </a:r>
            <a:r>
              <a:rPr sz="1600" dirty="0"/>
              <a:t>values</a:t>
            </a:r>
            <a:r>
              <a:rPr sz="1600" spc="-40" dirty="0"/>
              <a:t> </a:t>
            </a:r>
            <a:r>
              <a:rPr sz="1600" dirty="0"/>
              <a:t>to</a:t>
            </a:r>
            <a:r>
              <a:rPr sz="1600" spc="-50" dirty="0"/>
              <a:t> </a:t>
            </a:r>
            <a:r>
              <a:rPr sz="1600" dirty="0"/>
              <a:t>support</a:t>
            </a:r>
            <a:r>
              <a:rPr sz="1600" spc="-70" dirty="0"/>
              <a:t> </a:t>
            </a:r>
            <a:r>
              <a:rPr sz="1600" dirty="0"/>
              <a:t>a</a:t>
            </a:r>
            <a:r>
              <a:rPr sz="1600" spc="-30" dirty="0"/>
              <a:t> </a:t>
            </a:r>
            <a:r>
              <a:rPr sz="1600" dirty="0"/>
              <a:t>programme</a:t>
            </a:r>
            <a:r>
              <a:rPr sz="1600" spc="-65" dirty="0"/>
              <a:t> </a:t>
            </a:r>
            <a:r>
              <a:rPr sz="1600" dirty="0"/>
              <a:t>of</a:t>
            </a:r>
            <a:r>
              <a:rPr sz="1600" spc="-45" dirty="0"/>
              <a:t> </a:t>
            </a:r>
            <a:r>
              <a:rPr sz="1600" dirty="0"/>
              <a:t>activities,</a:t>
            </a:r>
            <a:r>
              <a:rPr sz="1600" spc="-55" dirty="0"/>
              <a:t> </a:t>
            </a:r>
            <a:r>
              <a:rPr sz="1600" dirty="0"/>
              <a:t>including</a:t>
            </a:r>
            <a:r>
              <a:rPr sz="1600" spc="-40" dirty="0"/>
              <a:t> </a:t>
            </a:r>
            <a:r>
              <a:rPr sz="1600" spc="-20" dirty="0"/>
              <a:t>team </a:t>
            </a:r>
            <a:r>
              <a:rPr sz="1600" dirty="0"/>
              <a:t>workshops,</a:t>
            </a:r>
            <a:r>
              <a:rPr sz="1600" spc="-75" dirty="0"/>
              <a:t> </a:t>
            </a:r>
            <a:r>
              <a:rPr sz="1600" dirty="0"/>
              <a:t>designed</a:t>
            </a:r>
            <a:r>
              <a:rPr sz="1600" spc="-50" dirty="0"/>
              <a:t> </a:t>
            </a:r>
            <a:r>
              <a:rPr sz="1600" dirty="0"/>
              <a:t>to</a:t>
            </a:r>
            <a:r>
              <a:rPr sz="1600" spc="-25" dirty="0"/>
              <a:t> </a:t>
            </a:r>
            <a:r>
              <a:rPr sz="1600" dirty="0"/>
              <a:t>create</a:t>
            </a:r>
            <a:r>
              <a:rPr sz="1600" spc="-55" dirty="0"/>
              <a:t> </a:t>
            </a:r>
            <a:r>
              <a:rPr sz="1600" dirty="0"/>
              <a:t>a</a:t>
            </a:r>
            <a:r>
              <a:rPr sz="1600" spc="-10" dirty="0"/>
              <a:t> </a:t>
            </a:r>
            <a:r>
              <a:rPr sz="1600" dirty="0"/>
              <a:t>culture</a:t>
            </a:r>
            <a:r>
              <a:rPr sz="1600" spc="-40" dirty="0"/>
              <a:t> </a:t>
            </a:r>
            <a:r>
              <a:rPr sz="1600" dirty="0"/>
              <a:t>of</a:t>
            </a:r>
            <a:r>
              <a:rPr sz="1600" spc="-35" dirty="0"/>
              <a:t> </a:t>
            </a:r>
            <a:r>
              <a:rPr sz="1600" dirty="0"/>
              <a:t>person</a:t>
            </a:r>
            <a:r>
              <a:rPr sz="1600" spc="-45" dirty="0"/>
              <a:t> </a:t>
            </a:r>
            <a:r>
              <a:rPr sz="1600" dirty="0"/>
              <a:t>centred</a:t>
            </a:r>
            <a:r>
              <a:rPr sz="1600" spc="-50" dirty="0"/>
              <a:t> </a:t>
            </a:r>
            <a:r>
              <a:rPr sz="1600" dirty="0"/>
              <a:t>and</a:t>
            </a:r>
            <a:r>
              <a:rPr sz="1600" spc="-30" dirty="0"/>
              <a:t> </a:t>
            </a:r>
            <a:r>
              <a:rPr sz="1600" dirty="0"/>
              <a:t>community</a:t>
            </a:r>
            <a:r>
              <a:rPr sz="1600" spc="-45" dirty="0"/>
              <a:t> </a:t>
            </a:r>
            <a:r>
              <a:rPr sz="1600" spc="-10" dirty="0"/>
              <a:t>focused </a:t>
            </a:r>
            <a:r>
              <a:rPr sz="1600" spc="-20" dirty="0"/>
              <a:t>care</a:t>
            </a:r>
            <a:r>
              <a:rPr lang="en-GB" sz="1600" spc="-20" dirty="0"/>
              <a:t> and embedded that values in our everyday behaviours and language. </a:t>
            </a:r>
          </a:p>
          <a:p>
            <a:pPr marL="240665" indent="-227965">
              <a:spcBef>
                <a:spcPts val="1230"/>
              </a:spcBef>
              <a:buChar char="•"/>
              <a:tabLst>
                <a:tab pos="240665" algn="l"/>
              </a:tabLst>
            </a:pPr>
            <a:r>
              <a:rPr lang="en-GB" sz="1600" dirty="0">
                <a:solidFill>
                  <a:schemeClr val="tx1"/>
                </a:solidFill>
              </a:rPr>
              <a:t>Hosted a</a:t>
            </a:r>
            <a:r>
              <a:rPr lang="en-GB" sz="1600" spc="-25" dirty="0">
                <a:solidFill>
                  <a:schemeClr val="tx1"/>
                </a:solidFill>
              </a:rPr>
              <a:t> </a:t>
            </a:r>
            <a:r>
              <a:rPr lang="en-GB" sz="1600" dirty="0">
                <a:solidFill>
                  <a:schemeClr val="tx1"/>
                </a:solidFill>
              </a:rPr>
              <a:t>strategic</a:t>
            </a:r>
            <a:r>
              <a:rPr lang="en-GB" sz="1600" spc="-45" dirty="0">
                <a:solidFill>
                  <a:schemeClr val="tx1"/>
                </a:solidFill>
              </a:rPr>
              <a:t> </a:t>
            </a:r>
            <a:r>
              <a:rPr lang="en-GB" sz="1600" dirty="0">
                <a:solidFill>
                  <a:schemeClr val="tx1"/>
                </a:solidFill>
              </a:rPr>
              <a:t>stakeholder</a:t>
            </a:r>
            <a:r>
              <a:rPr lang="en-GB" sz="1600" spc="-50" dirty="0">
                <a:solidFill>
                  <a:schemeClr val="tx1"/>
                </a:solidFill>
              </a:rPr>
              <a:t> </a:t>
            </a:r>
            <a:r>
              <a:rPr lang="en-GB" sz="1600" dirty="0">
                <a:solidFill>
                  <a:schemeClr val="tx1"/>
                </a:solidFill>
              </a:rPr>
              <a:t>event</a:t>
            </a:r>
            <a:r>
              <a:rPr lang="en-GB" sz="1600" spc="-35" dirty="0">
                <a:solidFill>
                  <a:schemeClr val="tx1"/>
                </a:solidFill>
              </a:rPr>
              <a:t> </a:t>
            </a:r>
            <a:r>
              <a:rPr lang="en-GB" sz="1600" dirty="0">
                <a:solidFill>
                  <a:schemeClr val="tx1"/>
                </a:solidFill>
              </a:rPr>
              <a:t>to</a:t>
            </a:r>
            <a:r>
              <a:rPr lang="en-GB" sz="1600" spc="-30" dirty="0">
                <a:solidFill>
                  <a:schemeClr val="tx1"/>
                </a:solidFill>
              </a:rPr>
              <a:t> </a:t>
            </a:r>
            <a:r>
              <a:rPr lang="en-GB" sz="1600" dirty="0">
                <a:solidFill>
                  <a:schemeClr val="tx1"/>
                </a:solidFill>
              </a:rPr>
              <a:t>share</a:t>
            </a:r>
            <a:r>
              <a:rPr lang="en-GB" sz="1600" spc="-35" dirty="0">
                <a:solidFill>
                  <a:schemeClr val="tx1"/>
                </a:solidFill>
              </a:rPr>
              <a:t> </a:t>
            </a:r>
            <a:r>
              <a:rPr lang="en-GB" sz="1600" dirty="0">
                <a:solidFill>
                  <a:schemeClr val="tx1"/>
                </a:solidFill>
              </a:rPr>
              <a:t>the</a:t>
            </a:r>
            <a:r>
              <a:rPr lang="en-GB" sz="1600" spc="-30" dirty="0">
                <a:solidFill>
                  <a:schemeClr val="tx1"/>
                </a:solidFill>
              </a:rPr>
              <a:t> </a:t>
            </a:r>
            <a:r>
              <a:rPr lang="en-GB" sz="1600" dirty="0">
                <a:solidFill>
                  <a:schemeClr val="tx1"/>
                </a:solidFill>
              </a:rPr>
              <a:t>successes</a:t>
            </a:r>
            <a:r>
              <a:rPr lang="en-GB" sz="1600" spc="-45" dirty="0">
                <a:solidFill>
                  <a:schemeClr val="tx1"/>
                </a:solidFill>
              </a:rPr>
              <a:t> </a:t>
            </a:r>
            <a:r>
              <a:rPr lang="en-GB" sz="1600" dirty="0">
                <a:solidFill>
                  <a:schemeClr val="tx1"/>
                </a:solidFill>
              </a:rPr>
              <a:t>of</a:t>
            </a:r>
            <a:r>
              <a:rPr lang="en-GB" sz="1600" spc="-30" dirty="0">
                <a:solidFill>
                  <a:schemeClr val="tx1"/>
                </a:solidFill>
              </a:rPr>
              <a:t> </a:t>
            </a:r>
            <a:r>
              <a:rPr lang="en-GB" sz="1600" dirty="0">
                <a:solidFill>
                  <a:schemeClr val="tx1"/>
                </a:solidFill>
              </a:rPr>
              <a:t>our</a:t>
            </a:r>
            <a:r>
              <a:rPr lang="en-GB" sz="1600" spc="-30" dirty="0">
                <a:solidFill>
                  <a:schemeClr val="tx1"/>
                </a:solidFill>
              </a:rPr>
              <a:t> </a:t>
            </a:r>
            <a:r>
              <a:rPr lang="en-GB" sz="1600" spc="-10" dirty="0">
                <a:solidFill>
                  <a:schemeClr val="tx1"/>
                </a:solidFill>
              </a:rPr>
              <a:t>strategy with those who helped us create it.</a:t>
            </a:r>
          </a:p>
          <a:p>
            <a:pPr marL="241300" marR="247650" indent="-228600">
              <a:spcBef>
                <a:spcPts val="1465"/>
              </a:spcBef>
              <a:buFontTx/>
              <a:buChar char="•"/>
              <a:tabLst>
                <a:tab pos="241300" algn="l"/>
              </a:tabLst>
            </a:pPr>
            <a:r>
              <a:rPr lang="en-GB" sz="1600" dirty="0">
                <a:latin typeface="Arial"/>
                <a:cs typeface="Arial"/>
              </a:rPr>
              <a:t>Participated</a:t>
            </a:r>
            <a:r>
              <a:rPr lang="en-GB" sz="1600" spc="-75" dirty="0">
                <a:latin typeface="Arial"/>
                <a:cs typeface="Arial"/>
              </a:rPr>
              <a:t> </a:t>
            </a:r>
            <a:r>
              <a:rPr lang="en-GB" sz="1600" dirty="0">
                <a:latin typeface="Arial"/>
                <a:cs typeface="Arial"/>
              </a:rPr>
              <a:t>in</a:t>
            </a:r>
            <a:r>
              <a:rPr lang="en-GB" sz="1600" spc="-30" dirty="0">
                <a:latin typeface="Arial"/>
                <a:cs typeface="Arial"/>
              </a:rPr>
              <a:t> </a:t>
            </a:r>
            <a:r>
              <a:rPr lang="en-GB" sz="1600" dirty="0">
                <a:latin typeface="Arial"/>
                <a:cs typeface="Arial"/>
              </a:rPr>
              <a:t>regional</a:t>
            </a:r>
            <a:r>
              <a:rPr lang="en-GB" sz="1600" spc="-45" dirty="0">
                <a:latin typeface="Arial"/>
                <a:cs typeface="Arial"/>
              </a:rPr>
              <a:t> </a:t>
            </a:r>
            <a:r>
              <a:rPr lang="en-GB" sz="1600" dirty="0">
                <a:latin typeface="Arial"/>
                <a:cs typeface="Arial"/>
              </a:rPr>
              <a:t>and</a:t>
            </a:r>
            <a:r>
              <a:rPr lang="en-GB" sz="1600" spc="-40" dirty="0">
                <a:latin typeface="Arial"/>
                <a:cs typeface="Arial"/>
              </a:rPr>
              <a:t> </a:t>
            </a:r>
            <a:r>
              <a:rPr lang="en-GB" sz="1600" dirty="0">
                <a:latin typeface="Arial"/>
                <a:cs typeface="Arial"/>
              </a:rPr>
              <a:t>national</a:t>
            </a:r>
            <a:r>
              <a:rPr lang="en-GB" sz="1600" spc="-60" dirty="0">
                <a:latin typeface="Arial"/>
                <a:cs typeface="Arial"/>
              </a:rPr>
              <a:t> </a:t>
            </a:r>
            <a:r>
              <a:rPr lang="en-GB" sz="1600" dirty="0">
                <a:latin typeface="Arial"/>
                <a:cs typeface="Arial"/>
              </a:rPr>
              <a:t>events</a:t>
            </a:r>
            <a:r>
              <a:rPr lang="en-GB" sz="1600" spc="-35" dirty="0">
                <a:latin typeface="Arial"/>
                <a:cs typeface="Arial"/>
              </a:rPr>
              <a:t> </a:t>
            </a:r>
            <a:r>
              <a:rPr lang="en-GB" sz="1600" dirty="0">
                <a:latin typeface="Arial"/>
                <a:cs typeface="Arial"/>
              </a:rPr>
              <a:t>including</a:t>
            </a:r>
            <a:r>
              <a:rPr lang="en-GB" sz="1600" spc="-50" dirty="0">
                <a:latin typeface="Arial"/>
                <a:cs typeface="Arial"/>
              </a:rPr>
              <a:t> </a:t>
            </a:r>
            <a:r>
              <a:rPr lang="en-GB" sz="1600" dirty="0">
                <a:latin typeface="Arial"/>
                <a:cs typeface="Arial"/>
              </a:rPr>
              <a:t>the</a:t>
            </a:r>
            <a:r>
              <a:rPr lang="en-GB" sz="1600" spc="-45" dirty="0">
                <a:latin typeface="Arial"/>
                <a:cs typeface="Arial"/>
              </a:rPr>
              <a:t> </a:t>
            </a:r>
            <a:r>
              <a:rPr lang="en-GB" sz="1600" dirty="0">
                <a:latin typeface="Arial"/>
                <a:cs typeface="Arial"/>
              </a:rPr>
              <a:t>Scottish</a:t>
            </a:r>
            <a:r>
              <a:rPr lang="en-GB" sz="1600" spc="-60" dirty="0">
                <a:latin typeface="Arial"/>
                <a:cs typeface="Arial"/>
              </a:rPr>
              <a:t> </a:t>
            </a:r>
            <a:r>
              <a:rPr lang="en-GB" sz="1600" dirty="0">
                <a:latin typeface="Arial"/>
                <a:cs typeface="Arial"/>
              </a:rPr>
              <a:t>bereavement</a:t>
            </a:r>
            <a:r>
              <a:rPr lang="en-GB" sz="1600" spc="-55" dirty="0">
                <a:latin typeface="Arial"/>
                <a:cs typeface="Arial"/>
              </a:rPr>
              <a:t> </a:t>
            </a:r>
            <a:r>
              <a:rPr lang="en-GB" sz="1600" dirty="0">
                <a:latin typeface="Arial"/>
                <a:cs typeface="Arial"/>
              </a:rPr>
              <a:t>network</a:t>
            </a:r>
            <a:r>
              <a:rPr lang="en-GB" sz="1600" spc="-30" dirty="0">
                <a:latin typeface="Arial"/>
                <a:cs typeface="Arial"/>
              </a:rPr>
              <a:t> </a:t>
            </a:r>
            <a:r>
              <a:rPr lang="en-GB" sz="1600" dirty="0">
                <a:latin typeface="Arial"/>
                <a:cs typeface="Arial"/>
              </a:rPr>
              <a:t>annual</a:t>
            </a:r>
            <a:r>
              <a:rPr lang="en-GB" sz="1600" spc="-55" dirty="0">
                <a:latin typeface="Arial"/>
                <a:cs typeface="Arial"/>
              </a:rPr>
              <a:t> </a:t>
            </a:r>
            <a:r>
              <a:rPr lang="en-GB" sz="1600" spc="-10" dirty="0">
                <a:latin typeface="Arial"/>
                <a:cs typeface="Arial"/>
              </a:rPr>
              <a:t>gathering,</a:t>
            </a:r>
            <a:r>
              <a:rPr lang="en-GB" sz="1600" spc="-125" dirty="0">
                <a:latin typeface="Arial"/>
                <a:cs typeface="Arial"/>
              </a:rPr>
              <a:t> </a:t>
            </a:r>
            <a:r>
              <a:rPr lang="en-GB" sz="1600" dirty="0">
                <a:latin typeface="Arial"/>
                <a:cs typeface="Arial"/>
              </a:rPr>
              <a:t>Association</a:t>
            </a:r>
            <a:r>
              <a:rPr lang="en-GB" sz="1600" spc="-75" dirty="0">
                <a:latin typeface="Arial"/>
                <a:cs typeface="Arial"/>
              </a:rPr>
              <a:t> </a:t>
            </a:r>
            <a:r>
              <a:rPr lang="en-GB" sz="1600" spc="-25" dirty="0">
                <a:latin typeface="Arial"/>
                <a:cs typeface="Arial"/>
              </a:rPr>
              <a:t>of</a:t>
            </a:r>
            <a:r>
              <a:rPr lang="en-GB" sz="1600" spc="-25" dirty="0"/>
              <a:t> </a:t>
            </a:r>
            <a:r>
              <a:rPr lang="en-GB" sz="1600" dirty="0">
                <a:latin typeface="Arial"/>
                <a:cs typeface="Arial"/>
              </a:rPr>
              <a:t>bereavement</a:t>
            </a:r>
            <a:r>
              <a:rPr lang="en-GB" sz="1600" spc="-50" dirty="0">
                <a:latin typeface="Arial"/>
                <a:cs typeface="Arial"/>
              </a:rPr>
              <a:t> </a:t>
            </a:r>
            <a:r>
              <a:rPr lang="en-GB" sz="1600" dirty="0">
                <a:latin typeface="Arial"/>
                <a:cs typeface="Arial"/>
              </a:rPr>
              <a:t>service</a:t>
            </a:r>
            <a:r>
              <a:rPr lang="en-GB" sz="1600" spc="-25" dirty="0">
                <a:latin typeface="Arial"/>
                <a:cs typeface="Arial"/>
              </a:rPr>
              <a:t> </a:t>
            </a:r>
            <a:r>
              <a:rPr lang="en-GB" sz="1600" spc="-10" dirty="0">
                <a:latin typeface="Arial"/>
                <a:cs typeface="Arial"/>
              </a:rPr>
              <a:t>coordinators</a:t>
            </a:r>
            <a:r>
              <a:rPr lang="en-GB" sz="1600" spc="-55" dirty="0">
                <a:latin typeface="Arial"/>
                <a:cs typeface="Arial"/>
              </a:rPr>
              <a:t> </a:t>
            </a:r>
            <a:r>
              <a:rPr lang="en-GB" sz="1600" dirty="0">
                <a:latin typeface="Arial"/>
                <a:cs typeface="Arial"/>
              </a:rPr>
              <a:t>and</a:t>
            </a:r>
            <a:r>
              <a:rPr lang="en-GB" sz="1600" spc="-20" dirty="0">
                <a:latin typeface="Arial"/>
                <a:cs typeface="Arial"/>
              </a:rPr>
              <a:t> </a:t>
            </a:r>
            <a:r>
              <a:rPr lang="en-GB" sz="1600" spc="-10" dirty="0">
                <a:latin typeface="Arial"/>
                <a:cs typeface="Arial"/>
              </a:rPr>
              <a:t>the</a:t>
            </a:r>
            <a:r>
              <a:rPr lang="en-GB" sz="1600" spc="-95" dirty="0">
                <a:latin typeface="Arial"/>
                <a:cs typeface="Arial"/>
              </a:rPr>
              <a:t> </a:t>
            </a:r>
            <a:r>
              <a:rPr lang="en-GB" sz="1600" dirty="0">
                <a:latin typeface="Arial"/>
                <a:cs typeface="Arial"/>
              </a:rPr>
              <a:t>Association</a:t>
            </a:r>
            <a:r>
              <a:rPr lang="en-GB" sz="1600" spc="-50" dirty="0">
                <a:latin typeface="Arial"/>
                <a:cs typeface="Arial"/>
              </a:rPr>
              <a:t> </a:t>
            </a:r>
            <a:r>
              <a:rPr lang="en-GB" sz="1600" dirty="0">
                <a:latin typeface="Arial"/>
                <a:cs typeface="Arial"/>
              </a:rPr>
              <a:t>of</a:t>
            </a:r>
            <a:r>
              <a:rPr lang="en-GB" sz="1600" spc="-20" dirty="0">
                <a:latin typeface="Arial"/>
                <a:cs typeface="Arial"/>
              </a:rPr>
              <a:t> </a:t>
            </a:r>
            <a:r>
              <a:rPr lang="en-GB" sz="1600" dirty="0">
                <a:latin typeface="Arial"/>
                <a:cs typeface="Arial"/>
              </a:rPr>
              <a:t>palliative</a:t>
            </a:r>
            <a:r>
              <a:rPr lang="en-GB" sz="1600" spc="-25" dirty="0">
                <a:latin typeface="Arial"/>
                <a:cs typeface="Arial"/>
              </a:rPr>
              <a:t> </a:t>
            </a:r>
            <a:r>
              <a:rPr lang="en-GB" sz="1600" dirty="0">
                <a:latin typeface="Arial"/>
                <a:cs typeface="Arial"/>
              </a:rPr>
              <a:t>care</a:t>
            </a:r>
            <a:r>
              <a:rPr lang="en-GB" sz="1600" spc="-25" dirty="0">
                <a:latin typeface="Arial"/>
                <a:cs typeface="Arial"/>
              </a:rPr>
              <a:t> </a:t>
            </a:r>
            <a:r>
              <a:rPr lang="en-GB" sz="1600" dirty="0">
                <a:latin typeface="Arial"/>
                <a:cs typeface="Arial"/>
              </a:rPr>
              <a:t>social</a:t>
            </a:r>
            <a:r>
              <a:rPr lang="en-GB" sz="1600" spc="-35" dirty="0">
                <a:latin typeface="Arial"/>
                <a:cs typeface="Arial"/>
              </a:rPr>
              <a:t> </a:t>
            </a:r>
            <a:r>
              <a:rPr lang="en-GB" sz="1600" dirty="0">
                <a:latin typeface="Arial"/>
                <a:cs typeface="Arial"/>
              </a:rPr>
              <a:t>works</a:t>
            </a:r>
            <a:r>
              <a:rPr lang="en-GB" sz="1600" spc="-15" dirty="0">
                <a:latin typeface="Arial"/>
                <a:cs typeface="Arial"/>
              </a:rPr>
              <a:t> </a:t>
            </a:r>
            <a:r>
              <a:rPr lang="en-GB" sz="1600" spc="-10" dirty="0">
                <a:latin typeface="Arial"/>
                <a:cs typeface="Arial"/>
              </a:rPr>
              <a:t>conference.</a:t>
            </a:r>
          </a:p>
          <a:p>
            <a:pPr marL="12700" marR="247650">
              <a:spcBef>
                <a:spcPts val="1465"/>
              </a:spcBef>
              <a:tabLst>
                <a:tab pos="241300" algn="l"/>
              </a:tabLst>
            </a:pPr>
            <a:endParaRPr lang="en-GB" sz="1800" spc="-2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3151C-2274-2DAD-419C-3501717EBF6D}"/>
              </a:ext>
            </a:extLst>
          </p:cNvPr>
          <p:cNvSpPr>
            <a:spLocks noGrp="1"/>
          </p:cNvSpPr>
          <p:nvPr>
            <p:ph type="title"/>
          </p:nvPr>
        </p:nvSpPr>
        <p:spPr>
          <a:xfrm>
            <a:off x="1096162" y="585977"/>
            <a:ext cx="10052050" cy="307777"/>
          </a:xfrm>
        </p:spPr>
        <p:txBody>
          <a:bodyPr/>
          <a:lstStyle/>
          <a:p>
            <a:pPr algn="ctr"/>
            <a:r>
              <a:rPr lang="en-GB" sz="2000" dirty="0"/>
              <a:t>Building</a:t>
            </a:r>
            <a:r>
              <a:rPr lang="en-GB" sz="2000" spc="-40" dirty="0"/>
              <a:t> </a:t>
            </a:r>
            <a:r>
              <a:rPr lang="en-GB" sz="2000" dirty="0"/>
              <a:t>on</a:t>
            </a:r>
            <a:r>
              <a:rPr lang="en-GB" sz="2000" spc="-20" dirty="0"/>
              <a:t> </a:t>
            </a:r>
            <a:r>
              <a:rPr lang="en-GB" sz="2000" dirty="0"/>
              <a:t>the</a:t>
            </a:r>
            <a:r>
              <a:rPr lang="en-GB" sz="2000" spc="-40" dirty="0"/>
              <a:t> </a:t>
            </a:r>
            <a:r>
              <a:rPr lang="en-GB" sz="2000" dirty="0"/>
              <a:t>established</a:t>
            </a:r>
            <a:r>
              <a:rPr lang="en-GB" sz="2000" spc="-45" dirty="0"/>
              <a:t> </a:t>
            </a:r>
            <a:r>
              <a:rPr lang="en-GB" sz="2000" dirty="0"/>
              <a:t>reputation</a:t>
            </a:r>
            <a:r>
              <a:rPr lang="en-GB" sz="2000" spc="-60" dirty="0"/>
              <a:t> </a:t>
            </a:r>
            <a:r>
              <a:rPr lang="en-GB" sz="2000" dirty="0"/>
              <a:t>of</a:t>
            </a:r>
            <a:r>
              <a:rPr lang="en-GB" sz="2000" spc="-35" dirty="0"/>
              <a:t> </a:t>
            </a:r>
            <a:r>
              <a:rPr lang="en-GB" sz="2000" dirty="0"/>
              <a:t>the</a:t>
            </a:r>
            <a:r>
              <a:rPr lang="en-GB" sz="2000" spc="-35" dirty="0"/>
              <a:t> </a:t>
            </a:r>
            <a:r>
              <a:rPr lang="en-GB" sz="2000" dirty="0"/>
              <a:t>Hospice</a:t>
            </a:r>
            <a:r>
              <a:rPr lang="en-GB" sz="2000" spc="-40" dirty="0"/>
              <a:t> </a:t>
            </a:r>
            <a:r>
              <a:rPr lang="en-GB" sz="2000" dirty="0"/>
              <a:t>and</a:t>
            </a:r>
            <a:r>
              <a:rPr lang="en-GB" sz="2000" spc="-20" dirty="0"/>
              <a:t> </a:t>
            </a:r>
            <a:r>
              <a:rPr lang="en-GB" sz="2000" spc="-10" dirty="0"/>
              <a:t>brand</a:t>
            </a:r>
            <a:endParaRPr lang="en-GB" sz="2000" dirty="0"/>
          </a:p>
        </p:txBody>
      </p:sp>
      <p:sp>
        <p:nvSpPr>
          <p:cNvPr id="3" name="Text Placeholder 2">
            <a:extLst>
              <a:ext uri="{FF2B5EF4-FFF2-40B4-BE49-F238E27FC236}">
                <a16:creationId xmlns:a16="http://schemas.microsoft.com/office/drawing/2014/main" id="{8F77757E-ED96-BC9C-83AE-E825999C97EE}"/>
              </a:ext>
            </a:extLst>
          </p:cNvPr>
          <p:cNvSpPr>
            <a:spLocks noGrp="1"/>
          </p:cNvSpPr>
          <p:nvPr>
            <p:ph type="body" idx="1"/>
          </p:nvPr>
        </p:nvSpPr>
        <p:spPr>
          <a:xfrm>
            <a:off x="914400" y="1066800"/>
            <a:ext cx="9883775" cy="6810582"/>
          </a:xfrm>
        </p:spPr>
        <p:txBody>
          <a:bodyPr/>
          <a:lstStyle/>
          <a:p>
            <a:pPr marL="12700" marR="5080">
              <a:lnSpc>
                <a:spcPct val="90000"/>
              </a:lnSpc>
              <a:spcBef>
                <a:spcPts val="1500"/>
              </a:spcBef>
              <a:tabLst>
                <a:tab pos="241300" algn="l"/>
              </a:tabLst>
            </a:pPr>
            <a:r>
              <a:rPr lang="en-GB" sz="1600" dirty="0">
                <a:solidFill>
                  <a:srgbClr val="48484A"/>
                </a:solidFill>
                <a:latin typeface="Arial"/>
                <a:cs typeface="Arial"/>
              </a:rPr>
              <a:t>We have successfully</a:t>
            </a:r>
          </a:p>
          <a:p>
            <a:pPr marL="241300" marR="5080" indent="-228600">
              <a:spcBef>
                <a:spcPts val="1495"/>
              </a:spcBef>
              <a:buChar char="•"/>
              <a:tabLst>
                <a:tab pos="241300" algn="l"/>
              </a:tabLst>
            </a:pPr>
            <a:r>
              <a:rPr lang="en-GB" sz="1600" dirty="0">
                <a:solidFill>
                  <a:srgbClr val="49494B"/>
                </a:solidFill>
              </a:rPr>
              <a:t>Contributed as invited speakers to international research events and educational programmes, including </a:t>
            </a:r>
            <a:r>
              <a:rPr lang="en-US" sz="1600" dirty="0" err="1">
                <a:solidFill>
                  <a:srgbClr val="49494B"/>
                </a:solidFill>
              </a:rPr>
              <a:t>Metropolia</a:t>
            </a:r>
            <a:r>
              <a:rPr lang="en-US" sz="1600" dirty="0">
                <a:solidFill>
                  <a:srgbClr val="49494B"/>
                </a:solidFill>
              </a:rPr>
              <a:t> </a:t>
            </a:r>
            <a:r>
              <a:rPr lang="en-US" sz="1600" dirty="0"/>
              <a:t>University of Applied Sciences, Helsinki, Finland; the Royal Conservatoire of Scotland; and at the Isfom music therapy training in Napoli, Italy. </a:t>
            </a:r>
          </a:p>
          <a:p>
            <a:pPr marL="241300" marR="5080" indent="-228600">
              <a:spcBef>
                <a:spcPts val="1495"/>
              </a:spcBef>
              <a:buFontTx/>
              <a:buChar char="•"/>
              <a:tabLst>
                <a:tab pos="241300" algn="l"/>
              </a:tabLst>
            </a:pPr>
            <a:r>
              <a:rPr lang="en-US" sz="1600" dirty="0">
                <a:solidFill>
                  <a:srgbClr val="49494B"/>
                </a:solidFill>
              </a:rPr>
              <a:t>We had numerous journal articles and book chapter publications. This included co-authoring and publishing </a:t>
            </a:r>
            <a:r>
              <a:rPr lang="en-US" sz="1600" dirty="0"/>
              <a:t>a best-practice agenda for music therapy research to support informal carers of terminally ill patients pre-and post-death bereavement.</a:t>
            </a:r>
          </a:p>
          <a:p>
            <a:pPr marL="241300" marR="5080" indent="-228600">
              <a:spcBef>
                <a:spcPts val="1495"/>
              </a:spcBef>
              <a:buFontTx/>
              <a:buChar char="•"/>
              <a:tabLst>
                <a:tab pos="241300" algn="l"/>
              </a:tabLst>
            </a:pPr>
            <a:r>
              <a:rPr lang="en-US" sz="1600" dirty="0"/>
              <a:t>Published the full evaluation report for our virtual ward service: “Towards an innovative Virtual Ward initiative for specialist palliative care: Service evaluation findings from St Columba’s Hospice Care”. The report has been made available online and shared widely with other hospice providers and stakeholders. </a:t>
            </a:r>
          </a:p>
          <a:p>
            <a:pPr marL="241300" marR="5080" indent="-228600" algn="just">
              <a:spcBef>
                <a:spcPts val="1495"/>
              </a:spcBef>
              <a:buFontTx/>
              <a:buChar char="•"/>
              <a:tabLst>
                <a:tab pos="241300" algn="l"/>
              </a:tabLst>
            </a:pPr>
            <a:r>
              <a:rPr lang="en-US" sz="1600" dirty="0"/>
              <a:t>Our Lecturer has been invited to join a panel at St Christopher’s Hospice and Kings College London to attend their student’s </a:t>
            </a:r>
            <a:r>
              <a:rPr lang="en-US" sz="1600" dirty="0" err="1"/>
              <a:t>vivas</a:t>
            </a:r>
            <a:r>
              <a:rPr lang="en-US" sz="1600" dirty="0"/>
              <a:t> and judge their MSc Palliative Care student dissertation award. </a:t>
            </a:r>
          </a:p>
          <a:p>
            <a:pPr marL="240665" indent="-227965">
              <a:spcBef>
                <a:spcPts val="1330"/>
              </a:spcBef>
              <a:buChar char="•"/>
              <a:tabLst>
                <a:tab pos="240665" algn="l"/>
              </a:tabLst>
            </a:pPr>
            <a:r>
              <a:rPr lang="en-GB" sz="1600" spc="-10" dirty="0"/>
              <a:t>Commissioned an economic evaluation of hospice services by York University which demonstrated a significant return on our commissioners investment.</a:t>
            </a:r>
            <a:endParaRPr lang="en-GB" sz="1600" spc="-10" dirty="0">
              <a:latin typeface="Arial"/>
              <a:cs typeface="Arial"/>
            </a:endParaRPr>
          </a:p>
          <a:p>
            <a:pPr marL="241300" marR="5080" indent="-228600">
              <a:spcBef>
                <a:spcPts val="1495"/>
              </a:spcBef>
              <a:buFontTx/>
              <a:buChar char="•"/>
              <a:tabLst>
                <a:tab pos="241300" algn="l"/>
              </a:tabLst>
            </a:pPr>
            <a:endParaRPr lang="en-US" sz="1600" dirty="0"/>
          </a:p>
          <a:p>
            <a:pPr marL="241300" marR="5080" indent="-228600">
              <a:spcBef>
                <a:spcPts val="1495"/>
              </a:spcBef>
              <a:buFontTx/>
              <a:buChar char="•"/>
              <a:tabLst>
                <a:tab pos="241300" algn="l"/>
              </a:tabLst>
            </a:pPr>
            <a:endParaRPr lang="en-US" sz="1600" dirty="0"/>
          </a:p>
          <a:p>
            <a:pPr marL="241300" marR="5080" indent="-228600">
              <a:spcBef>
                <a:spcPts val="1495"/>
              </a:spcBef>
              <a:buFontTx/>
              <a:buChar char="•"/>
              <a:tabLst>
                <a:tab pos="241300" algn="l"/>
              </a:tabLst>
            </a:pPr>
            <a:endParaRPr lang="en-US" sz="1600" spc="-10" dirty="0"/>
          </a:p>
          <a:p>
            <a:pPr marL="241300" marR="5080" indent="-228600">
              <a:spcBef>
                <a:spcPts val="1495"/>
              </a:spcBef>
              <a:buChar char="•"/>
              <a:tabLst>
                <a:tab pos="241300" algn="l"/>
              </a:tabLst>
            </a:pPr>
            <a:endParaRPr lang="en-GB" sz="1600" dirty="0">
              <a:highlight>
                <a:srgbClr val="FFFF00"/>
              </a:highlight>
              <a:latin typeface="Arial"/>
              <a:cs typeface="Arial"/>
            </a:endParaRPr>
          </a:p>
          <a:p>
            <a:pPr marL="241300"/>
            <a:endParaRPr lang="en-GB" sz="1600" spc="-10" dirty="0"/>
          </a:p>
          <a:p>
            <a:pPr marL="241300">
              <a:lnSpc>
                <a:spcPts val="1595"/>
              </a:lnSpc>
            </a:pPr>
            <a:endParaRPr lang="en-GB" sz="1600" dirty="0">
              <a:latin typeface="Arial"/>
              <a:cs typeface="Arial"/>
            </a:endParaRPr>
          </a:p>
          <a:p>
            <a:endParaRPr lang="en-GB" sz="1600" dirty="0"/>
          </a:p>
        </p:txBody>
      </p:sp>
    </p:spTree>
    <p:extLst>
      <p:ext uri="{BB962C8B-B14F-4D97-AF65-F5344CB8AC3E}">
        <p14:creationId xmlns:p14="http://schemas.microsoft.com/office/powerpoint/2010/main" val="3789714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B433C-C4FB-0A9A-C7BD-C8F8E6D47844}"/>
              </a:ext>
            </a:extLst>
          </p:cNvPr>
          <p:cNvSpPr>
            <a:spLocks noGrp="1"/>
          </p:cNvSpPr>
          <p:nvPr>
            <p:ph type="title"/>
          </p:nvPr>
        </p:nvSpPr>
        <p:spPr>
          <a:xfrm>
            <a:off x="1096162" y="585977"/>
            <a:ext cx="10052050" cy="615553"/>
          </a:xfrm>
        </p:spPr>
        <p:txBody>
          <a:bodyPr/>
          <a:lstStyle/>
          <a:p>
            <a:pPr algn="ctr"/>
            <a:r>
              <a:rPr lang="en-GB" sz="2000" dirty="0"/>
              <a:t>Sustaining</a:t>
            </a:r>
            <a:r>
              <a:rPr lang="en-GB" sz="2000" spc="-50" dirty="0"/>
              <a:t> </a:t>
            </a:r>
            <a:r>
              <a:rPr lang="en-GB" sz="2000" dirty="0"/>
              <a:t>Hospice</a:t>
            </a:r>
            <a:r>
              <a:rPr lang="en-GB" sz="2000" spc="-40" dirty="0"/>
              <a:t> </a:t>
            </a:r>
            <a:r>
              <a:rPr lang="en-GB" sz="2000" dirty="0"/>
              <a:t>care</a:t>
            </a:r>
            <a:r>
              <a:rPr lang="en-GB" sz="2000" spc="-35" dirty="0"/>
              <a:t> </a:t>
            </a:r>
            <a:r>
              <a:rPr lang="en-GB" sz="2000" dirty="0"/>
              <a:t>long</a:t>
            </a:r>
            <a:r>
              <a:rPr lang="en-GB" sz="2000" spc="-50" dirty="0"/>
              <a:t> </a:t>
            </a:r>
            <a:r>
              <a:rPr lang="en-GB" sz="2000" dirty="0"/>
              <a:t>term</a:t>
            </a:r>
            <a:r>
              <a:rPr lang="en-GB" sz="2000" spc="-60" dirty="0"/>
              <a:t> </a:t>
            </a:r>
            <a:r>
              <a:rPr lang="en-GB" sz="2000" dirty="0"/>
              <a:t>by</a:t>
            </a:r>
            <a:r>
              <a:rPr lang="en-GB" sz="2000" spc="-60" dirty="0"/>
              <a:t> </a:t>
            </a:r>
            <a:r>
              <a:rPr lang="en-GB" sz="2000" dirty="0"/>
              <a:t>integrating</a:t>
            </a:r>
            <a:r>
              <a:rPr lang="en-GB" sz="2000" spc="-60" dirty="0"/>
              <a:t> </a:t>
            </a:r>
            <a:r>
              <a:rPr lang="en-GB" sz="2000" dirty="0"/>
              <a:t>with</a:t>
            </a:r>
            <a:r>
              <a:rPr lang="en-GB" sz="2000" spc="-80" dirty="0"/>
              <a:t> </a:t>
            </a:r>
            <a:r>
              <a:rPr lang="en-GB" sz="2000" dirty="0"/>
              <a:t>creative</a:t>
            </a:r>
            <a:r>
              <a:rPr lang="en-GB" sz="2000" spc="-25" dirty="0"/>
              <a:t> </a:t>
            </a:r>
            <a:r>
              <a:rPr lang="en-GB" sz="2000" spc="-10" dirty="0"/>
              <a:t>partnerships</a:t>
            </a:r>
            <a:r>
              <a:rPr lang="en-GB" sz="2000" spc="-55" dirty="0"/>
              <a:t> </a:t>
            </a:r>
            <a:r>
              <a:rPr lang="en-GB" sz="2000" dirty="0"/>
              <a:t>for</a:t>
            </a:r>
            <a:r>
              <a:rPr lang="en-GB" sz="2000" spc="-60" dirty="0"/>
              <a:t> </a:t>
            </a:r>
            <a:r>
              <a:rPr lang="en-GB" sz="2000" spc="-10" dirty="0"/>
              <a:t>joint </a:t>
            </a:r>
            <a:r>
              <a:rPr lang="en-GB" sz="2000" dirty="0"/>
              <a:t>service</a:t>
            </a:r>
            <a:r>
              <a:rPr lang="en-GB" sz="2000" spc="-80" dirty="0"/>
              <a:t> </a:t>
            </a:r>
            <a:r>
              <a:rPr lang="en-GB" sz="2000" spc="-10" dirty="0"/>
              <a:t>delivery</a:t>
            </a:r>
            <a:endParaRPr lang="en-GB" sz="2000" dirty="0"/>
          </a:p>
        </p:txBody>
      </p:sp>
      <p:sp>
        <p:nvSpPr>
          <p:cNvPr id="3" name="Text Placeholder 2">
            <a:extLst>
              <a:ext uri="{FF2B5EF4-FFF2-40B4-BE49-F238E27FC236}">
                <a16:creationId xmlns:a16="http://schemas.microsoft.com/office/drawing/2014/main" id="{47572F1A-36F7-B9E2-4BC8-51ECD1841C4D}"/>
              </a:ext>
            </a:extLst>
          </p:cNvPr>
          <p:cNvSpPr>
            <a:spLocks noGrp="1"/>
          </p:cNvSpPr>
          <p:nvPr>
            <p:ph type="body" idx="1"/>
          </p:nvPr>
        </p:nvSpPr>
        <p:spPr>
          <a:xfrm>
            <a:off x="888898" y="1649323"/>
            <a:ext cx="9883775" cy="4767972"/>
          </a:xfrm>
        </p:spPr>
        <p:txBody>
          <a:bodyPr/>
          <a:lstStyle/>
          <a:p>
            <a:pPr marL="12065" marR="289560">
              <a:spcBef>
                <a:spcPts val="1295"/>
              </a:spcBef>
              <a:tabLst>
                <a:tab pos="213360" algn="l"/>
              </a:tabLst>
            </a:pPr>
            <a:r>
              <a:rPr lang="en-GB" sz="1600" dirty="0">
                <a:solidFill>
                  <a:srgbClr val="48484A"/>
                </a:solidFill>
                <a:latin typeface="Arial"/>
                <a:cs typeface="Arial"/>
              </a:rPr>
              <a:t>Over the period of this strategy we have successfully</a:t>
            </a:r>
            <a:endParaRPr lang="en-GB" sz="1600" dirty="0">
              <a:latin typeface="Arial"/>
              <a:cs typeface="Arial"/>
            </a:endParaRPr>
          </a:p>
          <a:p>
            <a:pPr marL="213360" marR="5080" indent="-201295">
              <a:spcBef>
                <a:spcPts val="295"/>
              </a:spcBef>
              <a:buChar char="•"/>
              <a:tabLst>
                <a:tab pos="213360" algn="l"/>
              </a:tabLst>
            </a:pPr>
            <a:r>
              <a:rPr lang="en-GB" sz="1600" dirty="0">
                <a:solidFill>
                  <a:srgbClr val="49494B"/>
                </a:solidFill>
                <a:latin typeface="Arial"/>
                <a:cs typeface="Arial"/>
              </a:rPr>
              <a:t>Filmed</a:t>
            </a:r>
            <a:r>
              <a:rPr lang="en-GB" sz="1600" spc="-15" dirty="0">
                <a:solidFill>
                  <a:srgbClr val="49494B"/>
                </a:solidFill>
                <a:latin typeface="Arial"/>
                <a:cs typeface="Arial"/>
              </a:rPr>
              <a:t> </a:t>
            </a:r>
            <a:r>
              <a:rPr lang="en-GB" sz="1600" dirty="0">
                <a:solidFill>
                  <a:srgbClr val="49494B"/>
                </a:solidFill>
                <a:latin typeface="Arial"/>
                <a:cs typeface="Arial"/>
              </a:rPr>
              <a:t>4</a:t>
            </a:r>
            <a:r>
              <a:rPr lang="en-GB" sz="1600" spc="-5" dirty="0">
                <a:solidFill>
                  <a:srgbClr val="49494B"/>
                </a:solidFill>
                <a:latin typeface="Arial"/>
                <a:cs typeface="Arial"/>
              </a:rPr>
              <a:t> </a:t>
            </a:r>
            <a:r>
              <a:rPr lang="en-GB" sz="1600" dirty="0">
                <a:solidFill>
                  <a:srgbClr val="49494B"/>
                </a:solidFill>
                <a:latin typeface="Arial"/>
                <a:cs typeface="Arial"/>
              </a:rPr>
              <a:t>short</a:t>
            </a:r>
            <a:r>
              <a:rPr lang="en-GB" sz="1600" spc="-5" dirty="0">
                <a:solidFill>
                  <a:srgbClr val="49494B"/>
                </a:solidFill>
                <a:latin typeface="Arial"/>
                <a:cs typeface="Arial"/>
              </a:rPr>
              <a:t> </a:t>
            </a:r>
            <a:r>
              <a:rPr lang="en-GB" sz="1600" dirty="0">
                <a:solidFill>
                  <a:srgbClr val="49494B"/>
                </a:solidFill>
                <a:latin typeface="Arial"/>
                <a:cs typeface="Arial"/>
              </a:rPr>
              <a:t>videos with</a:t>
            </a:r>
            <a:r>
              <a:rPr lang="en-GB" sz="1600" spc="-5" dirty="0">
                <a:solidFill>
                  <a:srgbClr val="49494B"/>
                </a:solidFill>
                <a:latin typeface="Arial"/>
                <a:cs typeface="Arial"/>
              </a:rPr>
              <a:t> </a:t>
            </a:r>
            <a:r>
              <a:rPr lang="en-GB" sz="1600" dirty="0">
                <a:solidFill>
                  <a:srgbClr val="49494B"/>
                </a:solidFill>
                <a:latin typeface="Arial"/>
                <a:cs typeface="Arial"/>
              </a:rPr>
              <a:t>compassionate</a:t>
            </a:r>
            <a:r>
              <a:rPr lang="en-GB" sz="1600" spc="-45" dirty="0">
                <a:solidFill>
                  <a:srgbClr val="49494B"/>
                </a:solidFill>
                <a:latin typeface="Arial"/>
                <a:cs typeface="Arial"/>
              </a:rPr>
              <a:t> </a:t>
            </a:r>
            <a:r>
              <a:rPr lang="en-GB" sz="1600" dirty="0">
                <a:solidFill>
                  <a:srgbClr val="49494B"/>
                </a:solidFill>
                <a:latin typeface="Arial"/>
                <a:cs typeface="Arial"/>
              </a:rPr>
              <a:t>neighbours</a:t>
            </a:r>
            <a:r>
              <a:rPr lang="en-GB" sz="1600" spc="-35" dirty="0">
                <a:solidFill>
                  <a:srgbClr val="49494B"/>
                </a:solidFill>
                <a:latin typeface="Arial"/>
                <a:cs typeface="Arial"/>
              </a:rPr>
              <a:t> </a:t>
            </a:r>
            <a:r>
              <a:rPr lang="en-GB" sz="1600" dirty="0">
                <a:solidFill>
                  <a:srgbClr val="49494B"/>
                </a:solidFill>
                <a:latin typeface="Arial"/>
                <a:cs typeface="Arial"/>
              </a:rPr>
              <a:t>talking</a:t>
            </a:r>
            <a:r>
              <a:rPr lang="en-GB" sz="1600" spc="-30" dirty="0">
                <a:solidFill>
                  <a:srgbClr val="49494B"/>
                </a:solidFill>
                <a:latin typeface="Arial"/>
                <a:cs typeface="Arial"/>
              </a:rPr>
              <a:t> </a:t>
            </a:r>
            <a:r>
              <a:rPr lang="en-GB" sz="1600" dirty="0">
                <a:solidFill>
                  <a:srgbClr val="49494B"/>
                </a:solidFill>
                <a:latin typeface="Arial"/>
                <a:cs typeface="Arial"/>
              </a:rPr>
              <a:t>about</a:t>
            </a:r>
            <a:r>
              <a:rPr lang="en-GB" sz="1600" spc="-20" dirty="0">
                <a:solidFill>
                  <a:srgbClr val="49494B"/>
                </a:solidFill>
                <a:latin typeface="Arial"/>
                <a:cs typeface="Arial"/>
              </a:rPr>
              <a:t> </a:t>
            </a:r>
            <a:r>
              <a:rPr lang="en-GB" sz="1600" dirty="0">
                <a:solidFill>
                  <a:srgbClr val="49494B"/>
                </a:solidFill>
                <a:latin typeface="Arial"/>
                <a:cs typeface="Arial"/>
              </a:rPr>
              <a:t>their</a:t>
            </a:r>
            <a:r>
              <a:rPr lang="en-GB" sz="1600" spc="-20" dirty="0">
                <a:solidFill>
                  <a:srgbClr val="49494B"/>
                </a:solidFill>
                <a:latin typeface="Arial"/>
                <a:cs typeface="Arial"/>
              </a:rPr>
              <a:t> </a:t>
            </a:r>
            <a:r>
              <a:rPr lang="en-GB" sz="1600" dirty="0">
                <a:solidFill>
                  <a:srgbClr val="49494B"/>
                </a:solidFill>
                <a:latin typeface="Arial"/>
                <a:cs typeface="Arial"/>
              </a:rPr>
              <a:t>own</a:t>
            </a:r>
            <a:r>
              <a:rPr lang="en-GB" sz="1600" spc="10" dirty="0">
                <a:solidFill>
                  <a:srgbClr val="49494B"/>
                </a:solidFill>
                <a:latin typeface="Arial"/>
                <a:cs typeface="Arial"/>
              </a:rPr>
              <a:t> </a:t>
            </a:r>
            <a:r>
              <a:rPr lang="en-GB" sz="1600" dirty="0">
                <a:solidFill>
                  <a:srgbClr val="49494B"/>
                </a:solidFill>
                <a:latin typeface="Arial"/>
                <a:cs typeface="Arial"/>
              </a:rPr>
              <a:t>journey</a:t>
            </a:r>
            <a:r>
              <a:rPr lang="en-GB" sz="1600" spc="-20" dirty="0">
                <a:solidFill>
                  <a:srgbClr val="49494B"/>
                </a:solidFill>
                <a:latin typeface="Arial"/>
                <a:cs typeface="Arial"/>
              </a:rPr>
              <a:t> </a:t>
            </a:r>
            <a:r>
              <a:rPr lang="en-GB" sz="1600" spc="-10" dirty="0">
                <a:solidFill>
                  <a:srgbClr val="49494B"/>
                </a:solidFill>
                <a:latin typeface="Arial"/>
                <a:cs typeface="Arial"/>
              </a:rPr>
              <a:t>through </a:t>
            </a:r>
            <a:r>
              <a:rPr lang="en-GB" sz="1600" dirty="0">
                <a:solidFill>
                  <a:srgbClr val="49494B"/>
                </a:solidFill>
                <a:latin typeface="Arial"/>
                <a:cs typeface="Arial"/>
              </a:rPr>
              <a:t>personal</a:t>
            </a:r>
            <a:r>
              <a:rPr lang="en-GB" sz="1600" spc="-35" dirty="0">
                <a:solidFill>
                  <a:srgbClr val="49494B"/>
                </a:solidFill>
                <a:latin typeface="Arial"/>
                <a:cs typeface="Arial"/>
              </a:rPr>
              <a:t> </a:t>
            </a:r>
            <a:r>
              <a:rPr lang="en-GB" sz="1600" dirty="0">
                <a:solidFill>
                  <a:srgbClr val="49494B"/>
                </a:solidFill>
                <a:latin typeface="Arial"/>
                <a:cs typeface="Arial"/>
              </a:rPr>
              <a:t>grief and</a:t>
            </a:r>
            <a:r>
              <a:rPr lang="en-GB" sz="1600" spc="-10" dirty="0">
                <a:solidFill>
                  <a:srgbClr val="49494B"/>
                </a:solidFill>
                <a:latin typeface="Arial"/>
                <a:cs typeface="Arial"/>
              </a:rPr>
              <a:t> </a:t>
            </a:r>
            <a:r>
              <a:rPr lang="en-GB" sz="1600" dirty="0">
                <a:solidFill>
                  <a:srgbClr val="49494B"/>
                </a:solidFill>
                <a:latin typeface="Arial"/>
                <a:cs typeface="Arial"/>
              </a:rPr>
              <a:t>what</a:t>
            </a:r>
            <a:r>
              <a:rPr lang="en-GB" sz="1600" spc="15" dirty="0">
                <a:solidFill>
                  <a:srgbClr val="49494B"/>
                </a:solidFill>
                <a:latin typeface="Arial"/>
                <a:cs typeface="Arial"/>
              </a:rPr>
              <a:t> </a:t>
            </a:r>
            <a:r>
              <a:rPr lang="en-GB" sz="1600" dirty="0">
                <a:solidFill>
                  <a:srgbClr val="49494B"/>
                </a:solidFill>
                <a:latin typeface="Arial"/>
                <a:cs typeface="Arial"/>
              </a:rPr>
              <a:t>coping</a:t>
            </a:r>
            <a:r>
              <a:rPr lang="en-GB" sz="1600" spc="-10" dirty="0">
                <a:solidFill>
                  <a:srgbClr val="49494B"/>
                </a:solidFill>
                <a:latin typeface="Arial"/>
                <a:cs typeface="Arial"/>
              </a:rPr>
              <a:t> </a:t>
            </a:r>
            <a:r>
              <a:rPr lang="en-GB" sz="1600" dirty="0">
                <a:solidFill>
                  <a:srgbClr val="49494B"/>
                </a:solidFill>
                <a:latin typeface="Arial"/>
                <a:cs typeface="Arial"/>
              </a:rPr>
              <a:t>mechanisms</a:t>
            </a:r>
            <a:r>
              <a:rPr lang="en-GB" sz="1600" spc="-15" dirty="0">
                <a:solidFill>
                  <a:srgbClr val="49494B"/>
                </a:solidFill>
                <a:latin typeface="Arial"/>
                <a:cs typeface="Arial"/>
              </a:rPr>
              <a:t> </a:t>
            </a:r>
            <a:r>
              <a:rPr lang="en-GB" sz="1600" dirty="0">
                <a:solidFill>
                  <a:srgbClr val="49494B"/>
                </a:solidFill>
                <a:latin typeface="Arial"/>
                <a:cs typeface="Arial"/>
              </a:rPr>
              <a:t>they used.</a:t>
            </a:r>
            <a:r>
              <a:rPr lang="en-GB" sz="1600" spc="-30" dirty="0">
                <a:solidFill>
                  <a:srgbClr val="49494B"/>
                </a:solidFill>
                <a:latin typeface="Arial"/>
                <a:cs typeface="Arial"/>
              </a:rPr>
              <a:t> </a:t>
            </a:r>
            <a:r>
              <a:rPr lang="en-GB" sz="1600" dirty="0">
                <a:solidFill>
                  <a:srgbClr val="49494B"/>
                </a:solidFill>
                <a:latin typeface="Arial"/>
                <a:cs typeface="Arial"/>
              </a:rPr>
              <a:t>These</a:t>
            </a:r>
            <a:r>
              <a:rPr lang="en-GB" sz="1600" spc="-10" dirty="0">
                <a:solidFill>
                  <a:srgbClr val="49494B"/>
                </a:solidFill>
                <a:latin typeface="Arial"/>
                <a:cs typeface="Arial"/>
              </a:rPr>
              <a:t> </a:t>
            </a:r>
            <a:r>
              <a:rPr lang="en-GB" sz="1600" dirty="0">
                <a:solidFill>
                  <a:srgbClr val="49494B"/>
                </a:solidFill>
                <a:latin typeface="Arial"/>
                <a:cs typeface="Arial"/>
              </a:rPr>
              <a:t>contributed</a:t>
            </a:r>
            <a:r>
              <a:rPr lang="en-GB" sz="1600" spc="-25" dirty="0">
                <a:solidFill>
                  <a:srgbClr val="49494B"/>
                </a:solidFill>
                <a:latin typeface="Arial"/>
                <a:cs typeface="Arial"/>
              </a:rPr>
              <a:t> </a:t>
            </a:r>
            <a:r>
              <a:rPr lang="en-GB" sz="1600" dirty="0">
                <a:solidFill>
                  <a:srgbClr val="49494B"/>
                </a:solidFill>
                <a:latin typeface="Arial"/>
                <a:cs typeface="Arial"/>
              </a:rPr>
              <a:t>to resources</a:t>
            </a:r>
            <a:r>
              <a:rPr lang="en-GB" sz="1600" spc="-25" dirty="0">
                <a:solidFill>
                  <a:srgbClr val="49494B"/>
                </a:solidFill>
                <a:latin typeface="Arial"/>
                <a:cs typeface="Arial"/>
              </a:rPr>
              <a:t> </a:t>
            </a:r>
            <a:r>
              <a:rPr lang="en-GB" sz="1600" dirty="0">
                <a:solidFill>
                  <a:srgbClr val="49494B"/>
                </a:solidFill>
                <a:latin typeface="Arial"/>
                <a:cs typeface="Arial"/>
              </a:rPr>
              <a:t>for</a:t>
            </a:r>
            <a:r>
              <a:rPr lang="en-GB" sz="1600" spc="5" dirty="0">
                <a:solidFill>
                  <a:srgbClr val="49494B"/>
                </a:solidFill>
                <a:latin typeface="Arial"/>
                <a:cs typeface="Arial"/>
              </a:rPr>
              <a:t> </a:t>
            </a:r>
            <a:r>
              <a:rPr lang="en-GB" sz="1600" dirty="0">
                <a:solidFill>
                  <a:srgbClr val="49494B"/>
                </a:solidFill>
                <a:latin typeface="Arial"/>
                <a:cs typeface="Arial"/>
              </a:rPr>
              <a:t>a new</a:t>
            </a:r>
            <a:r>
              <a:rPr lang="en-GB" sz="1600" spc="-20" dirty="0">
                <a:solidFill>
                  <a:srgbClr val="49494B"/>
                </a:solidFill>
                <a:latin typeface="Arial"/>
                <a:cs typeface="Arial"/>
              </a:rPr>
              <a:t> </a:t>
            </a:r>
            <a:r>
              <a:rPr lang="en-GB" sz="1600" spc="-10" dirty="0">
                <a:solidFill>
                  <a:srgbClr val="49494B"/>
                </a:solidFill>
                <a:latin typeface="Arial"/>
                <a:cs typeface="Arial"/>
              </a:rPr>
              <a:t>wellbeing </a:t>
            </a:r>
            <a:r>
              <a:rPr lang="en-GB" sz="1600" dirty="0">
                <a:solidFill>
                  <a:srgbClr val="49494B"/>
                </a:solidFill>
                <a:latin typeface="Arial"/>
                <a:cs typeface="Arial"/>
              </a:rPr>
              <a:t>website</a:t>
            </a:r>
            <a:r>
              <a:rPr lang="en-GB" sz="1600" spc="-20" dirty="0">
                <a:solidFill>
                  <a:srgbClr val="49494B"/>
                </a:solidFill>
                <a:latin typeface="Arial"/>
                <a:cs typeface="Arial"/>
              </a:rPr>
              <a:t> </a:t>
            </a:r>
            <a:r>
              <a:rPr lang="en-GB" sz="1600" dirty="0">
                <a:solidFill>
                  <a:srgbClr val="49494B"/>
                </a:solidFill>
                <a:latin typeface="Arial"/>
                <a:cs typeface="Arial"/>
              </a:rPr>
              <a:t>created</a:t>
            </a:r>
            <a:r>
              <a:rPr lang="en-GB" sz="1600" spc="-15" dirty="0">
                <a:solidFill>
                  <a:srgbClr val="49494B"/>
                </a:solidFill>
                <a:latin typeface="Arial"/>
                <a:cs typeface="Arial"/>
              </a:rPr>
              <a:t> </a:t>
            </a:r>
            <a:r>
              <a:rPr lang="en-GB" sz="1600" dirty="0">
                <a:solidFill>
                  <a:srgbClr val="49494B"/>
                </a:solidFill>
                <a:latin typeface="Arial"/>
                <a:cs typeface="Arial"/>
              </a:rPr>
              <a:t>by</a:t>
            </a:r>
            <a:r>
              <a:rPr lang="en-GB" sz="1600" spc="-10" dirty="0">
                <a:solidFill>
                  <a:srgbClr val="49494B"/>
                </a:solidFill>
                <a:latin typeface="Arial"/>
                <a:cs typeface="Arial"/>
              </a:rPr>
              <a:t> </a:t>
            </a:r>
            <a:r>
              <a:rPr lang="en-GB" sz="1600" dirty="0">
                <a:solidFill>
                  <a:srgbClr val="49494B"/>
                </a:solidFill>
                <a:latin typeface="Arial"/>
                <a:cs typeface="Arial"/>
              </a:rPr>
              <a:t>the</a:t>
            </a:r>
            <a:r>
              <a:rPr lang="en-GB" sz="1600" spc="-5" dirty="0">
                <a:solidFill>
                  <a:srgbClr val="49494B"/>
                </a:solidFill>
                <a:latin typeface="Arial"/>
                <a:cs typeface="Arial"/>
              </a:rPr>
              <a:t> </a:t>
            </a:r>
            <a:r>
              <a:rPr lang="en-GB" sz="1600" dirty="0">
                <a:solidFill>
                  <a:srgbClr val="49494B"/>
                </a:solidFill>
                <a:latin typeface="Arial"/>
                <a:cs typeface="Arial"/>
              </a:rPr>
              <a:t>Scottish</a:t>
            </a:r>
            <a:r>
              <a:rPr lang="en-GB" sz="1600" spc="-45" dirty="0">
                <a:solidFill>
                  <a:srgbClr val="49494B"/>
                </a:solidFill>
                <a:latin typeface="Arial"/>
                <a:cs typeface="Arial"/>
              </a:rPr>
              <a:t> </a:t>
            </a:r>
            <a:r>
              <a:rPr lang="en-GB" sz="1600" dirty="0">
                <a:solidFill>
                  <a:srgbClr val="49494B"/>
                </a:solidFill>
                <a:latin typeface="Arial"/>
                <a:cs typeface="Arial"/>
              </a:rPr>
              <a:t>Government</a:t>
            </a:r>
            <a:r>
              <a:rPr lang="en-GB" sz="1600" spc="25" dirty="0">
                <a:solidFill>
                  <a:srgbClr val="49494B"/>
                </a:solidFill>
                <a:latin typeface="Arial"/>
                <a:cs typeface="Arial"/>
              </a:rPr>
              <a:t> </a:t>
            </a:r>
            <a:r>
              <a:rPr lang="en-GB" sz="1600" dirty="0">
                <a:solidFill>
                  <a:srgbClr val="49494B"/>
                </a:solidFill>
                <a:latin typeface="Arial"/>
                <a:cs typeface="Arial"/>
              </a:rPr>
              <a:t>Mental</a:t>
            </a:r>
            <a:r>
              <a:rPr lang="en-GB" sz="1600" spc="-25" dirty="0">
                <a:solidFill>
                  <a:srgbClr val="49494B"/>
                </a:solidFill>
                <a:latin typeface="Arial"/>
                <a:cs typeface="Arial"/>
              </a:rPr>
              <a:t> </a:t>
            </a:r>
            <a:r>
              <a:rPr lang="en-GB" sz="1600" dirty="0">
                <a:solidFill>
                  <a:srgbClr val="49494B"/>
                </a:solidFill>
                <a:latin typeface="Arial"/>
                <a:cs typeface="Arial"/>
              </a:rPr>
              <a:t>Health</a:t>
            </a:r>
            <a:r>
              <a:rPr lang="en-GB" sz="1600" spc="-15" dirty="0">
                <a:solidFill>
                  <a:srgbClr val="49494B"/>
                </a:solidFill>
                <a:latin typeface="Arial"/>
                <a:cs typeface="Arial"/>
              </a:rPr>
              <a:t> </a:t>
            </a:r>
            <a:r>
              <a:rPr lang="en-GB" sz="1600" spc="-10" dirty="0">
                <a:solidFill>
                  <a:srgbClr val="49494B"/>
                </a:solidFill>
                <a:latin typeface="Arial"/>
                <a:cs typeface="Arial"/>
              </a:rPr>
              <a:t>Directorate</a:t>
            </a:r>
            <a:endParaRPr lang="en-GB" sz="1600" dirty="0">
              <a:latin typeface="Arial"/>
              <a:cs typeface="Arial"/>
            </a:endParaRPr>
          </a:p>
          <a:p>
            <a:pPr marL="213360" marR="289560" indent="-201295">
              <a:spcBef>
                <a:spcPts val="1295"/>
              </a:spcBef>
              <a:buChar char="•"/>
              <a:tabLst>
                <a:tab pos="213360" algn="l"/>
              </a:tabLst>
            </a:pPr>
            <a:r>
              <a:rPr lang="en-GB" sz="1600" dirty="0">
                <a:effectLst/>
                <a:latin typeface="Arial" panose="020B0604020202020204" pitchFamily="34" charset="0"/>
                <a:ea typeface="Calibri" panose="020F0502020204030204" pitchFamily="34" charset="0"/>
              </a:rPr>
              <a:t>Upgraded our telephone system to an internet based approach giving greater flexibility and access across all departments. </a:t>
            </a:r>
          </a:p>
          <a:p>
            <a:pPr marL="213360" marR="289560" indent="-201295">
              <a:spcBef>
                <a:spcPts val="1295"/>
              </a:spcBef>
              <a:buChar char="•"/>
              <a:tabLst>
                <a:tab pos="213360" algn="l"/>
              </a:tabLst>
            </a:pPr>
            <a:r>
              <a:rPr lang="en-GB" sz="1600" dirty="0">
                <a:latin typeface="Arial"/>
                <a:cs typeface="Arial"/>
              </a:rPr>
              <a:t>Continued</a:t>
            </a:r>
            <a:r>
              <a:rPr lang="en-GB" sz="1600" spc="-60" dirty="0">
                <a:latin typeface="Arial"/>
                <a:cs typeface="Arial"/>
              </a:rPr>
              <a:t> </a:t>
            </a:r>
            <a:r>
              <a:rPr lang="en-GB" sz="1600" dirty="0">
                <a:latin typeface="Arial"/>
                <a:cs typeface="Arial"/>
              </a:rPr>
              <a:t>to</a:t>
            </a:r>
            <a:r>
              <a:rPr lang="en-GB" sz="1600" spc="-15" dirty="0">
                <a:latin typeface="Arial"/>
                <a:cs typeface="Arial"/>
              </a:rPr>
              <a:t> </a:t>
            </a:r>
            <a:r>
              <a:rPr lang="en-GB" sz="1600" dirty="0">
                <a:latin typeface="Arial"/>
                <a:cs typeface="Arial"/>
              </a:rPr>
              <a:t>provide</a:t>
            </a:r>
            <a:r>
              <a:rPr lang="en-GB" sz="1600" spc="-20" dirty="0">
                <a:latin typeface="Arial"/>
                <a:cs typeface="Arial"/>
              </a:rPr>
              <a:t> </a:t>
            </a:r>
            <a:r>
              <a:rPr lang="en-GB" sz="1600" dirty="0">
                <a:latin typeface="Arial"/>
                <a:cs typeface="Arial"/>
              </a:rPr>
              <a:t>face</a:t>
            </a:r>
            <a:r>
              <a:rPr lang="en-GB" sz="1600" spc="-35" dirty="0">
                <a:latin typeface="Arial"/>
                <a:cs typeface="Arial"/>
              </a:rPr>
              <a:t> </a:t>
            </a:r>
            <a:r>
              <a:rPr lang="en-GB" sz="1600" dirty="0">
                <a:latin typeface="Arial"/>
                <a:cs typeface="Arial"/>
              </a:rPr>
              <a:t>to</a:t>
            </a:r>
            <a:r>
              <a:rPr lang="en-GB" sz="1600" spc="-25" dirty="0">
                <a:latin typeface="Arial"/>
                <a:cs typeface="Arial"/>
              </a:rPr>
              <a:t> </a:t>
            </a:r>
            <a:r>
              <a:rPr lang="en-GB" sz="1600" dirty="0">
                <a:latin typeface="Arial"/>
                <a:cs typeface="Arial"/>
              </a:rPr>
              <a:t>face</a:t>
            </a:r>
            <a:r>
              <a:rPr lang="en-GB" sz="1600" spc="-20" dirty="0">
                <a:latin typeface="Arial"/>
                <a:cs typeface="Arial"/>
              </a:rPr>
              <a:t> </a:t>
            </a:r>
            <a:r>
              <a:rPr lang="en-GB" sz="1600" dirty="0">
                <a:latin typeface="Arial"/>
                <a:cs typeface="Arial"/>
              </a:rPr>
              <a:t>teaching</a:t>
            </a:r>
            <a:r>
              <a:rPr lang="en-GB" sz="1600" spc="-60" dirty="0">
                <a:latin typeface="Arial"/>
                <a:cs typeface="Arial"/>
              </a:rPr>
              <a:t> </a:t>
            </a:r>
            <a:r>
              <a:rPr lang="en-GB" sz="1600" dirty="0">
                <a:latin typeface="Arial"/>
                <a:cs typeface="Arial"/>
              </a:rPr>
              <a:t>on</a:t>
            </a:r>
            <a:r>
              <a:rPr lang="en-GB" sz="1600" spc="-15" dirty="0">
                <a:latin typeface="Arial"/>
                <a:cs typeface="Arial"/>
              </a:rPr>
              <a:t> </a:t>
            </a:r>
            <a:r>
              <a:rPr lang="en-GB" sz="1600" dirty="0">
                <a:latin typeface="Arial"/>
                <a:cs typeface="Arial"/>
              </a:rPr>
              <a:t>site</a:t>
            </a:r>
            <a:r>
              <a:rPr lang="en-GB" sz="1600" spc="-30" dirty="0">
                <a:latin typeface="Arial"/>
                <a:cs typeface="Arial"/>
              </a:rPr>
              <a:t> </a:t>
            </a:r>
            <a:r>
              <a:rPr lang="en-GB" sz="1600" dirty="0">
                <a:latin typeface="Arial"/>
                <a:cs typeface="Arial"/>
              </a:rPr>
              <a:t>at</a:t>
            </a:r>
            <a:r>
              <a:rPr lang="en-GB" sz="1600" spc="-5" dirty="0">
                <a:latin typeface="Arial"/>
                <a:cs typeface="Arial"/>
              </a:rPr>
              <a:t> </a:t>
            </a:r>
            <a:r>
              <a:rPr lang="en-GB" sz="1600" dirty="0">
                <a:latin typeface="Arial"/>
                <a:cs typeface="Arial"/>
              </a:rPr>
              <a:t>hospice</a:t>
            </a:r>
            <a:r>
              <a:rPr lang="en-GB" sz="1600" spc="-50" dirty="0">
                <a:latin typeface="Arial"/>
                <a:cs typeface="Arial"/>
              </a:rPr>
              <a:t> </a:t>
            </a:r>
            <a:r>
              <a:rPr lang="en-GB" sz="1600" dirty="0">
                <a:latin typeface="Arial"/>
                <a:cs typeface="Arial"/>
              </a:rPr>
              <a:t>education</a:t>
            </a:r>
            <a:r>
              <a:rPr lang="en-GB" sz="1600" spc="-55" dirty="0">
                <a:latin typeface="Arial"/>
                <a:cs typeface="Arial"/>
              </a:rPr>
              <a:t> </a:t>
            </a:r>
            <a:r>
              <a:rPr lang="en-GB" sz="1600" dirty="0">
                <a:latin typeface="Arial"/>
                <a:cs typeface="Arial"/>
              </a:rPr>
              <a:t>centre</a:t>
            </a:r>
            <a:r>
              <a:rPr lang="en-GB" sz="1600" spc="-35" dirty="0">
                <a:latin typeface="Arial"/>
                <a:cs typeface="Arial"/>
              </a:rPr>
              <a:t> </a:t>
            </a:r>
            <a:r>
              <a:rPr lang="en-GB" sz="1600" dirty="0">
                <a:latin typeface="Arial"/>
                <a:cs typeface="Arial"/>
              </a:rPr>
              <a:t>for</a:t>
            </a:r>
            <a:r>
              <a:rPr lang="en-GB" sz="1600" spc="-35" dirty="0">
                <a:latin typeface="Arial"/>
                <a:cs typeface="Arial"/>
              </a:rPr>
              <a:t> </a:t>
            </a:r>
            <a:r>
              <a:rPr lang="en-GB" sz="1600" dirty="0">
                <a:latin typeface="Arial"/>
                <a:cs typeface="Arial"/>
              </a:rPr>
              <a:t>5</a:t>
            </a:r>
            <a:r>
              <a:rPr lang="en-GB" sz="1600" baseline="24691" dirty="0">
                <a:latin typeface="Arial"/>
                <a:cs typeface="Arial"/>
              </a:rPr>
              <a:t>th</a:t>
            </a:r>
            <a:r>
              <a:rPr lang="en-GB" sz="1600" spc="209" baseline="24691" dirty="0">
                <a:latin typeface="Arial"/>
                <a:cs typeface="Arial"/>
              </a:rPr>
              <a:t> </a:t>
            </a:r>
            <a:r>
              <a:rPr lang="en-GB" sz="1600" dirty="0">
                <a:latin typeface="Arial"/>
                <a:cs typeface="Arial"/>
              </a:rPr>
              <a:t>and</a:t>
            </a:r>
            <a:r>
              <a:rPr lang="en-GB" sz="1600" spc="-25" dirty="0">
                <a:latin typeface="Arial"/>
                <a:cs typeface="Arial"/>
              </a:rPr>
              <a:t> </a:t>
            </a:r>
            <a:r>
              <a:rPr lang="en-GB" sz="1600" dirty="0">
                <a:latin typeface="Arial"/>
                <a:cs typeface="Arial"/>
              </a:rPr>
              <a:t>6</a:t>
            </a:r>
            <a:r>
              <a:rPr lang="en-GB" sz="1600" baseline="24691" dirty="0">
                <a:latin typeface="Arial"/>
                <a:cs typeface="Arial"/>
              </a:rPr>
              <a:t>th</a:t>
            </a:r>
            <a:r>
              <a:rPr lang="en-GB" sz="1600" spc="179" baseline="24691" dirty="0">
                <a:latin typeface="Arial"/>
                <a:cs typeface="Arial"/>
              </a:rPr>
              <a:t> </a:t>
            </a:r>
            <a:r>
              <a:rPr lang="en-GB" sz="1600" dirty="0">
                <a:latin typeface="Arial"/>
                <a:cs typeface="Arial"/>
              </a:rPr>
              <a:t>year medical</a:t>
            </a:r>
            <a:r>
              <a:rPr lang="en-GB" sz="1600" spc="-35" dirty="0">
                <a:latin typeface="Arial"/>
                <a:cs typeface="Arial"/>
              </a:rPr>
              <a:t> </a:t>
            </a:r>
            <a:r>
              <a:rPr lang="en-GB" sz="1600" dirty="0">
                <a:latin typeface="Arial"/>
                <a:cs typeface="Arial"/>
              </a:rPr>
              <a:t>students</a:t>
            </a:r>
            <a:r>
              <a:rPr lang="en-GB" sz="1600" spc="-40" dirty="0">
                <a:latin typeface="Arial"/>
                <a:cs typeface="Arial"/>
              </a:rPr>
              <a:t> </a:t>
            </a:r>
            <a:r>
              <a:rPr lang="en-GB" sz="1600" spc="-20" dirty="0">
                <a:latin typeface="Arial"/>
                <a:cs typeface="Arial"/>
              </a:rPr>
              <a:t>from </a:t>
            </a:r>
            <a:r>
              <a:rPr lang="en-GB" sz="1600" dirty="0">
                <a:latin typeface="Arial"/>
                <a:cs typeface="Arial"/>
              </a:rPr>
              <a:t>University</a:t>
            </a:r>
            <a:r>
              <a:rPr lang="en-GB" sz="1600" spc="-30" dirty="0">
                <a:latin typeface="Arial"/>
                <a:cs typeface="Arial"/>
              </a:rPr>
              <a:t> </a:t>
            </a:r>
            <a:r>
              <a:rPr lang="en-GB" sz="1600" dirty="0">
                <a:latin typeface="Arial"/>
                <a:cs typeface="Arial"/>
              </a:rPr>
              <a:t>of</a:t>
            </a:r>
            <a:r>
              <a:rPr lang="en-GB" sz="1600" spc="-30" dirty="0">
                <a:latin typeface="Arial"/>
                <a:cs typeface="Arial"/>
              </a:rPr>
              <a:t> </a:t>
            </a:r>
            <a:r>
              <a:rPr lang="en-GB" sz="1600" dirty="0">
                <a:latin typeface="Arial"/>
                <a:cs typeface="Arial"/>
              </a:rPr>
              <a:t>Edinburgh.</a:t>
            </a:r>
            <a:r>
              <a:rPr lang="en-GB" sz="1600" spc="-55" dirty="0">
                <a:latin typeface="Arial"/>
                <a:cs typeface="Arial"/>
              </a:rPr>
              <a:t> </a:t>
            </a:r>
            <a:r>
              <a:rPr lang="en-GB" sz="1600" dirty="0">
                <a:latin typeface="Arial"/>
                <a:cs typeface="Arial"/>
              </a:rPr>
              <a:t>Consultant</a:t>
            </a:r>
            <a:r>
              <a:rPr lang="en-GB" sz="1600" spc="-60" dirty="0">
                <a:latin typeface="Arial"/>
                <a:cs typeface="Arial"/>
              </a:rPr>
              <a:t> </a:t>
            </a:r>
            <a:r>
              <a:rPr lang="en-GB" sz="1600" dirty="0">
                <a:latin typeface="Arial"/>
                <a:cs typeface="Arial"/>
              </a:rPr>
              <a:t>and</a:t>
            </a:r>
            <a:r>
              <a:rPr lang="en-GB" sz="1600" spc="-40" dirty="0">
                <a:latin typeface="Arial"/>
                <a:cs typeface="Arial"/>
              </a:rPr>
              <a:t> </a:t>
            </a:r>
            <a:r>
              <a:rPr lang="en-GB" sz="1600" dirty="0">
                <a:latin typeface="Arial"/>
                <a:cs typeface="Arial"/>
              </a:rPr>
              <a:t>specialty</a:t>
            </a:r>
            <a:r>
              <a:rPr lang="en-GB" sz="1600" spc="-50" dirty="0">
                <a:latin typeface="Arial"/>
                <a:cs typeface="Arial"/>
              </a:rPr>
              <a:t> </a:t>
            </a:r>
            <a:r>
              <a:rPr lang="en-GB" sz="1600" dirty="0">
                <a:latin typeface="Arial"/>
                <a:cs typeface="Arial"/>
              </a:rPr>
              <a:t>doctors</a:t>
            </a:r>
            <a:r>
              <a:rPr lang="en-GB" sz="1600" spc="-65" dirty="0">
                <a:latin typeface="Arial"/>
                <a:cs typeface="Arial"/>
              </a:rPr>
              <a:t> </a:t>
            </a:r>
            <a:r>
              <a:rPr lang="en-GB" sz="1600" dirty="0">
                <a:latin typeface="Arial"/>
                <a:cs typeface="Arial"/>
              </a:rPr>
              <a:t>collaborate</a:t>
            </a:r>
            <a:r>
              <a:rPr lang="en-GB" sz="1600" spc="-60" dirty="0">
                <a:latin typeface="Arial"/>
                <a:cs typeface="Arial"/>
              </a:rPr>
              <a:t> </a:t>
            </a:r>
            <a:r>
              <a:rPr lang="en-GB" sz="1600" dirty="0">
                <a:latin typeface="Arial"/>
                <a:cs typeface="Arial"/>
              </a:rPr>
              <a:t>with</a:t>
            </a:r>
            <a:r>
              <a:rPr lang="en-GB" sz="1600" spc="-15" dirty="0">
                <a:latin typeface="Arial"/>
                <a:cs typeface="Arial"/>
              </a:rPr>
              <a:t> </a:t>
            </a:r>
            <a:r>
              <a:rPr lang="en-GB" sz="1600" dirty="0">
                <a:latin typeface="Arial"/>
                <a:cs typeface="Arial"/>
              </a:rPr>
              <a:t>teams</a:t>
            </a:r>
            <a:r>
              <a:rPr lang="en-GB" sz="1600" spc="-40" dirty="0">
                <a:latin typeface="Arial"/>
                <a:cs typeface="Arial"/>
              </a:rPr>
              <a:t> </a:t>
            </a:r>
            <a:r>
              <a:rPr lang="en-GB" sz="1600" dirty="0">
                <a:latin typeface="Arial"/>
                <a:cs typeface="Arial"/>
              </a:rPr>
              <a:t>across</a:t>
            </a:r>
            <a:r>
              <a:rPr lang="en-GB" sz="1600" spc="-55" dirty="0">
                <a:latin typeface="Arial"/>
                <a:cs typeface="Arial"/>
              </a:rPr>
              <a:t> </a:t>
            </a:r>
            <a:r>
              <a:rPr lang="en-GB" sz="1600" dirty="0">
                <a:latin typeface="Arial"/>
                <a:cs typeface="Arial"/>
              </a:rPr>
              <a:t>NHS</a:t>
            </a:r>
            <a:r>
              <a:rPr lang="en-GB" sz="1600" spc="-15" dirty="0">
                <a:latin typeface="Arial"/>
                <a:cs typeface="Arial"/>
              </a:rPr>
              <a:t> </a:t>
            </a:r>
            <a:r>
              <a:rPr lang="en-GB" sz="1600" dirty="0">
                <a:latin typeface="Arial"/>
                <a:cs typeface="Arial"/>
              </a:rPr>
              <a:t>Lothian</a:t>
            </a:r>
            <a:r>
              <a:rPr lang="en-GB" sz="1600" spc="-45" dirty="0">
                <a:latin typeface="Arial"/>
                <a:cs typeface="Arial"/>
              </a:rPr>
              <a:t> </a:t>
            </a:r>
            <a:r>
              <a:rPr lang="en-GB" sz="1600" dirty="0">
                <a:latin typeface="Arial"/>
                <a:cs typeface="Arial"/>
              </a:rPr>
              <a:t>to</a:t>
            </a:r>
            <a:r>
              <a:rPr lang="en-GB" sz="1600" spc="-35" dirty="0">
                <a:latin typeface="Arial"/>
                <a:cs typeface="Arial"/>
              </a:rPr>
              <a:t> </a:t>
            </a:r>
            <a:r>
              <a:rPr lang="en-GB" sz="1600" dirty="0">
                <a:latin typeface="Arial"/>
                <a:cs typeface="Arial"/>
              </a:rPr>
              <a:t>deliver</a:t>
            </a:r>
            <a:r>
              <a:rPr lang="en-GB" sz="1600" spc="-25" dirty="0">
                <a:latin typeface="Arial"/>
                <a:cs typeface="Arial"/>
              </a:rPr>
              <a:t> </a:t>
            </a:r>
            <a:r>
              <a:rPr lang="en-GB" sz="1600" spc="-10" dirty="0">
                <a:latin typeface="Arial"/>
                <a:cs typeface="Arial"/>
              </a:rPr>
              <a:t>these sessions.</a:t>
            </a:r>
          </a:p>
          <a:p>
            <a:pPr marL="213360" marR="289560" indent="-201295">
              <a:spcBef>
                <a:spcPts val="1295"/>
              </a:spcBef>
              <a:buChar char="•"/>
              <a:tabLst>
                <a:tab pos="213360" algn="l"/>
              </a:tabLst>
            </a:pPr>
            <a:r>
              <a:rPr lang="en-GB" sz="1600" dirty="0">
                <a:latin typeface="Arial"/>
                <a:cs typeface="Arial"/>
              </a:rPr>
              <a:t>Formed</a:t>
            </a:r>
            <a:r>
              <a:rPr lang="en-GB" sz="1600" spc="-60" dirty="0">
                <a:latin typeface="Arial"/>
                <a:cs typeface="Arial"/>
              </a:rPr>
              <a:t> </a:t>
            </a:r>
            <a:r>
              <a:rPr lang="en-GB" sz="1600" dirty="0">
                <a:latin typeface="Arial"/>
                <a:cs typeface="Arial"/>
              </a:rPr>
              <a:t>close</a:t>
            </a:r>
            <a:r>
              <a:rPr lang="en-GB" sz="1600" spc="-40" dirty="0">
                <a:latin typeface="Arial"/>
                <a:cs typeface="Arial"/>
              </a:rPr>
              <a:t> </a:t>
            </a:r>
            <a:r>
              <a:rPr lang="en-GB" sz="1600" dirty="0">
                <a:latin typeface="Arial"/>
                <a:cs typeface="Arial"/>
              </a:rPr>
              <a:t>working</a:t>
            </a:r>
            <a:r>
              <a:rPr lang="en-GB" sz="1600" spc="-20" dirty="0">
                <a:latin typeface="Arial"/>
                <a:cs typeface="Arial"/>
              </a:rPr>
              <a:t> </a:t>
            </a:r>
            <a:r>
              <a:rPr lang="en-GB" sz="1600" dirty="0">
                <a:latin typeface="Arial"/>
                <a:cs typeface="Arial"/>
              </a:rPr>
              <a:t>relationships</a:t>
            </a:r>
            <a:r>
              <a:rPr lang="en-GB" sz="1600" spc="-60" dirty="0">
                <a:latin typeface="Arial"/>
                <a:cs typeface="Arial"/>
              </a:rPr>
              <a:t> </a:t>
            </a:r>
            <a:r>
              <a:rPr lang="en-GB" sz="1600" dirty="0">
                <a:latin typeface="Arial"/>
                <a:cs typeface="Arial"/>
              </a:rPr>
              <a:t>with</a:t>
            </a:r>
            <a:r>
              <a:rPr lang="en-GB" sz="1600" spc="-5" dirty="0">
                <a:latin typeface="Arial"/>
                <a:cs typeface="Arial"/>
              </a:rPr>
              <a:t> </a:t>
            </a:r>
            <a:r>
              <a:rPr lang="en-GB" sz="1600" dirty="0">
                <a:latin typeface="Arial"/>
                <a:cs typeface="Arial"/>
              </a:rPr>
              <a:t>Lothian</a:t>
            </a:r>
            <a:r>
              <a:rPr lang="en-GB" sz="1600" spc="-55" dirty="0">
                <a:latin typeface="Arial"/>
                <a:cs typeface="Arial"/>
              </a:rPr>
              <a:t> </a:t>
            </a:r>
            <a:r>
              <a:rPr lang="en-GB" sz="1600" dirty="0">
                <a:latin typeface="Arial"/>
                <a:cs typeface="Arial"/>
              </a:rPr>
              <a:t>out</a:t>
            </a:r>
            <a:r>
              <a:rPr lang="en-GB" sz="1600" spc="-25" dirty="0">
                <a:latin typeface="Arial"/>
                <a:cs typeface="Arial"/>
              </a:rPr>
              <a:t> </a:t>
            </a:r>
            <a:r>
              <a:rPr lang="en-GB" sz="1600" dirty="0">
                <a:latin typeface="Arial"/>
                <a:cs typeface="Arial"/>
              </a:rPr>
              <a:t>of</a:t>
            </a:r>
            <a:r>
              <a:rPr lang="en-GB" sz="1600" spc="-30" dirty="0">
                <a:latin typeface="Arial"/>
                <a:cs typeface="Arial"/>
              </a:rPr>
              <a:t> </a:t>
            </a:r>
            <a:r>
              <a:rPr lang="en-GB" sz="1600" dirty="0">
                <a:latin typeface="Arial"/>
                <a:cs typeface="Arial"/>
              </a:rPr>
              <a:t>hours</a:t>
            </a:r>
            <a:r>
              <a:rPr lang="en-GB" sz="1600" spc="-40" dirty="0">
                <a:latin typeface="Arial"/>
                <a:cs typeface="Arial"/>
              </a:rPr>
              <a:t> </a:t>
            </a:r>
            <a:r>
              <a:rPr lang="en-GB" sz="1600" dirty="0">
                <a:latin typeface="Arial"/>
                <a:cs typeface="Arial"/>
              </a:rPr>
              <a:t>services</a:t>
            </a:r>
            <a:r>
              <a:rPr lang="en-GB" sz="1600" spc="-25" dirty="0">
                <a:latin typeface="Arial"/>
                <a:cs typeface="Arial"/>
              </a:rPr>
              <a:t> </a:t>
            </a:r>
            <a:r>
              <a:rPr lang="en-GB" sz="1600" dirty="0">
                <a:latin typeface="Arial"/>
                <a:cs typeface="Arial"/>
              </a:rPr>
              <a:t>to</a:t>
            </a:r>
            <a:r>
              <a:rPr lang="en-GB" sz="1600" spc="-30" dirty="0">
                <a:latin typeface="Arial"/>
                <a:cs typeface="Arial"/>
              </a:rPr>
              <a:t> </a:t>
            </a:r>
            <a:r>
              <a:rPr lang="en-GB" sz="1600" dirty="0">
                <a:latin typeface="Arial"/>
                <a:cs typeface="Arial"/>
              </a:rPr>
              <a:t>maximise</a:t>
            </a:r>
            <a:r>
              <a:rPr lang="en-GB" sz="1600" spc="-20" dirty="0">
                <a:latin typeface="Arial"/>
                <a:cs typeface="Arial"/>
              </a:rPr>
              <a:t> </a:t>
            </a:r>
            <a:r>
              <a:rPr lang="en-GB" sz="1600" dirty="0">
                <a:latin typeface="Arial"/>
                <a:cs typeface="Arial"/>
              </a:rPr>
              <a:t>the</a:t>
            </a:r>
            <a:r>
              <a:rPr lang="en-GB" sz="1600" spc="-40" dirty="0">
                <a:latin typeface="Arial"/>
                <a:cs typeface="Arial"/>
              </a:rPr>
              <a:t> </a:t>
            </a:r>
            <a:r>
              <a:rPr lang="en-GB" sz="1600" dirty="0">
                <a:latin typeface="Arial"/>
                <a:cs typeface="Arial"/>
              </a:rPr>
              <a:t>impact</a:t>
            </a:r>
            <a:r>
              <a:rPr lang="en-GB" sz="1600" spc="-45" dirty="0">
                <a:latin typeface="Arial"/>
                <a:cs typeface="Arial"/>
              </a:rPr>
              <a:t> </a:t>
            </a:r>
            <a:r>
              <a:rPr lang="en-GB" sz="1600" dirty="0">
                <a:latin typeface="Arial"/>
                <a:cs typeface="Arial"/>
              </a:rPr>
              <a:t>of</a:t>
            </a:r>
            <a:r>
              <a:rPr lang="en-GB" sz="1600" spc="-10" dirty="0">
                <a:latin typeface="Arial"/>
                <a:cs typeface="Arial"/>
              </a:rPr>
              <a:t> </a:t>
            </a:r>
            <a:r>
              <a:rPr lang="en-GB" sz="1600" dirty="0">
                <a:latin typeface="Arial"/>
                <a:cs typeface="Arial"/>
              </a:rPr>
              <a:t>our</a:t>
            </a:r>
            <a:r>
              <a:rPr lang="en-GB" sz="1600" spc="-30" dirty="0">
                <a:latin typeface="Arial"/>
                <a:cs typeface="Arial"/>
              </a:rPr>
              <a:t> </a:t>
            </a:r>
            <a:r>
              <a:rPr lang="en-GB" sz="1600" dirty="0">
                <a:latin typeface="Arial"/>
                <a:cs typeface="Arial"/>
              </a:rPr>
              <a:t>Hospice</a:t>
            </a:r>
            <a:r>
              <a:rPr lang="en-GB" sz="1600" spc="-40" dirty="0">
                <a:latin typeface="Arial"/>
                <a:cs typeface="Arial"/>
              </a:rPr>
              <a:t> </a:t>
            </a:r>
            <a:r>
              <a:rPr lang="en-GB" sz="1600" dirty="0">
                <a:latin typeface="Arial"/>
                <a:cs typeface="Arial"/>
              </a:rPr>
              <a:t>at</a:t>
            </a:r>
            <a:r>
              <a:rPr lang="en-GB" sz="1600" spc="-25" dirty="0">
                <a:latin typeface="Arial"/>
                <a:cs typeface="Arial"/>
              </a:rPr>
              <a:t> </a:t>
            </a:r>
            <a:r>
              <a:rPr lang="en-GB" sz="1600" dirty="0">
                <a:latin typeface="Arial"/>
                <a:cs typeface="Arial"/>
              </a:rPr>
              <a:t>Home</a:t>
            </a:r>
            <a:r>
              <a:rPr lang="en-GB" sz="1600" spc="-20" dirty="0">
                <a:latin typeface="Arial"/>
                <a:cs typeface="Arial"/>
              </a:rPr>
              <a:t> </a:t>
            </a:r>
            <a:r>
              <a:rPr lang="en-GB" sz="1600" spc="-10" dirty="0">
                <a:latin typeface="Arial"/>
                <a:cs typeface="Arial"/>
              </a:rPr>
              <a:t>service.</a:t>
            </a:r>
          </a:p>
          <a:p>
            <a:pPr marL="213360" marR="289560" indent="-201295">
              <a:spcBef>
                <a:spcPts val="1295"/>
              </a:spcBef>
              <a:buChar char="•"/>
              <a:tabLst>
                <a:tab pos="213360" algn="l"/>
              </a:tabLst>
            </a:pPr>
            <a:r>
              <a:rPr lang="en-GB" sz="1600" spc="-10" dirty="0"/>
              <a:t>Secured jointly funded roles with NHS Lothian in Dietetics and research as well as commissioning data analytics expertise from the NHS Lothian team to support our ongoing strategic working and routine reporting of Hospice activity.</a:t>
            </a:r>
            <a:endParaRPr lang="en-GB" sz="1600" dirty="0">
              <a:latin typeface="Arial"/>
              <a:cs typeface="Arial"/>
            </a:endParaRPr>
          </a:p>
          <a:p>
            <a:pPr marL="241300"/>
            <a:endParaRPr lang="en-GB" spc="-10" dirty="0">
              <a:solidFill>
                <a:srgbClr val="48484A"/>
              </a:solidFill>
              <a:latin typeface="Arial"/>
              <a:cs typeface="Arial"/>
            </a:endParaRPr>
          </a:p>
          <a:p>
            <a:endParaRPr lang="en-GB" dirty="0"/>
          </a:p>
        </p:txBody>
      </p:sp>
    </p:spTree>
    <p:extLst>
      <p:ext uri="{BB962C8B-B14F-4D97-AF65-F5344CB8AC3E}">
        <p14:creationId xmlns:p14="http://schemas.microsoft.com/office/powerpoint/2010/main" val="2106305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AB312-678E-8F42-9BC5-5E87B7D5B28C}"/>
              </a:ext>
            </a:extLst>
          </p:cNvPr>
          <p:cNvSpPr>
            <a:spLocks noGrp="1"/>
          </p:cNvSpPr>
          <p:nvPr>
            <p:ph type="title"/>
          </p:nvPr>
        </p:nvSpPr>
        <p:spPr>
          <a:xfrm>
            <a:off x="1096162" y="585977"/>
            <a:ext cx="10052050" cy="589905"/>
          </a:xfrm>
        </p:spPr>
        <p:txBody>
          <a:bodyPr/>
          <a:lstStyle/>
          <a:p>
            <a:pPr algn="ctr">
              <a:lnSpc>
                <a:spcPts val="2280"/>
              </a:lnSpc>
              <a:spcBef>
                <a:spcPts val="105"/>
              </a:spcBef>
            </a:pPr>
            <a:r>
              <a:rPr lang="en-GB" sz="2000" dirty="0"/>
              <a:t>Sustaining</a:t>
            </a:r>
            <a:r>
              <a:rPr lang="en-GB" sz="2000" spc="-30" dirty="0"/>
              <a:t> </a:t>
            </a:r>
            <a:r>
              <a:rPr lang="en-GB" sz="2000" dirty="0"/>
              <a:t>Hospice</a:t>
            </a:r>
            <a:r>
              <a:rPr lang="en-GB" sz="2000" spc="-20" dirty="0"/>
              <a:t> </a:t>
            </a:r>
            <a:r>
              <a:rPr lang="en-GB" sz="2000" dirty="0"/>
              <a:t>care</a:t>
            </a:r>
            <a:r>
              <a:rPr lang="en-GB" sz="2000" spc="-35" dirty="0"/>
              <a:t> </a:t>
            </a:r>
            <a:r>
              <a:rPr lang="en-GB" sz="2000" dirty="0"/>
              <a:t>long</a:t>
            </a:r>
            <a:r>
              <a:rPr lang="en-GB" sz="2000" spc="-5" dirty="0"/>
              <a:t> </a:t>
            </a:r>
            <a:r>
              <a:rPr lang="en-GB" sz="2000" dirty="0"/>
              <a:t>term</a:t>
            </a:r>
            <a:r>
              <a:rPr lang="en-GB" sz="2000" spc="-35" dirty="0"/>
              <a:t> </a:t>
            </a:r>
            <a:r>
              <a:rPr lang="en-GB" sz="2000" dirty="0"/>
              <a:t>by</a:t>
            </a:r>
            <a:r>
              <a:rPr lang="en-GB" sz="2000" spc="-10" dirty="0"/>
              <a:t> </a:t>
            </a:r>
            <a:r>
              <a:rPr lang="en-GB" sz="2000" dirty="0"/>
              <a:t>integrating</a:t>
            </a:r>
            <a:r>
              <a:rPr lang="en-GB" sz="2000" spc="-50" dirty="0"/>
              <a:t> </a:t>
            </a:r>
            <a:r>
              <a:rPr lang="en-GB" sz="2000" dirty="0"/>
              <a:t>with</a:t>
            </a:r>
            <a:r>
              <a:rPr lang="en-GB" sz="2000" spc="-55" dirty="0"/>
              <a:t> </a:t>
            </a:r>
            <a:r>
              <a:rPr lang="en-GB" sz="2000" dirty="0"/>
              <a:t>creative</a:t>
            </a:r>
            <a:r>
              <a:rPr lang="en-GB" sz="2000" spc="-25" dirty="0"/>
              <a:t> </a:t>
            </a:r>
            <a:r>
              <a:rPr lang="en-GB" sz="2000" dirty="0"/>
              <a:t>partnerships</a:t>
            </a:r>
            <a:r>
              <a:rPr lang="en-GB" sz="2000" spc="-30" dirty="0"/>
              <a:t> </a:t>
            </a:r>
            <a:r>
              <a:rPr lang="en-GB" sz="2000" dirty="0"/>
              <a:t>for</a:t>
            </a:r>
            <a:r>
              <a:rPr lang="en-GB" sz="2000" spc="-30" dirty="0"/>
              <a:t> </a:t>
            </a:r>
            <a:r>
              <a:rPr lang="en-GB" sz="2000" spc="-10" dirty="0"/>
              <a:t>joint </a:t>
            </a:r>
            <a:r>
              <a:rPr lang="en-GB" sz="2000" dirty="0"/>
              <a:t>service</a:t>
            </a:r>
            <a:r>
              <a:rPr lang="en-GB" sz="2000" spc="-60" dirty="0"/>
              <a:t> </a:t>
            </a:r>
            <a:r>
              <a:rPr lang="en-GB" sz="2000" spc="-10" dirty="0"/>
              <a:t>delivery</a:t>
            </a:r>
            <a:endParaRPr lang="en-GB" sz="2000" dirty="0"/>
          </a:p>
        </p:txBody>
      </p:sp>
      <p:sp>
        <p:nvSpPr>
          <p:cNvPr id="3" name="Text Placeholder 2">
            <a:extLst>
              <a:ext uri="{FF2B5EF4-FFF2-40B4-BE49-F238E27FC236}">
                <a16:creationId xmlns:a16="http://schemas.microsoft.com/office/drawing/2014/main" id="{E36DF13A-9FE0-B08D-52AC-E55038F49FCC}"/>
              </a:ext>
            </a:extLst>
          </p:cNvPr>
          <p:cNvSpPr>
            <a:spLocks noGrp="1"/>
          </p:cNvSpPr>
          <p:nvPr>
            <p:ph type="body" idx="1"/>
          </p:nvPr>
        </p:nvSpPr>
        <p:spPr>
          <a:xfrm>
            <a:off x="888898" y="1649323"/>
            <a:ext cx="9883775" cy="3036729"/>
          </a:xfrm>
        </p:spPr>
        <p:txBody>
          <a:bodyPr/>
          <a:lstStyle/>
          <a:p>
            <a:pPr marL="88900">
              <a:spcBef>
                <a:spcPts val="994"/>
              </a:spcBef>
              <a:tabLst>
                <a:tab pos="431165" algn="l"/>
              </a:tabLst>
            </a:pPr>
            <a:r>
              <a:rPr lang="en-GB" sz="1600" dirty="0">
                <a:solidFill>
                  <a:srgbClr val="48484A"/>
                </a:solidFill>
                <a:latin typeface="Arial"/>
                <a:cs typeface="Arial"/>
              </a:rPr>
              <a:t>Over the period of this strategy we have successfully</a:t>
            </a:r>
          </a:p>
          <a:p>
            <a:pPr marL="431165" indent="-342265">
              <a:spcBef>
                <a:spcPts val="994"/>
              </a:spcBef>
              <a:buChar char="•"/>
              <a:tabLst>
                <a:tab pos="431165" algn="l"/>
              </a:tabLst>
            </a:pPr>
            <a:r>
              <a:rPr lang="en-GB" sz="1600" dirty="0">
                <a:latin typeface="Arial"/>
                <a:cs typeface="Arial"/>
              </a:rPr>
              <a:t>Supported</a:t>
            </a:r>
            <a:r>
              <a:rPr lang="en-GB" sz="1600" spc="-50" dirty="0">
                <a:latin typeface="Arial"/>
                <a:cs typeface="Arial"/>
              </a:rPr>
              <a:t> </a:t>
            </a:r>
            <a:r>
              <a:rPr lang="en-GB" sz="1600" dirty="0">
                <a:latin typeface="Arial"/>
                <a:cs typeface="Arial"/>
              </a:rPr>
              <a:t>oncology</a:t>
            </a:r>
            <a:r>
              <a:rPr lang="en-GB" sz="1600" spc="-50" dirty="0">
                <a:latin typeface="Arial"/>
                <a:cs typeface="Arial"/>
              </a:rPr>
              <a:t> </a:t>
            </a:r>
            <a:r>
              <a:rPr lang="en-GB" sz="1600" dirty="0">
                <a:latin typeface="Arial"/>
                <a:cs typeface="Arial"/>
              </a:rPr>
              <a:t>experience</a:t>
            </a:r>
            <a:r>
              <a:rPr lang="en-GB" sz="1600" spc="-40" dirty="0">
                <a:latin typeface="Arial"/>
                <a:cs typeface="Arial"/>
              </a:rPr>
              <a:t> </a:t>
            </a:r>
            <a:r>
              <a:rPr lang="en-GB" sz="1600" dirty="0">
                <a:latin typeface="Arial"/>
                <a:cs typeface="Arial"/>
              </a:rPr>
              <a:t>placements</a:t>
            </a:r>
            <a:r>
              <a:rPr lang="en-GB" sz="1600" spc="-50" dirty="0">
                <a:latin typeface="Arial"/>
                <a:cs typeface="Arial"/>
              </a:rPr>
              <a:t> </a:t>
            </a:r>
            <a:r>
              <a:rPr lang="en-GB" sz="1600" dirty="0">
                <a:latin typeface="Arial"/>
                <a:cs typeface="Arial"/>
              </a:rPr>
              <a:t>for</a:t>
            </a:r>
            <a:r>
              <a:rPr lang="en-GB" sz="1600" spc="-35" dirty="0">
                <a:latin typeface="Arial"/>
                <a:cs typeface="Arial"/>
              </a:rPr>
              <a:t> </a:t>
            </a:r>
            <a:r>
              <a:rPr lang="en-GB" sz="1600" dirty="0">
                <a:latin typeface="Arial"/>
                <a:cs typeface="Arial"/>
              </a:rPr>
              <a:t>GP</a:t>
            </a:r>
            <a:r>
              <a:rPr lang="en-GB" sz="1600" spc="-50" dirty="0">
                <a:latin typeface="Arial"/>
                <a:cs typeface="Arial"/>
              </a:rPr>
              <a:t> </a:t>
            </a:r>
            <a:r>
              <a:rPr lang="en-GB" sz="1600" dirty="0">
                <a:latin typeface="Arial"/>
                <a:cs typeface="Arial"/>
              </a:rPr>
              <a:t>trainees</a:t>
            </a:r>
            <a:r>
              <a:rPr lang="en-GB" sz="1600" spc="-50" dirty="0">
                <a:latin typeface="Arial"/>
                <a:cs typeface="Arial"/>
              </a:rPr>
              <a:t> </a:t>
            </a:r>
            <a:r>
              <a:rPr lang="en-GB" sz="1600" dirty="0">
                <a:latin typeface="Arial"/>
                <a:cs typeface="Arial"/>
              </a:rPr>
              <a:t>and</a:t>
            </a:r>
            <a:r>
              <a:rPr lang="en-GB" sz="1600" spc="-35" dirty="0">
                <a:latin typeface="Arial"/>
                <a:cs typeface="Arial"/>
              </a:rPr>
              <a:t> </a:t>
            </a:r>
            <a:r>
              <a:rPr lang="en-GB" sz="1600" dirty="0">
                <a:latin typeface="Arial"/>
                <a:cs typeface="Arial"/>
              </a:rPr>
              <a:t>specialty</a:t>
            </a:r>
            <a:r>
              <a:rPr lang="en-GB" sz="1600" spc="-45" dirty="0">
                <a:latin typeface="Arial"/>
                <a:cs typeface="Arial"/>
              </a:rPr>
              <a:t> </a:t>
            </a:r>
            <a:r>
              <a:rPr lang="en-GB" sz="1600" spc="-10" dirty="0">
                <a:latin typeface="Arial"/>
                <a:cs typeface="Arial"/>
              </a:rPr>
              <a:t>doctors</a:t>
            </a:r>
            <a:endParaRPr lang="en-GB" sz="1600" dirty="0">
              <a:latin typeface="Arial"/>
              <a:cs typeface="Arial"/>
            </a:endParaRPr>
          </a:p>
          <a:p>
            <a:pPr marL="431165" marR="283845" indent="-342900">
              <a:spcBef>
                <a:spcPts val="994"/>
              </a:spcBef>
              <a:buChar char="•"/>
              <a:tabLst>
                <a:tab pos="431165" algn="l"/>
              </a:tabLst>
            </a:pPr>
            <a:r>
              <a:rPr lang="en-GB" sz="1600" spc="-10" dirty="0">
                <a:latin typeface="Arial"/>
                <a:cs typeface="Arial"/>
              </a:rPr>
              <a:t>W</a:t>
            </a:r>
            <a:r>
              <a:rPr lang="en-GB" sz="1600" dirty="0">
                <a:latin typeface="Arial"/>
                <a:cs typeface="Arial"/>
              </a:rPr>
              <a:t>orked</a:t>
            </a:r>
            <a:r>
              <a:rPr lang="en-GB" sz="1600" spc="-25" dirty="0">
                <a:latin typeface="Arial"/>
                <a:cs typeface="Arial"/>
              </a:rPr>
              <a:t> </a:t>
            </a:r>
            <a:r>
              <a:rPr lang="en-GB" sz="1600" dirty="0">
                <a:latin typeface="Arial"/>
                <a:cs typeface="Arial"/>
              </a:rPr>
              <a:t>in</a:t>
            </a:r>
            <a:r>
              <a:rPr lang="en-GB" sz="1600" spc="-20" dirty="0">
                <a:latin typeface="Arial"/>
                <a:cs typeface="Arial"/>
              </a:rPr>
              <a:t> </a:t>
            </a:r>
            <a:r>
              <a:rPr lang="en-GB" sz="1600" dirty="0">
                <a:latin typeface="Arial"/>
                <a:cs typeface="Arial"/>
              </a:rPr>
              <a:t>collaboration</a:t>
            </a:r>
            <a:r>
              <a:rPr lang="en-GB" sz="1600" spc="-55" dirty="0">
                <a:latin typeface="Arial"/>
                <a:cs typeface="Arial"/>
              </a:rPr>
              <a:t> </a:t>
            </a:r>
            <a:r>
              <a:rPr lang="en-GB" sz="1600" dirty="0">
                <a:latin typeface="Arial"/>
                <a:cs typeface="Arial"/>
              </a:rPr>
              <a:t>with</a:t>
            </a:r>
            <a:r>
              <a:rPr lang="en-GB" sz="1600" spc="-20" dirty="0">
                <a:latin typeface="Arial"/>
                <a:cs typeface="Arial"/>
              </a:rPr>
              <a:t> </a:t>
            </a:r>
            <a:r>
              <a:rPr lang="en-GB" sz="1600" dirty="0">
                <a:latin typeface="Arial"/>
                <a:cs typeface="Arial"/>
              </a:rPr>
              <a:t>our</a:t>
            </a:r>
            <a:r>
              <a:rPr lang="en-GB" sz="1600" spc="-100" dirty="0">
                <a:latin typeface="Arial"/>
                <a:cs typeface="Arial"/>
              </a:rPr>
              <a:t> </a:t>
            </a:r>
            <a:r>
              <a:rPr lang="en-GB" sz="1600" dirty="0">
                <a:latin typeface="Arial"/>
                <a:cs typeface="Arial"/>
              </a:rPr>
              <a:t>Arts</a:t>
            </a:r>
            <a:r>
              <a:rPr lang="en-GB" sz="1600" spc="-60" dirty="0">
                <a:latin typeface="Arial"/>
                <a:cs typeface="Arial"/>
              </a:rPr>
              <a:t> </a:t>
            </a:r>
            <a:r>
              <a:rPr lang="en-GB" sz="1600" spc="-30" dirty="0">
                <a:latin typeface="Arial"/>
                <a:cs typeface="Arial"/>
              </a:rPr>
              <a:t>Team</a:t>
            </a:r>
            <a:r>
              <a:rPr lang="en-GB" sz="1600" spc="-40" dirty="0">
                <a:latin typeface="Arial"/>
                <a:cs typeface="Arial"/>
              </a:rPr>
              <a:t> </a:t>
            </a:r>
            <a:r>
              <a:rPr lang="en-GB" sz="1600" dirty="0">
                <a:latin typeface="Arial"/>
                <a:cs typeface="Arial"/>
              </a:rPr>
              <a:t>and</a:t>
            </a:r>
            <a:r>
              <a:rPr lang="en-GB" sz="1600" spc="-35" dirty="0">
                <a:latin typeface="Arial"/>
                <a:cs typeface="Arial"/>
              </a:rPr>
              <a:t> </a:t>
            </a:r>
            <a:r>
              <a:rPr lang="en-GB" sz="1600" dirty="0">
                <a:latin typeface="Arial"/>
                <a:cs typeface="Arial"/>
              </a:rPr>
              <a:t>a</a:t>
            </a:r>
            <a:r>
              <a:rPr lang="en-GB" sz="1600" spc="-20" dirty="0">
                <a:latin typeface="Arial"/>
                <a:cs typeface="Arial"/>
              </a:rPr>
              <a:t> </a:t>
            </a:r>
            <a:r>
              <a:rPr lang="en-GB" sz="1600" dirty="0">
                <a:latin typeface="Arial"/>
                <a:cs typeface="Arial"/>
              </a:rPr>
              <a:t>local</a:t>
            </a:r>
            <a:r>
              <a:rPr lang="en-GB" sz="1600" spc="-35" dirty="0">
                <a:latin typeface="Arial"/>
                <a:cs typeface="Arial"/>
              </a:rPr>
              <a:t> </a:t>
            </a:r>
            <a:r>
              <a:rPr lang="en-GB" sz="1600" dirty="0">
                <a:latin typeface="Arial"/>
                <a:cs typeface="Arial"/>
              </a:rPr>
              <a:t>primary</a:t>
            </a:r>
            <a:r>
              <a:rPr lang="en-GB" sz="1600" spc="-40" dirty="0">
                <a:latin typeface="Arial"/>
                <a:cs typeface="Arial"/>
              </a:rPr>
              <a:t> </a:t>
            </a:r>
            <a:r>
              <a:rPr lang="en-GB" sz="1600" dirty="0">
                <a:latin typeface="Arial"/>
                <a:cs typeface="Arial"/>
              </a:rPr>
              <a:t>school</a:t>
            </a:r>
            <a:r>
              <a:rPr lang="en-GB" sz="1600" spc="-40" dirty="0">
                <a:latin typeface="Arial"/>
                <a:cs typeface="Arial"/>
              </a:rPr>
              <a:t> </a:t>
            </a:r>
            <a:r>
              <a:rPr lang="en-GB" sz="1600" dirty="0">
                <a:latin typeface="Arial"/>
                <a:cs typeface="Arial"/>
              </a:rPr>
              <a:t>to</a:t>
            </a:r>
            <a:r>
              <a:rPr lang="en-GB" sz="1600" spc="-30" dirty="0">
                <a:latin typeface="Arial"/>
                <a:cs typeface="Arial"/>
              </a:rPr>
              <a:t> </a:t>
            </a:r>
            <a:r>
              <a:rPr lang="en-GB" sz="1600" dirty="0">
                <a:latin typeface="Arial"/>
                <a:cs typeface="Arial"/>
              </a:rPr>
              <a:t>look</a:t>
            </a:r>
            <a:r>
              <a:rPr lang="en-GB" sz="1600" spc="-30" dirty="0">
                <a:latin typeface="Arial"/>
                <a:cs typeface="Arial"/>
              </a:rPr>
              <a:t> </a:t>
            </a:r>
            <a:r>
              <a:rPr lang="en-GB" sz="1600" dirty="0">
                <a:latin typeface="Arial"/>
                <a:cs typeface="Arial"/>
              </a:rPr>
              <a:t>at</a:t>
            </a:r>
            <a:r>
              <a:rPr lang="en-GB" sz="1600" spc="-30" dirty="0">
                <a:latin typeface="Arial"/>
                <a:cs typeface="Arial"/>
              </a:rPr>
              <a:t> </a:t>
            </a:r>
            <a:r>
              <a:rPr lang="en-GB" sz="1600" dirty="0">
                <a:latin typeface="Arial"/>
                <a:cs typeface="Arial"/>
              </a:rPr>
              <a:t>a</a:t>
            </a:r>
            <a:r>
              <a:rPr lang="en-GB" sz="1600" spc="-20" dirty="0">
                <a:latin typeface="Arial"/>
                <a:cs typeface="Arial"/>
              </a:rPr>
              <a:t> </a:t>
            </a:r>
            <a:r>
              <a:rPr lang="en-GB" sz="1600" dirty="0">
                <a:latin typeface="Arial"/>
                <a:cs typeface="Arial"/>
              </a:rPr>
              <a:t>bereavement</a:t>
            </a:r>
            <a:r>
              <a:rPr lang="en-GB" sz="1600" spc="-50" dirty="0">
                <a:latin typeface="Arial"/>
                <a:cs typeface="Arial"/>
              </a:rPr>
              <a:t> </a:t>
            </a:r>
            <a:r>
              <a:rPr lang="en-GB" sz="1600" dirty="0">
                <a:latin typeface="Arial"/>
                <a:cs typeface="Arial"/>
              </a:rPr>
              <a:t>friendly</a:t>
            </a:r>
            <a:r>
              <a:rPr lang="en-GB" sz="1600" spc="-50" dirty="0">
                <a:latin typeface="Arial"/>
                <a:cs typeface="Arial"/>
              </a:rPr>
              <a:t> </a:t>
            </a:r>
            <a:r>
              <a:rPr lang="en-GB" sz="1600" dirty="0">
                <a:latin typeface="Arial"/>
                <a:cs typeface="Arial"/>
              </a:rPr>
              <a:t>school</a:t>
            </a:r>
            <a:r>
              <a:rPr lang="en-GB" sz="1600" spc="-40" dirty="0">
                <a:latin typeface="Arial"/>
                <a:cs typeface="Arial"/>
              </a:rPr>
              <a:t> </a:t>
            </a:r>
            <a:r>
              <a:rPr lang="en-GB" sz="1600" spc="-10" dirty="0">
                <a:latin typeface="Arial"/>
                <a:cs typeface="Arial"/>
              </a:rPr>
              <a:t>charter/charter</a:t>
            </a:r>
            <a:r>
              <a:rPr lang="en-GB" sz="1600" spc="-10" dirty="0"/>
              <a:t> </a:t>
            </a:r>
            <a:r>
              <a:rPr lang="en-GB" sz="1600" dirty="0">
                <a:latin typeface="Arial"/>
                <a:cs typeface="Arial"/>
              </a:rPr>
              <a:t>mark</a:t>
            </a:r>
            <a:r>
              <a:rPr lang="en-GB" sz="1600" spc="-35" dirty="0">
                <a:latin typeface="Arial"/>
                <a:cs typeface="Arial"/>
              </a:rPr>
              <a:t> </a:t>
            </a:r>
            <a:r>
              <a:rPr lang="en-GB" sz="1600" dirty="0">
                <a:latin typeface="Arial"/>
                <a:cs typeface="Arial"/>
              </a:rPr>
              <a:t>and</a:t>
            </a:r>
            <a:r>
              <a:rPr lang="en-GB" sz="1600" spc="-25" dirty="0">
                <a:latin typeface="Arial"/>
                <a:cs typeface="Arial"/>
              </a:rPr>
              <a:t> </a:t>
            </a:r>
            <a:r>
              <a:rPr lang="en-GB" sz="1600" dirty="0">
                <a:latin typeface="Arial"/>
                <a:cs typeface="Arial"/>
              </a:rPr>
              <a:t>policy</a:t>
            </a:r>
            <a:r>
              <a:rPr lang="en-GB" sz="1600" spc="-30" dirty="0">
                <a:latin typeface="Arial"/>
                <a:cs typeface="Arial"/>
              </a:rPr>
              <a:t> </a:t>
            </a:r>
            <a:r>
              <a:rPr lang="en-GB" sz="1600" dirty="0">
                <a:latin typeface="Arial"/>
                <a:cs typeface="Arial"/>
              </a:rPr>
              <a:t>that</a:t>
            </a:r>
            <a:r>
              <a:rPr lang="en-GB" sz="1600" spc="-35" dirty="0">
                <a:latin typeface="Arial"/>
                <a:cs typeface="Arial"/>
              </a:rPr>
              <a:t> </a:t>
            </a:r>
            <a:r>
              <a:rPr lang="en-GB" sz="1600" dirty="0">
                <a:latin typeface="Arial"/>
                <a:cs typeface="Arial"/>
              </a:rPr>
              <a:t>can</a:t>
            </a:r>
            <a:r>
              <a:rPr lang="en-GB" sz="1600" spc="-25" dirty="0">
                <a:latin typeface="Arial"/>
                <a:cs typeface="Arial"/>
              </a:rPr>
              <a:t> </a:t>
            </a:r>
            <a:r>
              <a:rPr lang="en-GB" sz="1600" dirty="0">
                <a:latin typeface="Arial"/>
                <a:cs typeface="Arial"/>
              </a:rPr>
              <a:t>be</a:t>
            </a:r>
            <a:r>
              <a:rPr lang="en-GB" sz="1600" spc="-25" dirty="0">
                <a:latin typeface="Arial"/>
                <a:cs typeface="Arial"/>
              </a:rPr>
              <a:t> </a:t>
            </a:r>
            <a:r>
              <a:rPr lang="en-GB" sz="1600" dirty="0">
                <a:latin typeface="Arial"/>
                <a:cs typeface="Arial"/>
              </a:rPr>
              <a:t>replicated</a:t>
            </a:r>
            <a:r>
              <a:rPr lang="en-GB" sz="1600" spc="-45" dirty="0">
                <a:latin typeface="Arial"/>
                <a:cs typeface="Arial"/>
              </a:rPr>
              <a:t> </a:t>
            </a:r>
            <a:r>
              <a:rPr lang="en-GB" sz="1600" dirty="0">
                <a:latin typeface="Arial"/>
                <a:cs typeface="Arial"/>
              </a:rPr>
              <a:t>in</a:t>
            </a:r>
            <a:r>
              <a:rPr lang="en-GB" sz="1600" spc="-20" dirty="0">
                <a:latin typeface="Arial"/>
                <a:cs typeface="Arial"/>
              </a:rPr>
              <a:t> </a:t>
            </a:r>
            <a:r>
              <a:rPr lang="en-GB" sz="1600" dirty="0">
                <a:latin typeface="Arial"/>
                <a:cs typeface="Arial"/>
              </a:rPr>
              <a:t>other</a:t>
            </a:r>
            <a:r>
              <a:rPr lang="en-GB" sz="1600" spc="-45" dirty="0">
                <a:latin typeface="Arial"/>
                <a:cs typeface="Arial"/>
              </a:rPr>
              <a:t> </a:t>
            </a:r>
            <a:r>
              <a:rPr lang="en-GB" sz="1600" dirty="0">
                <a:latin typeface="Arial"/>
                <a:cs typeface="Arial"/>
              </a:rPr>
              <a:t>primary</a:t>
            </a:r>
            <a:r>
              <a:rPr lang="en-GB" sz="1600" spc="-30" dirty="0">
                <a:latin typeface="Arial"/>
                <a:cs typeface="Arial"/>
              </a:rPr>
              <a:t> </a:t>
            </a:r>
            <a:r>
              <a:rPr lang="en-GB" sz="1600" spc="-10" dirty="0">
                <a:latin typeface="Arial"/>
                <a:cs typeface="Arial"/>
              </a:rPr>
              <a:t>schools.</a:t>
            </a:r>
            <a:endParaRPr lang="en-GB" sz="1600" dirty="0">
              <a:latin typeface="Arial"/>
              <a:cs typeface="Arial"/>
            </a:endParaRPr>
          </a:p>
          <a:p>
            <a:pPr marL="431165" marR="283845" indent="-342900">
              <a:spcBef>
                <a:spcPts val="994"/>
              </a:spcBef>
              <a:buChar char="•"/>
              <a:tabLst>
                <a:tab pos="431165" algn="l"/>
              </a:tabLst>
            </a:pPr>
            <a:r>
              <a:rPr lang="en-GB" sz="1600" dirty="0">
                <a:solidFill>
                  <a:srgbClr val="49494B"/>
                </a:solidFill>
              </a:rPr>
              <a:t>We have created opportunities for the public to purchase artwork generated through our arts programmes – e.g. patient and family artwork prints and photography. This initiative has diversified our community engagement and generated different income generation opportunities. </a:t>
            </a:r>
          </a:p>
          <a:p>
            <a:pPr marL="431165" marR="283845" indent="-342900">
              <a:spcBef>
                <a:spcPts val="994"/>
              </a:spcBef>
              <a:buChar char="•"/>
              <a:tabLst>
                <a:tab pos="431165" algn="l"/>
              </a:tabLst>
            </a:pPr>
            <a:r>
              <a:rPr lang="en-GB" sz="1600" dirty="0">
                <a:solidFill>
                  <a:srgbClr val="49494B"/>
                </a:solidFill>
              </a:rPr>
              <a:t>Created new </a:t>
            </a:r>
            <a:r>
              <a:rPr lang="en-US" sz="1600" dirty="0">
                <a:solidFill>
                  <a:srgbClr val="49494B"/>
                </a:solidFill>
              </a:rPr>
              <a:t>volunteer roles across all departments of the Hospice integrating our local community into everything we do through the harnessing of volunteer roles.</a:t>
            </a:r>
            <a:endParaRPr lang="en-GB" sz="1600" dirty="0">
              <a:solidFill>
                <a:srgbClr val="49494B"/>
              </a:solidFill>
            </a:endParaRPr>
          </a:p>
          <a:p>
            <a:endParaRPr lang="en-GB" dirty="0"/>
          </a:p>
        </p:txBody>
      </p:sp>
    </p:spTree>
    <p:extLst>
      <p:ext uri="{BB962C8B-B14F-4D97-AF65-F5344CB8AC3E}">
        <p14:creationId xmlns:p14="http://schemas.microsoft.com/office/powerpoint/2010/main" val="112198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926" y="4465397"/>
            <a:ext cx="175260" cy="2061845"/>
          </a:xfrm>
          <a:prstGeom prst="rect">
            <a:avLst/>
          </a:prstGeom>
        </p:spPr>
        <p:txBody>
          <a:bodyPr vert="vert270" wrap="square" lIns="0" tIns="635" rIns="0" bIns="0" rtlCol="0">
            <a:spAutoFit/>
          </a:bodyPr>
          <a:lstStyle/>
          <a:p>
            <a:pPr marL="12700">
              <a:lnSpc>
                <a:spcPct val="100000"/>
              </a:lnSpc>
              <a:spcBef>
                <a:spcPts val="5"/>
              </a:spcBef>
            </a:pPr>
            <a:r>
              <a:rPr sz="1050" spc="-10" dirty="0">
                <a:solidFill>
                  <a:srgbClr val="1C56A4"/>
                </a:solidFill>
                <a:latin typeface="Arial"/>
                <a:cs typeface="Arial"/>
                <a:hlinkClick r:id="rId2"/>
              </a:rPr>
              <a:t>www.stcolumbashospice.org.uk</a:t>
            </a:r>
            <a:endParaRPr sz="1050">
              <a:latin typeface="Arial"/>
              <a:cs typeface="Arial"/>
            </a:endParaRPr>
          </a:p>
        </p:txBody>
      </p:sp>
      <p:pic>
        <p:nvPicPr>
          <p:cNvPr id="3" name="object 3"/>
          <p:cNvPicPr/>
          <p:nvPr/>
        </p:nvPicPr>
        <p:blipFill>
          <a:blip r:embed="rId3" cstate="print"/>
          <a:stretch>
            <a:fillRect/>
          </a:stretch>
        </p:blipFill>
        <p:spPr>
          <a:xfrm>
            <a:off x="11616181" y="6344043"/>
            <a:ext cx="188087" cy="106426"/>
          </a:xfrm>
          <a:prstGeom prst="rect">
            <a:avLst/>
          </a:prstGeom>
        </p:spPr>
      </p:pic>
      <p:sp>
        <p:nvSpPr>
          <p:cNvPr id="4" name="object 4"/>
          <p:cNvSpPr txBox="1">
            <a:spLocks noGrp="1"/>
          </p:cNvSpPr>
          <p:nvPr>
            <p:ph type="title"/>
          </p:nvPr>
        </p:nvSpPr>
        <p:spPr>
          <a:prstGeom prst="rect">
            <a:avLst/>
          </a:prstGeom>
        </p:spPr>
        <p:txBody>
          <a:bodyPr vert="horz" wrap="square" lIns="0" tIns="309372" rIns="0" bIns="0" rtlCol="0">
            <a:spAutoFit/>
          </a:bodyPr>
          <a:lstStyle/>
          <a:p>
            <a:pPr marL="2442845" marR="5080" indent="-2344420">
              <a:lnSpc>
                <a:spcPts val="2160"/>
              </a:lnSpc>
              <a:spcBef>
                <a:spcPts val="375"/>
              </a:spcBef>
            </a:pPr>
            <a:r>
              <a:rPr sz="2000" dirty="0"/>
              <a:t>Creating</a:t>
            </a:r>
            <a:r>
              <a:rPr sz="2000" spc="-35" dirty="0"/>
              <a:t> </a:t>
            </a:r>
            <a:r>
              <a:rPr sz="2000" dirty="0"/>
              <a:t>a</a:t>
            </a:r>
            <a:r>
              <a:rPr sz="2000" spc="-20" dirty="0"/>
              <a:t> </a:t>
            </a:r>
            <a:r>
              <a:rPr sz="2000" dirty="0"/>
              <a:t>tiered</a:t>
            </a:r>
            <a:r>
              <a:rPr sz="2000" spc="-25" dirty="0"/>
              <a:t> </a:t>
            </a:r>
            <a:r>
              <a:rPr sz="2000" dirty="0"/>
              <a:t>and</a:t>
            </a:r>
            <a:r>
              <a:rPr sz="2000" spc="-5" dirty="0"/>
              <a:t> </a:t>
            </a:r>
            <a:r>
              <a:rPr sz="2000" dirty="0"/>
              <a:t>flexible</a:t>
            </a:r>
            <a:r>
              <a:rPr sz="2000" spc="-40" dirty="0"/>
              <a:t> </a:t>
            </a:r>
            <a:r>
              <a:rPr sz="2000" dirty="0"/>
              <a:t>model</a:t>
            </a:r>
            <a:r>
              <a:rPr sz="2000" spc="-20" dirty="0"/>
              <a:t> </a:t>
            </a:r>
            <a:r>
              <a:rPr sz="2000" dirty="0"/>
              <a:t>of</a:t>
            </a:r>
            <a:r>
              <a:rPr sz="2000" spc="-20" dirty="0"/>
              <a:t> </a:t>
            </a:r>
            <a:r>
              <a:rPr sz="2000" dirty="0"/>
              <a:t>care</a:t>
            </a:r>
            <a:r>
              <a:rPr sz="2000" spc="-25" dirty="0"/>
              <a:t> </a:t>
            </a:r>
            <a:r>
              <a:rPr sz="2000" dirty="0"/>
              <a:t>which</a:t>
            </a:r>
            <a:r>
              <a:rPr sz="2000" spc="-45" dirty="0"/>
              <a:t> </a:t>
            </a:r>
            <a:r>
              <a:rPr sz="2000" dirty="0"/>
              <a:t>shifts</a:t>
            </a:r>
            <a:r>
              <a:rPr sz="2000" spc="-45" dirty="0"/>
              <a:t> </a:t>
            </a:r>
            <a:r>
              <a:rPr sz="2000" dirty="0"/>
              <a:t>the</a:t>
            </a:r>
            <a:r>
              <a:rPr sz="2000" spc="-15" dirty="0"/>
              <a:t> </a:t>
            </a:r>
            <a:r>
              <a:rPr sz="2000" dirty="0"/>
              <a:t>balance</a:t>
            </a:r>
            <a:r>
              <a:rPr sz="2000" spc="-20" dirty="0"/>
              <a:t> </a:t>
            </a:r>
            <a:r>
              <a:rPr sz="2000" dirty="0"/>
              <a:t>from</a:t>
            </a:r>
            <a:r>
              <a:rPr sz="2000" spc="-35" dirty="0"/>
              <a:t> </a:t>
            </a:r>
            <a:r>
              <a:rPr sz="2000" spc="-10" dirty="0"/>
              <a:t>hospice </a:t>
            </a:r>
            <a:r>
              <a:rPr sz="2000" dirty="0"/>
              <a:t>building</a:t>
            </a:r>
            <a:r>
              <a:rPr sz="2000" spc="-15" dirty="0"/>
              <a:t> </a:t>
            </a:r>
            <a:r>
              <a:rPr sz="2000" dirty="0"/>
              <a:t>based</a:t>
            </a:r>
            <a:r>
              <a:rPr sz="2000" spc="-30" dirty="0"/>
              <a:t> </a:t>
            </a:r>
            <a:r>
              <a:rPr sz="2000" dirty="0"/>
              <a:t>to</a:t>
            </a:r>
            <a:r>
              <a:rPr sz="2000" spc="-30" dirty="0"/>
              <a:t> </a:t>
            </a:r>
            <a:r>
              <a:rPr sz="2000" dirty="0"/>
              <a:t>community</a:t>
            </a:r>
            <a:r>
              <a:rPr sz="2000" spc="-45" dirty="0"/>
              <a:t> </a:t>
            </a:r>
            <a:r>
              <a:rPr sz="2000" dirty="0"/>
              <a:t>focused</a:t>
            </a:r>
            <a:r>
              <a:rPr sz="2000" spc="-30" dirty="0"/>
              <a:t> </a:t>
            </a:r>
            <a:r>
              <a:rPr sz="2000" spc="-20" dirty="0"/>
              <a:t>care</a:t>
            </a:r>
            <a:endParaRPr sz="2000" dirty="0"/>
          </a:p>
        </p:txBody>
      </p:sp>
      <p:sp>
        <p:nvSpPr>
          <p:cNvPr id="5" name="object 5"/>
          <p:cNvSpPr txBox="1"/>
          <p:nvPr/>
        </p:nvSpPr>
        <p:spPr>
          <a:xfrm>
            <a:off x="990600" y="1642253"/>
            <a:ext cx="10020300" cy="3736920"/>
          </a:xfrm>
          <a:prstGeom prst="rect">
            <a:avLst/>
          </a:prstGeom>
        </p:spPr>
        <p:txBody>
          <a:bodyPr vert="horz" wrap="square" lIns="0" tIns="12700" rIns="0" bIns="0" rtlCol="0">
            <a:spAutoFit/>
          </a:bodyPr>
          <a:lstStyle/>
          <a:p>
            <a:pPr marL="12700">
              <a:spcBef>
                <a:spcPts val="100"/>
              </a:spcBef>
            </a:pPr>
            <a:r>
              <a:rPr lang="en-GB" sz="1600" dirty="0">
                <a:solidFill>
                  <a:srgbClr val="48484A"/>
                </a:solidFill>
                <a:latin typeface="Arial" panose="020B0604020202020204" pitchFamily="34" charset="0"/>
                <a:cs typeface="Arial" panose="020B0604020202020204" pitchFamily="34" charset="0"/>
              </a:rPr>
              <a:t>Over the period of this strategy w</a:t>
            </a:r>
            <a:r>
              <a:rPr sz="1600" dirty="0">
                <a:solidFill>
                  <a:srgbClr val="48484A"/>
                </a:solidFill>
                <a:latin typeface="Arial" panose="020B0604020202020204" pitchFamily="34" charset="0"/>
                <a:cs typeface="Arial" panose="020B0604020202020204" pitchFamily="34" charset="0"/>
              </a:rPr>
              <a:t>e</a:t>
            </a:r>
            <a:r>
              <a:rPr sz="1600" spc="-55" dirty="0">
                <a:solidFill>
                  <a:srgbClr val="48484A"/>
                </a:solidFill>
                <a:latin typeface="Arial" panose="020B0604020202020204" pitchFamily="34" charset="0"/>
                <a:cs typeface="Arial" panose="020B0604020202020204" pitchFamily="34" charset="0"/>
              </a:rPr>
              <a:t> </a:t>
            </a:r>
            <a:r>
              <a:rPr sz="1600" spc="-20" dirty="0">
                <a:solidFill>
                  <a:srgbClr val="48484A"/>
                </a:solidFill>
                <a:latin typeface="Arial" panose="020B0604020202020204" pitchFamily="34" charset="0"/>
                <a:cs typeface="Arial" panose="020B0604020202020204" pitchFamily="34" charset="0"/>
              </a:rPr>
              <a:t>have</a:t>
            </a:r>
            <a:r>
              <a:rPr lang="en-GB" sz="1600" spc="-20" dirty="0">
                <a:solidFill>
                  <a:srgbClr val="48484A"/>
                </a:solidFill>
                <a:latin typeface="Arial" panose="020B0604020202020204" pitchFamily="34" charset="0"/>
                <a:cs typeface="Arial" panose="020B0604020202020204" pitchFamily="34" charset="0"/>
              </a:rPr>
              <a:t> successfully:</a:t>
            </a:r>
            <a:endParaRPr sz="1600" dirty="0">
              <a:latin typeface="Arial" panose="020B0604020202020204" pitchFamily="34" charset="0"/>
              <a:cs typeface="Arial" panose="020B0604020202020204" pitchFamily="34" charset="0"/>
            </a:endParaRPr>
          </a:p>
          <a:p>
            <a:pPr marL="241300" marR="200025" indent="-228600" algn="just">
              <a:spcBef>
                <a:spcPts val="1530"/>
              </a:spcBef>
              <a:buFontTx/>
              <a:buChar char="•"/>
              <a:tabLst>
                <a:tab pos="241300" algn="l"/>
              </a:tabLst>
            </a:pPr>
            <a:r>
              <a:rPr lang="en-US" sz="16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Increased the number of people we support across all clinical services to over 1,500 every year</a:t>
            </a:r>
            <a:endParaRPr lang="en-GB"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241300" marR="200025" indent="-228600">
              <a:spcBef>
                <a:spcPts val="1530"/>
              </a:spcBef>
              <a:buChar char="•"/>
              <a:tabLst>
                <a:tab pos="241300" algn="l"/>
              </a:tabLst>
            </a:pPr>
            <a:r>
              <a:rPr lang="en-GB" sz="1600" dirty="0">
                <a:solidFill>
                  <a:srgbClr val="48484A"/>
                </a:solidFill>
                <a:latin typeface="Arial" panose="020B0604020202020204" pitchFamily="34" charset="0"/>
                <a:cs typeface="Arial" panose="020B0604020202020204" pitchFamily="34" charset="0"/>
              </a:rPr>
              <a:t>Shifted the balance of care by reviewing our inpatient bed complement and transitioning to a new model of care in peoples own homes which includes </a:t>
            </a:r>
            <a:r>
              <a:rPr sz="1600" dirty="0">
                <a:solidFill>
                  <a:srgbClr val="48484A"/>
                </a:solidFill>
                <a:latin typeface="Arial" panose="020B0604020202020204" pitchFamily="34" charset="0"/>
                <a:cs typeface="Arial" panose="020B0604020202020204" pitchFamily="34" charset="0"/>
              </a:rPr>
              <a:t>a</a:t>
            </a:r>
            <a:r>
              <a:rPr sz="1600" spc="-35" dirty="0">
                <a:solidFill>
                  <a:srgbClr val="48484A"/>
                </a:solidFill>
                <a:latin typeface="Arial" panose="020B0604020202020204" pitchFamily="34" charset="0"/>
                <a:cs typeface="Arial" panose="020B0604020202020204" pitchFamily="34" charset="0"/>
              </a:rPr>
              <a:t> </a:t>
            </a:r>
            <a:r>
              <a:rPr sz="1600" spc="-10" dirty="0">
                <a:solidFill>
                  <a:srgbClr val="48484A"/>
                </a:solidFill>
                <a:latin typeface="Arial" panose="020B0604020202020204" pitchFamily="34" charset="0"/>
                <a:cs typeface="Arial" panose="020B0604020202020204" pitchFamily="34" charset="0"/>
              </a:rPr>
              <a:t>multi</a:t>
            </a:r>
            <a:r>
              <a:rPr sz="1600" dirty="0">
                <a:solidFill>
                  <a:srgbClr val="48484A"/>
                </a:solidFill>
                <a:latin typeface="Arial" panose="020B0604020202020204" pitchFamily="34" charset="0"/>
                <a:cs typeface="Arial" panose="020B0604020202020204" pitchFamily="34" charset="0"/>
              </a:rPr>
              <a:t>professional</a:t>
            </a:r>
            <a:r>
              <a:rPr sz="1600" spc="-10" dirty="0">
                <a:solidFill>
                  <a:srgbClr val="48484A"/>
                </a:solidFill>
                <a:latin typeface="Arial" panose="020B0604020202020204" pitchFamily="34" charset="0"/>
                <a:cs typeface="Arial" panose="020B0604020202020204" pitchFamily="34" charset="0"/>
              </a:rPr>
              <a:t> </a:t>
            </a:r>
            <a:r>
              <a:rPr lang="en-GB" sz="1600" spc="-10" dirty="0">
                <a:solidFill>
                  <a:srgbClr val="48484A"/>
                </a:solidFill>
                <a:latin typeface="Arial" panose="020B0604020202020204" pitchFamily="34" charset="0"/>
                <a:cs typeface="Arial" panose="020B0604020202020204" pitchFamily="34" charset="0"/>
              </a:rPr>
              <a:t>specialist team, a ‘hands on’ care at home team and a virtual ward. Collectively this Hospice at Home’ model enables us to have the diverse skills and experience required to successfully care for the diverse need of people living and dying of palliative illness in their homes and has resulted in an 180% increase in the number of people we support to receive their end of life care in their own homes.  </a:t>
            </a:r>
          </a:p>
          <a:p>
            <a:pPr marL="241300" marR="200025" indent="-228600">
              <a:spcBef>
                <a:spcPts val="1530"/>
              </a:spcBef>
              <a:buFontTx/>
              <a:buChar char="•"/>
              <a:tabLst>
                <a:tab pos="241300" algn="l"/>
              </a:tabLst>
            </a:pPr>
            <a:r>
              <a:rPr lang="en-GB" sz="1600" dirty="0">
                <a:solidFill>
                  <a:srgbClr val="49494B"/>
                </a:solidFill>
                <a:latin typeface="Arial" panose="020B0604020202020204" pitchFamily="34" charset="0"/>
                <a:cs typeface="Arial" panose="020B0604020202020204" pitchFamily="34" charset="0"/>
              </a:rPr>
              <a:t>Successfully</a:t>
            </a:r>
            <a:r>
              <a:rPr lang="en-GB" sz="1600" spc="-45" dirty="0">
                <a:solidFill>
                  <a:srgbClr val="49494B"/>
                </a:solidFill>
                <a:latin typeface="Arial" panose="020B0604020202020204" pitchFamily="34" charset="0"/>
                <a:cs typeface="Arial" panose="020B0604020202020204" pitchFamily="34" charset="0"/>
              </a:rPr>
              <a:t> extended our care at home service from Edinburgh into East Lothian and </a:t>
            </a:r>
            <a:r>
              <a:rPr lang="en-GB" sz="1600" dirty="0">
                <a:solidFill>
                  <a:srgbClr val="49494B"/>
                </a:solidFill>
                <a:latin typeface="Arial" panose="020B0604020202020204" pitchFamily="34" charset="0"/>
                <a:cs typeface="Arial" panose="020B0604020202020204" pitchFamily="34" charset="0"/>
              </a:rPr>
              <a:t>transitioned</a:t>
            </a:r>
            <a:r>
              <a:rPr lang="en-GB" sz="1600" spc="-25" dirty="0">
                <a:solidFill>
                  <a:srgbClr val="49494B"/>
                </a:solidFill>
                <a:latin typeface="Arial" panose="020B0604020202020204" pitchFamily="34" charset="0"/>
                <a:cs typeface="Arial" panose="020B0604020202020204" pitchFamily="34" charset="0"/>
              </a:rPr>
              <a:t> them </a:t>
            </a:r>
            <a:r>
              <a:rPr lang="en-GB" sz="1600" dirty="0">
                <a:solidFill>
                  <a:srgbClr val="49494B"/>
                </a:solidFill>
                <a:latin typeface="Arial" panose="020B0604020202020204" pitchFamily="34" charset="0"/>
                <a:cs typeface="Arial" panose="020B0604020202020204" pitchFamily="34" charset="0"/>
              </a:rPr>
              <a:t>to</a:t>
            </a:r>
            <a:r>
              <a:rPr lang="en-GB" sz="1600" spc="-20" dirty="0">
                <a:solidFill>
                  <a:srgbClr val="49494B"/>
                </a:solidFill>
                <a:latin typeface="Arial" panose="020B0604020202020204" pitchFamily="34" charset="0"/>
                <a:cs typeface="Arial" panose="020B0604020202020204" pitchFamily="34" charset="0"/>
              </a:rPr>
              <a:t> </a:t>
            </a:r>
            <a:r>
              <a:rPr lang="en-GB" sz="1600" dirty="0">
                <a:solidFill>
                  <a:srgbClr val="49494B"/>
                </a:solidFill>
                <a:latin typeface="Arial" panose="020B0604020202020204" pitchFamily="34" charset="0"/>
                <a:cs typeface="Arial" panose="020B0604020202020204" pitchFamily="34" charset="0"/>
              </a:rPr>
              <a:t>Care Inspectorate</a:t>
            </a:r>
            <a:r>
              <a:rPr lang="en-GB" sz="1600" spc="-10" dirty="0">
                <a:solidFill>
                  <a:srgbClr val="49494B"/>
                </a:solidFill>
                <a:latin typeface="Arial" panose="020B0604020202020204" pitchFamily="34" charset="0"/>
                <a:cs typeface="Arial" panose="020B0604020202020204" pitchFamily="34" charset="0"/>
              </a:rPr>
              <a:t> </a:t>
            </a:r>
            <a:r>
              <a:rPr lang="en-GB" sz="1600" dirty="0">
                <a:solidFill>
                  <a:srgbClr val="49494B"/>
                </a:solidFill>
                <a:latin typeface="Arial" panose="020B0604020202020204" pitchFamily="34" charset="0"/>
                <a:cs typeface="Arial" panose="020B0604020202020204" pitchFamily="34" charset="0"/>
              </a:rPr>
              <a:t>regulation</a:t>
            </a:r>
            <a:r>
              <a:rPr lang="en-GB" sz="1600" spc="-25" dirty="0">
                <a:solidFill>
                  <a:srgbClr val="49494B"/>
                </a:solidFill>
                <a:latin typeface="Arial" panose="020B0604020202020204" pitchFamily="34" charset="0"/>
                <a:cs typeface="Arial" panose="020B0604020202020204" pitchFamily="34" charset="0"/>
              </a:rPr>
              <a:t> </a:t>
            </a:r>
            <a:r>
              <a:rPr lang="en-GB" sz="1600" dirty="0">
                <a:solidFill>
                  <a:srgbClr val="49494B"/>
                </a:solidFill>
                <a:latin typeface="Arial" panose="020B0604020202020204" pitchFamily="34" charset="0"/>
                <a:cs typeface="Arial" panose="020B0604020202020204" pitchFamily="34" charset="0"/>
              </a:rPr>
              <a:t>and</a:t>
            </a:r>
            <a:r>
              <a:rPr lang="en-GB" sz="1600" spc="-5" dirty="0">
                <a:solidFill>
                  <a:srgbClr val="49494B"/>
                </a:solidFill>
                <a:latin typeface="Arial" panose="020B0604020202020204" pitchFamily="34" charset="0"/>
                <a:cs typeface="Arial" panose="020B0604020202020204" pitchFamily="34" charset="0"/>
              </a:rPr>
              <a:t> </a:t>
            </a:r>
            <a:r>
              <a:rPr lang="en-GB" sz="1600" dirty="0">
                <a:solidFill>
                  <a:srgbClr val="49494B"/>
                </a:solidFill>
                <a:latin typeface="Arial" panose="020B0604020202020204" pitchFamily="34" charset="0"/>
                <a:cs typeface="Arial" panose="020B0604020202020204" pitchFamily="34" charset="0"/>
              </a:rPr>
              <a:t>the team</a:t>
            </a:r>
            <a:r>
              <a:rPr lang="en-GB" sz="1600" spc="-10" dirty="0">
                <a:solidFill>
                  <a:srgbClr val="49494B"/>
                </a:solidFill>
                <a:latin typeface="Arial" panose="020B0604020202020204" pitchFamily="34" charset="0"/>
                <a:cs typeface="Arial" panose="020B0604020202020204" pitchFamily="34" charset="0"/>
              </a:rPr>
              <a:t> </a:t>
            </a:r>
            <a:r>
              <a:rPr lang="en-GB" sz="1600" dirty="0">
                <a:solidFill>
                  <a:srgbClr val="49494B"/>
                </a:solidFill>
                <a:latin typeface="Arial" panose="020B0604020202020204" pitchFamily="34" charset="0"/>
                <a:cs typeface="Arial" panose="020B0604020202020204" pitchFamily="34" charset="0"/>
              </a:rPr>
              <a:t>to </a:t>
            </a:r>
            <a:r>
              <a:rPr lang="en-GB" sz="1600" spc="-20" dirty="0">
                <a:solidFill>
                  <a:srgbClr val="49494B"/>
                </a:solidFill>
                <a:latin typeface="Arial" panose="020B0604020202020204" pitchFamily="34" charset="0"/>
                <a:cs typeface="Arial" panose="020B0604020202020204" pitchFamily="34" charset="0"/>
              </a:rPr>
              <a:t>Scottish Social Services Council (SSSC) </a:t>
            </a:r>
            <a:r>
              <a:rPr lang="en-GB" sz="1600" spc="-10" dirty="0">
                <a:solidFill>
                  <a:srgbClr val="49494B"/>
                </a:solidFill>
                <a:latin typeface="Arial" panose="020B0604020202020204" pitchFamily="34" charset="0"/>
                <a:cs typeface="Arial" panose="020B0604020202020204" pitchFamily="34" charset="0"/>
              </a:rPr>
              <a:t>membership.</a:t>
            </a:r>
            <a:endParaRPr lang="en-GB" sz="1600" spc="-10" dirty="0">
              <a:solidFill>
                <a:srgbClr val="48484A"/>
              </a:solidFill>
              <a:latin typeface="Arial" panose="020B0604020202020204" pitchFamily="34" charset="0"/>
              <a:cs typeface="Arial" panose="020B0604020202020204" pitchFamily="34" charset="0"/>
            </a:endParaRPr>
          </a:p>
          <a:p>
            <a:pPr marL="241300" marR="520065" indent="-228600">
              <a:spcBef>
                <a:spcPts val="1505"/>
              </a:spcBef>
              <a:buChar char="•"/>
              <a:tabLst>
                <a:tab pos="241300" algn="l"/>
              </a:tabLst>
            </a:pPr>
            <a:r>
              <a:rPr sz="1600" dirty="0">
                <a:solidFill>
                  <a:srgbClr val="48484A"/>
                </a:solidFill>
                <a:latin typeface="Arial" panose="020B0604020202020204" pitchFamily="34" charset="0"/>
                <a:cs typeface="Arial" panose="020B0604020202020204" pitchFamily="34" charset="0"/>
              </a:rPr>
              <a:t>Introduced</a:t>
            </a:r>
            <a:r>
              <a:rPr sz="1600" spc="-25" dirty="0">
                <a:solidFill>
                  <a:srgbClr val="48484A"/>
                </a:solidFill>
                <a:latin typeface="Arial" panose="020B0604020202020204" pitchFamily="34" charset="0"/>
                <a:cs typeface="Arial" panose="020B0604020202020204" pitchFamily="34" charset="0"/>
              </a:rPr>
              <a:t> </a:t>
            </a:r>
            <a:r>
              <a:rPr sz="1600" dirty="0">
                <a:solidFill>
                  <a:srgbClr val="48484A"/>
                </a:solidFill>
                <a:latin typeface="Arial" panose="020B0604020202020204" pitchFamily="34" charset="0"/>
                <a:cs typeface="Arial" panose="020B0604020202020204" pitchFamily="34" charset="0"/>
              </a:rPr>
              <a:t>the</a:t>
            </a:r>
            <a:r>
              <a:rPr sz="1600" spc="-40" dirty="0">
                <a:solidFill>
                  <a:srgbClr val="48484A"/>
                </a:solidFill>
                <a:latin typeface="Arial" panose="020B0604020202020204" pitchFamily="34" charset="0"/>
                <a:cs typeface="Arial" panose="020B0604020202020204" pitchFamily="34" charset="0"/>
              </a:rPr>
              <a:t> </a:t>
            </a:r>
            <a:r>
              <a:rPr lang="en-GB" sz="1600" spc="-40" dirty="0">
                <a:solidFill>
                  <a:srgbClr val="48484A"/>
                </a:solidFill>
                <a:latin typeface="Arial" panose="020B0604020202020204" pitchFamily="34" charset="0"/>
                <a:cs typeface="Arial" panose="020B0604020202020204" pitchFamily="34" charset="0"/>
              </a:rPr>
              <a:t>local </a:t>
            </a:r>
            <a:r>
              <a:rPr sz="1600" dirty="0">
                <a:solidFill>
                  <a:srgbClr val="48484A"/>
                </a:solidFill>
                <a:latin typeface="Arial" panose="020B0604020202020204" pitchFamily="34" charset="0"/>
                <a:cs typeface="Arial" panose="020B0604020202020204" pitchFamily="34" charset="0"/>
              </a:rPr>
              <a:t>NHS</a:t>
            </a:r>
            <a:r>
              <a:rPr sz="1600" spc="-30" dirty="0">
                <a:solidFill>
                  <a:srgbClr val="48484A"/>
                </a:solidFill>
                <a:latin typeface="Arial" panose="020B0604020202020204" pitchFamily="34" charset="0"/>
                <a:cs typeface="Arial" panose="020B0604020202020204" pitchFamily="34" charset="0"/>
              </a:rPr>
              <a:t> </a:t>
            </a:r>
            <a:r>
              <a:rPr sz="1600" dirty="0">
                <a:solidFill>
                  <a:srgbClr val="48484A"/>
                </a:solidFill>
                <a:latin typeface="Arial" panose="020B0604020202020204" pitchFamily="34" charset="0"/>
                <a:cs typeface="Arial" panose="020B0604020202020204" pitchFamily="34" charset="0"/>
              </a:rPr>
              <a:t>electronic</a:t>
            </a:r>
            <a:r>
              <a:rPr sz="1600" spc="-5" dirty="0">
                <a:solidFill>
                  <a:srgbClr val="48484A"/>
                </a:solidFill>
                <a:latin typeface="Arial" panose="020B0604020202020204" pitchFamily="34" charset="0"/>
                <a:cs typeface="Arial" panose="020B0604020202020204" pitchFamily="34" charset="0"/>
              </a:rPr>
              <a:t> </a:t>
            </a:r>
            <a:r>
              <a:rPr sz="1600" dirty="0">
                <a:solidFill>
                  <a:srgbClr val="48484A"/>
                </a:solidFill>
                <a:latin typeface="Arial" panose="020B0604020202020204" pitchFamily="34" charset="0"/>
                <a:cs typeface="Arial" panose="020B0604020202020204" pitchFamily="34" charset="0"/>
              </a:rPr>
              <a:t>patient</a:t>
            </a:r>
            <a:r>
              <a:rPr sz="1600" spc="-25" dirty="0">
                <a:solidFill>
                  <a:srgbClr val="48484A"/>
                </a:solidFill>
                <a:latin typeface="Arial" panose="020B0604020202020204" pitchFamily="34" charset="0"/>
                <a:cs typeface="Arial" panose="020B0604020202020204" pitchFamily="34" charset="0"/>
              </a:rPr>
              <a:t> </a:t>
            </a:r>
            <a:r>
              <a:rPr sz="1600" dirty="0">
                <a:solidFill>
                  <a:srgbClr val="48484A"/>
                </a:solidFill>
                <a:latin typeface="Arial" panose="020B0604020202020204" pitchFamily="34" charset="0"/>
                <a:cs typeface="Arial" panose="020B0604020202020204" pitchFamily="34" charset="0"/>
              </a:rPr>
              <a:t>record</a:t>
            </a:r>
            <a:r>
              <a:rPr sz="1600" spc="-25" dirty="0">
                <a:solidFill>
                  <a:srgbClr val="48484A"/>
                </a:solidFill>
                <a:latin typeface="Arial" panose="020B0604020202020204" pitchFamily="34" charset="0"/>
                <a:cs typeface="Arial" panose="020B0604020202020204" pitchFamily="34" charset="0"/>
              </a:rPr>
              <a:t> </a:t>
            </a:r>
            <a:r>
              <a:rPr sz="1600" dirty="0">
                <a:solidFill>
                  <a:srgbClr val="48484A"/>
                </a:solidFill>
                <a:latin typeface="Arial" panose="020B0604020202020204" pitchFamily="34" charset="0"/>
                <a:cs typeface="Arial" panose="020B0604020202020204" pitchFamily="34" charset="0"/>
              </a:rPr>
              <a:t>system</a:t>
            </a:r>
            <a:r>
              <a:rPr sz="1600" spc="-40" dirty="0">
                <a:solidFill>
                  <a:srgbClr val="48484A"/>
                </a:solidFill>
                <a:latin typeface="Arial" panose="020B0604020202020204" pitchFamily="34" charset="0"/>
                <a:cs typeface="Arial" panose="020B0604020202020204" pitchFamily="34" charset="0"/>
              </a:rPr>
              <a:t> </a:t>
            </a:r>
            <a:r>
              <a:rPr lang="en-GB" sz="1600" dirty="0">
                <a:solidFill>
                  <a:srgbClr val="48484A"/>
                </a:solidFill>
                <a:latin typeface="Arial" panose="020B0604020202020204" pitchFamily="34" charset="0"/>
                <a:cs typeface="Arial" panose="020B0604020202020204" pitchFamily="34" charset="0"/>
              </a:rPr>
              <a:t>for our patient records enabling </a:t>
            </a:r>
            <a:r>
              <a:rPr sz="1600" dirty="0">
                <a:solidFill>
                  <a:srgbClr val="48484A"/>
                </a:solidFill>
                <a:latin typeface="Arial" panose="020B0604020202020204" pitchFamily="34" charset="0"/>
                <a:cs typeface="Arial" panose="020B0604020202020204" pitchFamily="34" charset="0"/>
              </a:rPr>
              <a:t>real</a:t>
            </a:r>
            <a:r>
              <a:rPr sz="1600" spc="-25" dirty="0">
                <a:solidFill>
                  <a:srgbClr val="48484A"/>
                </a:solidFill>
                <a:latin typeface="Arial" panose="020B0604020202020204" pitchFamily="34" charset="0"/>
                <a:cs typeface="Arial" panose="020B0604020202020204" pitchFamily="34" charset="0"/>
              </a:rPr>
              <a:t> </a:t>
            </a:r>
            <a:r>
              <a:rPr sz="1600" dirty="0">
                <a:solidFill>
                  <a:srgbClr val="48484A"/>
                </a:solidFill>
                <a:latin typeface="Arial" panose="020B0604020202020204" pitchFamily="34" charset="0"/>
                <a:cs typeface="Arial" panose="020B0604020202020204" pitchFamily="34" charset="0"/>
              </a:rPr>
              <a:t>time</a:t>
            </a:r>
            <a:r>
              <a:rPr sz="1600" spc="-25" dirty="0">
                <a:solidFill>
                  <a:srgbClr val="48484A"/>
                </a:solidFill>
                <a:latin typeface="Arial" panose="020B0604020202020204" pitchFamily="34" charset="0"/>
                <a:cs typeface="Arial" panose="020B0604020202020204" pitchFamily="34" charset="0"/>
              </a:rPr>
              <a:t> </a:t>
            </a:r>
            <a:r>
              <a:rPr sz="1600" spc="-10" dirty="0">
                <a:solidFill>
                  <a:srgbClr val="48484A"/>
                </a:solidFill>
                <a:latin typeface="Arial" panose="020B0604020202020204" pitchFamily="34" charset="0"/>
                <a:cs typeface="Arial" panose="020B0604020202020204" pitchFamily="34" charset="0"/>
              </a:rPr>
              <a:t>shar</a:t>
            </a:r>
            <a:r>
              <a:rPr lang="en-GB" sz="1600" spc="-10" dirty="0" err="1">
                <a:solidFill>
                  <a:srgbClr val="48484A"/>
                </a:solidFill>
                <a:latin typeface="Arial" panose="020B0604020202020204" pitchFamily="34" charset="0"/>
                <a:cs typeface="Arial" panose="020B0604020202020204" pitchFamily="34" charset="0"/>
              </a:rPr>
              <a:t>ing</a:t>
            </a:r>
            <a:r>
              <a:rPr sz="1600" spc="-10" dirty="0">
                <a:solidFill>
                  <a:srgbClr val="48484A"/>
                </a:solidFill>
                <a:latin typeface="Arial" panose="020B0604020202020204" pitchFamily="34" charset="0"/>
                <a:cs typeface="Arial" panose="020B0604020202020204" pitchFamily="34" charset="0"/>
              </a:rPr>
              <a:t> </a:t>
            </a:r>
            <a:r>
              <a:rPr sz="1600" dirty="0">
                <a:solidFill>
                  <a:srgbClr val="48484A"/>
                </a:solidFill>
                <a:latin typeface="Arial" panose="020B0604020202020204" pitchFamily="34" charset="0"/>
                <a:cs typeface="Arial" panose="020B0604020202020204" pitchFamily="34" charset="0"/>
              </a:rPr>
              <a:t>records</a:t>
            </a:r>
            <a:r>
              <a:rPr sz="1600" spc="-35" dirty="0">
                <a:solidFill>
                  <a:srgbClr val="48484A"/>
                </a:solidFill>
                <a:latin typeface="Arial" panose="020B0604020202020204" pitchFamily="34" charset="0"/>
                <a:cs typeface="Arial" panose="020B0604020202020204" pitchFamily="34" charset="0"/>
              </a:rPr>
              <a:t> </a:t>
            </a:r>
            <a:r>
              <a:rPr sz="1600" dirty="0">
                <a:solidFill>
                  <a:srgbClr val="48484A"/>
                </a:solidFill>
                <a:latin typeface="Arial" panose="020B0604020202020204" pitchFamily="34" charset="0"/>
                <a:cs typeface="Arial" panose="020B0604020202020204" pitchFamily="34" charset="0"/>
              </a:rPr>
              <a:t>across</a:t>
            </a:r>
            <a:r>
              <a:rPr sz="1600" spc="-40" dirty="0">
                <a:solidFill>
                  <a:srgbClr val="48484A"/>
                </a:solidFill>
                <a:latin typeface="Arial" panose="020B0604020202020204" pitchFamily="34" charset="0"/>
                <a:cs typeface="Arial" panose="020B0604020202020204" pitchFamily="34" charset="0"/>
              </a:rPr>
              <a:t> </a:t>
            </a:r>
            <a:r>
              <a:rPr sz="1600" dirty="0">
                <a:solidFill>
                  <a:srgbClr val="48484A"/>
                </a:solidFill>
                <a:latin typeface="Arial" panose="020B0604020202020204" pitchFamily="34" charset="0"/>
                <a:cs typeface="Arial" panose="020B0604020202020204" pitchFamily="34" charset="0"/>
              </a:rPr>
              <a:t>Lothian</a:t>
            </a:r>
            <a:r>
              <a:rPr sz="1600" spc="-35" dirty="0">
                <a:solidFill>
                  <a:srgbClr val="48484A"/>
                </a:solidFill>
                <a:latin typeface="Arial" panose="020B0604020202020204" pitchFamily="34" charset="0"/>
                <a:cs typeface="Arial" panose="020B0604020202020204" pitchFamily="34" charset="0"/>
              </a:rPr>
              <a:t> </a:t>
            </a:r>
            <a:r>
              <a:rPr sz="1600" dirty="0">
                <a:solidFill>
                  <a:srgbClr val="48484A"/>
                </a:solidFill>
                <a:latin typeface="Arial" panose="020B0604020202020204" pitchFamily="34" charset="0"/>
                <a:cs typeface="Arial" panose="020B0604020202020204" pitchFamily="34" charset="0"/>
              </a:rPr>
              <a:t>improving</a:t>
            </a:r>
            <a:r>
              <a:rPr sz="1600" spc="-25" dirty="0">
                <a:solidFill>
                  <a:srgbClr val="48484A"/>
                </a:solidFill>
                <a:latin typeface="Arial" panose="020B0604020202020204" pitchFamily="34" charset="0"/>
                <a:cs typeface="Arial" panose="020B0604020202020204" pitchFamily="34" charset="0"/>
              </a:rPr>
              <a:t> </a:t>
            </a:r>
            <a:r>
              <a:rPr sz="1600" dirty="0">
                <a:solidFill>
                  <a:srgbClr val="48484A"/>
                </a:solidFill>
                <a:latin typeface="Arial" panose="020B0604020202020204" pitchFamily="34" charset="0"/>
                <a:cs typeface="Arial" panose="020B0604020202020204" pitchFamily="34" charset="0"/>
              </a:rPr>
              <a:t>communication</a:t>
            </a:r>
            <a:r>
              <a:rPr lang="en-GB" sz="1600" dirty="0">
                <a:solidFill>
                  <a:srgbClr val="48484A"/>
                </a:solidFill>
                <a:latin typeface="Arial" panose="020B0604020202020204" pitchFamily="34" charset="0"/>
                <a:cs typeface="Arial" panose="020B0604020202020204" pitchFamily="34" charset="0"/>
              </a:rPr>
              <a:t>, safety and patient experience</a:t>
            </a:r>
            <a:r>
              <a:rPr lang="en-GB" sz="1600" dirty="0">
                <a:solidFill>
                  <a:srgbClr val="48484A"/>
                </a:solidFill>
                <a:latin typeface="Arial"/>
                <a:cs typeface="Arial"/>
              </a:rPr>
              <a:t>. </a:t>
            </a:r>
            <a:endParaRPr sz="1600" dirty="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926" y="4465397"/>
            <a:ext cx="175260" cy="2061845"/>
          </a:xfrm>
          <a:prstGeom prst="rect">
            <a:avLst/>
          </a:prstGeom>
        </p:spPr>
        <p:txBody>
          <a:bodyPr vert="vert270" wrap="square" lIns="0" tIns="635" rIns="0" bIns="0" rtlCol="0">
            <a:spAutoFit/>
          </a:bodyPr>
          <a:lstStyle/>
          <a:p>
            <a:pPr marL="12700">
              <a:lnSpc>
                <a:spcPct val="100000"/>
              </a:lnSpc>
              <a:spcBef>
                <a:spcPts val="5"/>
              </a:spcBef>
            </a:pPr>
            <a:r>
              <a:rPr sz="1050" spc="-10" dirty="0">
                <a:solidFill>
                  <a:srgbClr val="1C56A4"/>
                </a:solidFill>
                <a:latin typeface="Arial"/>
                <a:cs typeface="Arial"/>
                <a:hlinkClick r:id="rId2"/>
              </a:rPr>
              <a:t>www.stcolumbashospice.org.uk</a:t>
            </a:r>
            <a:endParaRPr sz="1050">
              <a:latin typeface="Arial"/>
              <a:cs typeface="Arial"/>
            </a:endParaRPr>
          </a:p>
        </p:txBody>
      </p:sp>
      <p:pic>
        <p:nvPicPr>
          <p:cNvPr id="3" name="object 3"/>
          <p:cNvPicPr/>
          <p:nvPr/>
        </p:nvPicPr>
        <p:blipFill>
          <a:blip r:embed="rId3" cstate="print"/>
          <a:stretch>
            <a:fillRect/>
          </a:stretch>
        </p:blipFill>
        <p:spPr>
          <a:xfrm>
            <a:off x="11616181" y="6344043"/>
            <a:ext cx="188087" cy="106426"/>
          </a:xfrm>
          <a:prstGeom prst="rect">
            <a:avLst/>
          </a:prstGeom>
        </p:spPr>
      </p:pic>
      <p:sp>
        <p:nvSpPr>
          <p:cNvPr id="4" name="object 4"/>
          <p:cNvSpPr txBox="1">
            <a:spLocks noGrp="1"/>
          </p:cNvSpPr>
          <p:nvPr>
            <p:ph type="title"/>
          </p:nvPr>
        </p:nvSpPr>
        <p:spPr>
          <a:prstGeom prst="rect">
            <a:avLst/>
          </a:prstGeom>
        </p:spPr>
        <p:txBody>
          <a:bodyPr vert="horz" wrap="square" lIns="0" tIns="309372" rIns="0" bIns="0" rtlCol="0">
            <a:spAutoFit/>
          </a:bodyPr>
          <a:lstStyle/>
          <a:p>
            <a:pPr marL="3905250" marR="5080" indent="-3893185">
              <a:lnSpc>
                <a:spcPts val="2160"/>
              </a:lnSpc>
              <a:spcBef>
                <a:spcPts val="375"/>
              </a:spcBef>
            </a:pPr>
            <a:r>
              <a:rPr sz="2000" dirty="0"/>
              <a:t>Embedding</a:t>
            </a:r>
            <a:r>
              <a:rPr sz="2000" spc="-25" dirty="0"/>
              <a:t> </a:t>
            </a:r>
            <a:r>
              <a:rPr sz="2000" dirty="0"/>
              <a:t>organisational</a:t>
            </a:r>
            <a:r>
              <a:rPr sz="2000" spc="-50" dirty="0"/>
              <a:t> </a:t>
            </a:r>
            <a:r>
              <a:rPr sz="2000" dirty="0"/>
              <a:t>resilience</a:t>
            </a:r>
            <a:r>
              <a:rPr sz="2000" spc="-60" dirty="0"/>
              <a:t> </a:t>
            </a:r>
            <a:r>
              <a:rPr sz="2000" dirty="0"/>
              <a:t>into</a:t>
            </a:r>
            <a:r>
              <a:rPr sz="2000" spc="-35" dirty="0"/>
              <a:t> </a:t>
            </a:r>
            <a:r>
              <a:rPr sz="2000" dirty="0"/>
              <a:t>strategic</a:t>
            </a:r>
            <a:r>
              <a:rPr sz="2000" spc="-55" dirty="0"/>
              <a:t> </a:t>
            </a:r>
            <a:r>
              <a:rPr sz="2000" dirty="0"/>
              <a:t>changes</a:t>
            </a:r>
            <a:r>
              <a:rPr sz="2000" spc="-30" dirty="0"/>
              <a:t> </a:t>
            </a:r>
            <a:r>
              <a:rPr sz="2000" dirty="0"/>
              <a:t>in</a:t>
            </a:r>
            <a:r>
              <a:rPr sz="2000" spc="-40" dirty="0"/>
              <a:t> </a:t>
            </a:r>
            <a:r>
              <a:rPr sz="2000" dirty="0"/>
              <a:t>order</a:t>
            </a:r>
            <a:r>
              <a:rPr sz="2000" spc="-30" dirty="0"/>
              <a:t> </a:t>
            </a:r>
            <a:r>
              <a:rPr sz="2000" dirty="0"/>
              <a:t>to</a:t>
            </a:r>
            <a:r>
              <a:rPr sz="2000" spc="-30" dirty="0"/>
              <a:t> </a:t>
            </a:r>
            <a:r>
              <a:rPr sz="2000" dirty="0"/>
              <a:t>ensure</a:t>
            </a:r>
            <a:r>
              <a:rPr sz="2000" spc="-25" dirty="0"/>
              <a:t> </a:t>
            </a:r>
            <a:r>
              <a:rPr sz="2000" spc="-20" dirty="0"/>
              <a:t>long </a:t>
            </a:r>
            <a:r>
              <a:rPr sz="2000" dirty="0"/>
              <a:t>term</a:t>
            </a:r>
            <a:r>
              <a:rPr sz="2000" spc="-55" dirty="0"/>
              <a:t> </a:t>
            </a:r>
            <a:r>
              <a:rPr sz="2000" spc="-10" dirty="0"/>
              <a:t>sustainability</a:t>
            </a:r>
            <a:endParaRPr sz="2000" dirty="0"/>
          </a:p>
        </p:txBody>
      </p:sp>
      <p:sp>
        <p:nvSpPr>
          <p:cNvPr id="5" name="object 5"/>
          <p:cNvSpPr txBox="1"/>
          <p:nvPr/>
        </p:nvSpPr>
        <p:spPr>
          <a:xfrm>
            <a:off x="914400" y="2057400"/>
            <a:ext cx="9999980" cy="3247556"/>
          </a:xfrm>
          <a:prstGeom prst="rect">
            <a:avLst/>
          </a:prstGeom>
        </p:spPr>
        <p:txBody>
          <a:bodyPr vert="horz" wrap="square" lIns="0" tIns="12700" rIns="0" bIns="0" rtlCol="0">
            <a:spAutoFit/>
          </a:bodyPr>
          <a:lstStyle/>
          <a:p>
            <a:pPr marL="12700" marR="5080">
              <a:lnSpc>
                <a:spcPct val="90000"/>
              </a:lnSpc>
              <a:spcBef>
                <a:spcPts val="1500"/>
              </a:spcBef>
              <a:tabLst>
                <a:tab pos="241300" algn="l"/>
              </a:tabLst>
            </a:pPr>
            <a:r>
              <a:rPr lang="en-GB" sz="1600" dirty="0">
                <a:solidFill>
                  <a:srgbClr val="48484A"/>
                </a:solidFill>
                <a:latin typeface="Arial"/>
                <a:cs typeface="Arial"/>
              </a:rPr>
              <a:t>Over the period of this strategy we have successfully</a:t>
            </a:r>
          </a:p>
          <a:p>
            <a:pPr marL="241300" marR="210185" indent="-228600">
              <a:lnSpc>
                <a:spcPct val="90100"/>
              </a:lnSpc>
              <a:spcBef>
                <a:spcPts val="1495"/>
              </a:spcBef>
              <a:buChar char="•"/>
              <a:tabLst>
                <a:tab pos="241300" algn="l"/>
              </a:tabLst>
            </a:pPr>
            <a:r>
              <a:rPr sz="1600" dirty="0">
                <a:solidFill>
                  <a:schemeClr val="tx1"/>
                </a:solidFill>
                <a:latin typeface="Arial"/>
                <a:cs typeface="Arial"/>
              </a:rPr>
              <a:t>Carried</a:t>
            </a:r>
            <a:r>
              <a:rPr sz="1600" spc="-30" dirty="0">
                <a:solidFill>
                  <a:schemeClr val="tx1"/>
                </a:solidFill>
                <a:latin typeface="Arial"/>
                <a:cs typeface="Arial"/>
              </a:rPr>
              <a:t> </a:t>
            </a:r>
            <a:r>
              <a:rPr sz="1600" dirty="0">
                <a:solidFill>
                  <a:schemeClr val="tx1"/>
                </a:solidFill>
                <a:latin typeface="Arial"/>
                <a:cs typeface="Arial"/>
              </a:rPr>
              <a:t>out</a:t>
            </a:r>
            <a:r>
              <a:rPr sz="1600" spc="-25" dirty="0">
                <a:solidFill>
                  <a:schemeClr val="tx1"/>
                </a:solidFill>
                <a:latin typeface="Arial"/>
                <a:cs typeface="Arial"/>
              </a:rPr>
              <a:t> </a:t>
            </a:r>
            <a:r>
              <a:rPr sz="1600" dirty="0">
                <a:solidFill>
                  <a:schemeClr val="tx1"/>
                </a:solidFill>
                <a:latin typeface="Arial"/>
                <a:cs typeface="Arial"/>
              </a:rPr>
              <a:t>a</a:t>
            </a:r>
            <a:r>
              <a:rPr sz="1600" spc="-35" dirty="0">
                <a:solidFill>
                  <a:schemeClr val="tx1"/>
                </a:solidFill>
                <a:latin typeface="Arial"/>
                <a:cs typeface="Arial"/>
              </a:rPr>
              <a:t> </a:t>
            </a:r>
            <a:r>
              <a:rPr sz="1600" dirty="0">
                <a:solidFill>
                  <a:schemeClr val="tx1"/>
                </a:solidFill>
                <a:latin typeface="Arial"/>
                <a:cs typeface="Arial"/>
              </a:rPr>
              <a:t>staff</a:t>
            </a:r>
            <a:r>
              <a:rPr sz="1600" spc="-25" dirty="0">
                <a:solidFill>
                  <a:schemeClr val="tx1"/>
                </a:solidFill>
                <a:latin typeface="Arial"/>
                <a:cs typeface="Arial"/>
              </a:rPr>
              <a:t> </a:t>
            </a:r>
            <a:r>
              <a:rPr sz="1600" dirty="0">
                <a:solidFill>
                  <a:schemeClr val="tx1"/>
                </a:solidFill>
                <a:latin typeface="Arial"/>
                <a:cs typeface="Arial"/>
              </a:rPr>
              <a:t>consultation</a:t>
            </a:r>
            <a:r>
              <a:rPr sz="1600" spc="-30" dirty="0">
                <a:solidFill>
                  <a:schemeClr val="tx1"/>
                </a:solidFill>
                <a:latin typeface="Arial"/>
                <a:cs typeface="Arial"/>
              </a:rPr>
              <a:t> </a:t>
            </a:r>
            <a:r>
              <a:rPr sz="1600" dirty="0">
                <a:solidFill>
                  <a:schemeClr val="tx1"/>
                </a:solidFill>
                <a:latin typeface="Arial"/>
                <a:cs typeface="Arial"/>
              </a:rPr>
              <a:t>to</a:t>
            </a:r>
            <a:r>
              <a:rPr sz="1600" spc="-30" dirty="0">
                <a:solidFill>
                  <a:schemeClr val="tx1"/>
                </a:solidFill>
                <a:latin typeface="Arial"/>
                <a:cs typeface="Arial"/>
              </a:rPr>
              <a:t> </a:t>
            </a:r>
            <a:r>
              <a:rPr sz="1600" dirty="0">
                <a:solidFill>
                  <a:schemeClr val="tx1"/>
                </a:solidFill>
                <a:latin typeface="Arial"/>
                <a:cs typeface="Arial"/>
              </a:rPr>
              <a:t>modernise</a:t>
            </a:r>
            <a:r>
              <a:rPr sz="1600" spc="-15" dirty="0">
                <a:solidFill>
                  <a:schemeClr val="tx1"/>
                </a:solidFill>
                <a:latin typeface="Arial"/>
                <a:cs typeface="Arial"/>
              </a:rPr>
              <a:t> </a:t>
            </a:r>
            <a:r>
              <a:rPr sz="1600" dirty="0">
                <a:solidFill>
                  <a:schemeClr val="tx1"/>
                </a:solidFill>
                <a:latin typeface="Arial"/>
                <a:cs typeface="Arial"/>
              </a:rPr>
              <a:t>and</a:t>
            </a:r>
            <a:r>
              <a:rPr sz="1600" spc="-35" dirty="0">
                <a:solidFill>
                  <a:schemeClr val="tx1"/>
                </a:solidFill>
                <a:latin typeface="Arial"/>
                <a:cs typeface="Arial"/>
              </a:rPr>
              <a:t> </a:t>
            </a:r>
            <a:r>
              <a:rPr sz="1600" dirty="0">
                <a:solidFill>
                  <a:schemeClr val="tx1"/>
                </a:solidFill>
                <a:latin typeface="Arial"/>
                <a:cs typeface="Arial"/>
              </a:rPr>
              <a:t>update</a:t>
            </a:r>
            <a:r>
              <a:rPr sz="1600" spc="-25" dirty="0">
                <a:solidFill>
                  <a:schemeClr val="tx1"/>
                </a:solidFill>
                <a:latin typeface="Arial"/>
                <a:cs typeface="Arial"/>
              </a:rPr>
              <a:t> </a:t>
            </a:r>
            <a:r>
              <a:rPr sz="1600" dirty="0">
                <a:solidFill>
                  <a:schemeClr val="tx1"/>
                </a:solidFill>
                <a:latin typeface="Arial"/>
                <a:cs typeface="Arial"/>
              </a:rPr>
              <a:t>our</a:t>
            </a:r>
            <a:r>
              <a:rPr sz="1600" spc="-25" dirty="0">
                <a:solidFill>
                  <a:schemeClr val="tx1"/>
                </a:solidFill>
                <a:latin typeface="Arial"/>
                <a:cs typeface="Arial"/>
              </a:rPr>
              <a:t> </a:t>
            </a:r>
            <a:r>
              <a:rPr sz="1600" dirty="0">
                <a:solidFill>
                  <a:schemeClr val="tx1"/>
                </a:solidFill>
                <a:latin typeface="Arial"/>
                <a:cs typeface="Arial"/>
              </a:rPr>
              <a:t>staff</a:t>
            </a:r>
            <a:r>
              <a:rPr sz="1600" spc="-30" dirty="0">
                <a:solidFill>
                  <a:schemeClr val="tx1"/>
                </a:solidFill>
                <a:latin typeface="Arial"/>
                <a:cs typeface="Arial"/>
              </a:rPr>
              <a:t> </a:t>
            </a:r>
            <a:r>
              <a:rPr sz="1600" dirty="0">
                <a:solidFill>
                  <a:schemeClr val="tx1"/>
                </a:solidFill>
                <a:latin typeface="Arial"/>
                <a:cs typeface="Arial"/>
              </a:rPr>
              <a:t>terms</a:t>
            </a:r>
            <a:r>
              <a:rPr sz="1600" spc="-30" dirty="0">
                <a:solidFill>
                  <a:schemeClr val="tx1"/>
                </a:solidFill>
                <a:latin typeface="Arial"/>
                <a:cs typeface="Arial"/>
              </a:rPr>
              <a:t> </a:t>
            </a:r>
            <a:r>
              <a:rPr sz="1600" dirty="0">
                <a:solidFill>
                  <a:schemeClr val="tx1"/>
                </a:solidFill>
                <a:latin typeface="Arial"/>
                <a:cs typeface="Arial"/>
              </a:rPr>
              <a:t>&amp;</a:t>
            </a:r>
            <a:r>
              <a:rPr sz="1600" spc="-35" dirty="0">
                <a:solidFill>
                  <a:schemeClr val="tx1"/>
                </a:solidFill>
                <a:latin typeface="Arial"/>
                <a:cs typeface="Arial"/>
              </a:rPr>
              <a:t> </a:t>
            </a:r>
            <a:r>
              <a:rPr sz="1600" dirty="0">
                <a:solidFill>
                  <a:schemeClr val="tx1"/>
                </a:solidFill>
                <a:latin typeface="Arial"/>
                <a:cs typeface="Arial"/>
              </a:rPr>
              <a:t>conditions;</a:t>
            </a:r>
            <a:r>
              <a:rPr sz="1600" spc="-5" dirty="0">
                <a:solidFill>
                  <a:schemeClr val="tx1"/>
                </a:solidFill>
                <a:latin typeface="Arial"/>
                <a:cs typeface="Arial"/>
              </a:rPr>
              <a:t> </a:t>
            </a:r>
            <a:r>
              <a:rPr sz="1600" dirty="0">
                <a:solidFill>
                  <a:schemeClr val="tx1"/>
                </a:solidFill>
                <a:latin typeface="Arial"/>
                <a:cs typeface="Arial"/>
              </a:rPr>
              <a:t>agreed</a:t>
            </a:r>
            <a:r>
              <a:rPr sz="1600" spc="-30" dirty="0">
                <a:solidFill>
                  <a:schemeClr val="tx1"/>
                </a:solidFill>
                <a:latin typeface="Arial"/>
                <a:cs typeface="Arial"/>
              </a:rPr>
              <a:t> </a:t>
            </a:r>
            <a:r>
              <a:rPr sz="1600" spc="-50" dirty="0">
                <a:solidFill>
                  <a:schemeClr val="tx1"/>
                </a:solidFill>
                <a:latin typeface="Arial"/>
                <a:cs typeface="Arial"/>
              </a:rPr>
              <a:t>a </a:t>
            </a:r>
            <a:r>
              <a:rPr sz="1600" dirty="0">
                <a:solidFill>
                  <a:schemeClr val="tx1"/>
                </a:solidFill>
                <a:latin typeface="Arial"/>
                <a:cs typeface="Arial"/>
              </a:rPr>
              <a:t>new</a:t>
            </a:r>
            <a:r>
              <a:rPr sz="1600" spc="-35" dirty="0">
                <a:solidFill>
                  <a:schemeClr val="tx1"/>
                </a:solidFill>
                <a:latin typeface="Arial"/>
                <a:cs typeface="Arial"/>
              </a:rPr>
              <a:t> </a:t>
            </a:r>
            <a:r>
              <a:rPr sz="1600" dirty="0">
                <a:solidFill>
                  <a:schemeClr val="tx1"/>
                </a:solidFill>
                <a:latin typeface="Arial"/>
                <a:cs typeface="Arial"/>
              </a:rPr>
              <a:t>approach</a:t>
            </a:r>
            <a:r>
              <a:rPr sz="1600" spc="-20" dirty="0">
                <a:solidFill>
                  <a:schemeClr val="tx1"/>
                </a:solidFill>
                <a:latin typeface="Arial"/>
                <a:cs typeface="Arial"/>
              </a:rPr>
              <a:t> </a:t>
            </a:r>
            <a:r>
              <a:rPr sz="1600" dirty="0">
                <a:solidFill>
                  <a:schemeClr val="tx1"/>
                </a:solidFill>
                <a:latin typeface="Arial"/>
                <a:cs typeface="Arial"/>
              </a:rPr>
              <a:t>to</a:t>
            </a:r>
            <a:r>
              <a:rPr sz="1600" spc="-25" dirty="0">
                <a:solidFill>
                  <a:schemeClr val="tx1"/>
                </a:solidFill>
                <a:latin typeface="Arial"/>
                <a:cs typeface="Arial"/>
              </a:rPr>
              <a:t> </a:t>
            </a:r>
            <a:r>
              <a:rPr sz="1600" dirty="0">
                <a:solidFill>
                  <a:schemeClr val="tx1"/>
                </a:solidFill>
                <a:latin typeface="Arial"/>
                <a:cs typeface="Arial"/>
              </a:rPr>
              <a:t>pay</a:t>
            </a:r>
            <a:r>
              <a:rPr sz="1600" spc="-30" dirty="0">
                <a:solidFill>
                  <a:schemeClr val="tx1"/>
                </a:solidFill>
                <a:latin typeface="Arial"/>
                <a:cs typeface="Arial"/>
              </a:rPr>
              <a:t> </a:t>
            </a:r>
            <a:r>
              <a:rPr sz="1600" dirty="0">
                <a:solidFill>
                  <a:schemeClr val="tx1"/>
                </a:solidFill>
                <a:latin typeface="Arial"/>
                <a:cs typeface="Arial"/>
              </a:rPr>
              <a:t>to</a:t>
            </a:r>
            <a:r>
              <a:rPr sz="1600" spc="-25" dirty="0">
                <a:solidFill>
                  <a:schemeClr val="tx1"/>
                </a:solidFill>
                <a:latin typeface="Arial"/>
                <a:cs typeface="Arial"/>
              </a:rPr>
              <a:t> </a:t>
            </a:r>
            <a:r>
              <a:rPr sz="1600" dirty="0">
                <a:solidFill>
                  <a:schemeClr val="tx1"/>
                </a:solidFill>
                <a:latin typeface="Arial"/>
                <a:cs typeface="Arial"/>
              </a:rPr>
              <a:t>simplify</a:t>
            </a:r>
            <a:r>
              <a:rPr sz="1600" spc="-10" dirty="0">
                <a:solidFill>
                  <a:schemeClr val="tx1"/>
                </a:solidFill>
                <a:latin typeface="Arial"/>
                <a:cs typeface="Arial"/>
              </a:rPr>
              <a:t> </a:t>
            </a:r>
            <a:r>
              <a:rPr sz="1600" dirty="0">
                <a:solidFill>
                  <a:schemeClr val="tx1"/>
                </a:solidFill>
                <a:latin typeface="Arial"/>
                <a:cs typeface="Arial"/>
              </a:rPr>
              <a:t>pay</a:t>
            </a:r>
            <a:r>
              <a:rPr sz="1600" spc="-25" dirty="0">
                <a:solidFill>
                  <a:schemeClr val="tx1"/>
                </a:solidFill>
                <a:latin typeface="Arial"/>
                <a:cs typeface="Arial"/>
              </a:rPr>
              <a:t> </a:t>
            </a:r>
            <a:r>
              <a:rPr sz="1600" dirty="0">
                <a:solidFill>
                  <a:schemeClr val="tx1"/>
                </a:solidFill>
                <a:latin typeface="Arial"/>
                <a:cs typeface="Arial"/>
              </a:rPr>
              <a:t>and</a:t>
            </a:r>
            <a:r>
              <a:rPr sz="1600" spc="-25" dirty="0">
                <a:solidFill>
                  <a:schemeClr val="tx1"/>
                </a:solidFill>
                <a:latin typeface="Arial"/>
                <a:cs typeface="Arial"/>
              </a:rPr>
              <a:t> </a:t>
            </a:r>
            <a:r>
              <a:rPr sz="1600" dirty="0">
                <a:solidFill>
                  <a:schemeClr val="tx1"/>
                </a:solidFill>
                <a:latin typeface="Arial"/>
                <a:cs typeface="Arial"/>
              </a:rPr>
              <a:t>ensure</a:t>
            </a:r>
            <a:r>
              <a:rPr sz="1600" spc="-20" dirty="0">
                <a:solidFill>
                  <a:schemeClr val="tx1"/>
                </a:solidFill>
                <a:latin typeface="Arial"/>
                <a:cs typeface="Arial"/>
              </a:rPr>
              <a:t> </a:t>
            </a:r>
            <a:r>
              <a:rPr sz="1600" dirty="0">
                <a:solidFill>
                  <a:schemeClr val="tx1"/>
                </a:solidFill>
                <a:latin typeface="Arial"/>
                <a:cs typeface="Arial"/>
              </a:rPr>
              <a:t>pay</a:t>
            </a:r>
            <a:r>
              <a:rPr sz="1600" spc="-25" dirty="0">
                <a:solidFill>
                  <a:schemeClr val="tx1"/>
                </a:solidFill>
                <a:latin typeface="Arial"/>
                <a:cs typeface="Arial"/>
              </a:rPr>
              <a:t> </a:t>
            </a:r>
            <a:r>
              <a:rPr sz="1600" dirty="0">
                <a:solidFill>
                  <a:schemeClr val="tx1"/>
                </a:solidFill>
                <a:latin typeface="Arial"/>
                <a:cs typeface="Arial"/>
              </a:rPr>
              <a:t>competitive</a:t>
            </a:r>
            <a:r>
              <a:rPr sz="1600" spc="-25" dirty="0">
                <a:solidFill>
                  <a:schemeClr val="tx1"/>
                </a:solidFill>
                <a:latin typeface="Arial"/>
                <a:cs typeface="Arial"/>
              </a:rPr>
              <a:t> </a:t>
            </a:r>
            <a:r>
              <a:rPr sz="1600" dirty="0">
                <a:solidFill>
                  <a:schemeClr val="tx1"/>
                </a:solidFill>
                <a:latin typeface="Arial"/>
                <a:cs typeface="Arial"/>
              </a:rPr>
              <a:t>to</a:t>
            </a:r>
            <a:r>
              <a:rPr sz="1600" spc="-30" dirty="0">
                <a:solidFill>
                  <a:schemeClr val="tx1"/>
                </a:solidFill>
                <a:latin typeface="Arial"/>
                <a:cs typeface="Arial"/>
              </a:rPr>
              <a:t> </a:t>
            </a:r>
            <a:r>
              <a:rPr sz="1600" dirty="0">
                <a:solidFill>
                  <a:schemeClr val="tx1"/>
                </a:solidFill>
                <a:latin typeface="Arial"/>
                <a:cs typeface="Arial"/>
              </a:rPr>
              <a:t>attract</a:t>
            </a:r>
            <a:r>
              <a:rPr sz="1600" spc="-35" dirty="0">
                <a:solidFill>
                  <a:schemeClr val="tx1"/>
                </a:solidFill>
                <a:latin typeface="Arial"/>
                <a:cs typeface="Arial"/>
              </a:rPr>
              <a:t> </a:t>
            </a:r>
            <a:r>
              <a:rPr sz="1600" dirty="0">
                <a:solidFill>
                  <a:schemeClr val="tx1"/>
                </a:solidFill>
                <a:latin typeface="Arial"/>
                <a:cs typeface="Arial"/>
              </a:rPr>
              <a:t>&amp;</a:t>
            </a:r>
            <a:r>
              <a:rPr sz="1600" spc="-25" dirty="0">
                <a:solidFill>
                  <a:schemeClr val="tx1"/>
                </a:solidFill>
                <a:latin typeface="Arial"/>
                <a:cs typeface="Arial"/>
              </a:rPr>
              <a:t> </a:t>
            </a:r>
            <a:r>
              <a:rPr sz="1600" dirty="0">
                <a:solidFill>
                  <a:schemeClr val="tx1"/>
                </a:solidFill>
                <a:latin typeface="Arial"/>
                <a:cs typeface="Arial"/>
              </a:rPr>
              <a:t>retain</a:t>
            </a:r>
            <a:r>
              <a:rPr sz="1600" spc="-30" dirty="0">
                <a:solidFill>
                  <a:schemeClr val="tx1"/>
                </a:solidFill>
                <a:latin typeface="Arial"/>
                <a:cs typeface="Arial"/>
              </a:rPr>
              <a:t> </a:t>
            </a:r>
            <a:r>
              <a:rPr sz="1600" dirty="0">
                <a:solidFill>
                  <a:schemeClr val="tx1"/>
                </a:solidFill>
                <a:latin typeface="Arial"/>
                <a:cs typeface="Arial"/>
              </a:rPr>
              <a:t>staff;</a:t>
            </a:r>
            <a:r>
              <a:rPr sz="1600" spc="-30" dirty="0">
                <a:solidFill>
                  <a:schemeClr val="tx1"/>
                </a:solidFill>
                <a:latin typeface="Arial"/>
                <a:cs typeface="Arial"/>
              </a:rPr>
              <a:t> </a:t>
            </a:r>
            <a:r>
              <a:rPr sz="1600" spc="-25" dirty="0">
                <a:solidFill>
                  <a:schemeClr val="tx1"/>
                </a:solidFill>
                <a:latin typeface="Arial"/>
                <a:cs typeface="Arial"/>
              </a:rPr>
              <a:t>and </a:t>
            </a:r>
            <a:r>
              <a:rPr sz="1600" dirty="0">
                <a:solidFill>
                  <a:schemeClr val="tx1"/>
                </a:solidFill>
                <a:latin typeface="Arial"/>
                <a:cs typeface="Arial"/>
              </a:rPr>
              <a:t>issued</a:t>
            </a:r>
            <a:r>
              <a:rPr sz="1600" spc="-25" dirty="0">
                <a:solidFill>
                  <a:schemeClr val="tx1"/>
                </a:solidFill>
                <a:latin typeface="Arial"/>
                <a:cs typeface="Arial"/>
              </a:rPr>
              <a:t> </a:t>
            </a:r>
            <a:r>
              <a:rPr sz="1600" dirty="0">
                <a:solidFill>
                  <a:schemeClr val="tx1"/>
                </a:solidFill>
                <a:latin typeface="Arial"/>
                <a:cs typeface="Arial"/>
              </a:rPr>
              <a:t>new</a:t>
            </a:r>
            <a:r>
              <a:rPr sz="1600" spc="-20" dirty="0">
                <a:solidFill>
                  <a:schemeClr val="tx1"/>
                </a:solidFill>
                <a:latin typeface="Arial"/>
                <a:cs typeface="Arial"/>
              </a:rPr>
              <a:t> </a:t>
            </a:r>
            <a:r>
              <a:rPr sz="1600" dirty="0">
                <a:solidFill>
                  <a:schemeClr val="tx1"/>
                </a:solidFill>
                <a:latin typeface="Arial"/>
                <a:cs typeface="Arial"/>
              </a:rPr>
              <a:t>contracts</a:t>
            </a:r>
            <a:r>
              <a:rPr sz="1600" spc="-20" dirty="0">
                <a:solidFill>
                  <a:schemeClr val="tx1"/>
                </a:solidFill>
                <a:latin typeface="Arial"/>
                <a:cs typeface="Arial"/>
              </a:rPr>
              <a:t> </a:t>
            </a:r>
            <a:r>
              <a:rPr sz="1600" dirty="0">
                <a:solidFill>
                  <a:schemeClr val="tx1"/>
                </a:solidFill>
                <a:latin typeface="Arial"/>
                <a:cs typeface="Arial"/>
              </a:rPr>
              <a:t>of</a:t>
            </a:r>
            <a:r>
              <a:rPr sz="1600" spc="-35" dirty="0">
                <a:solidFill>
                  <a:schemeClr val="tx1"/>
                </a:solidFill>
                <a:latin typeface="Arial"/>
                <a:cs typeface="Arial"/>
              </a:rPr>
              <a:t> </a:t>
            </a:r>
            <a:r>
              <a:rPr sz="1600" dirty="0">
                <a:solidFill>
                  <a:schemeClr val="tx1"/>
                </a:solidFill>
                <a:latin typeface="Arial"/>
                <a:cs typeface="Arial"/>
              </a:rPr>
              <a:t>employment</a:t>
            </a:r>
            <a:r>
              <a:rPr sz="1600" spc="20" dirty="0">
                <a:solidFill>
                  <a:schemeClr val="tx1"/>
                </a:solidFill>
                <a:latin typeface="Arial"/>
                <a:cs typeface="Arial"/>
              </a:rPr>
              <a:t> </a:t>
            </a:r>
            <a:r>
              <a:rPr sz="1600" dirty="0">
                <a:solidFill>
                  <a:schemeClr val="tx1"/>
                </a:solidFill>
                <a:latin typeface="Arial"/>
                <a:cs typeface="Arial"/>
              </a:rPr>
              <a:t>to</a:t>
            </a:r>
            <a:r>
              <a:rPr sz="1600" spc="-35" dirty="0">
                <a:solidFill>
                  <a:schemeClr val="tx1"/>
                </a:solidFill>
                <a:latin typeface="Arial"/>
                <a:cs typeface="Arial"/>
              </a:rPr>
              <a:t> </a:t>
            </a:r>
            <a:r>
              <a:rPr sz="1600" dirty="0">
                <a:solidFill>
                  <a:schemeClr val="tx1"/>
                </a:solidFill>
                <a:latin typeface="Arial"/>
                <a:cs typeface="Arial"/>
              </a:rPr>
              <a:t>all</a:t>
            </a:r>
            <a:r>
              <a:rPr sz="1600" spc="-15" dirty="0">
                <a:solidFill>
                  <a:schemeClr val="tx1"/>
                </a:solidFill>
                <a:latin typeface="Arial"/>
                <a:cs typeface="Arial"/>
              </a:rPr>
              <a:t> </a:t>
            </a:r>
            <a:r>
              <a:rPr sz="1600" spc="-10" dirty="0">
                <a:solidFill>
                  <a:schemeClr val="tx1"/>
                </a:solidFill>
                <a:latin typeface="Arial"/>
                <a:cs typeface="Arial"/>
              </a:rPr>
              <a:t>staff</a:t>
            </a:r>
            <a:endParaRPr lang="en-GB" sz="1600" spc="-10" dirty="0">
              <a:solidFill>
                <a:schemeClr val="tx1"/>
              </a:solidFill>
              <a:latin typeface="Arial"/>
              <a:cs typeface="Arial"/>
            </a:endParaRPr>
          </a:p>
          <a:p>
            <a:pPr marL="241300" marR="210185" indent="-228600">
              <a:lnSpc>
                <a:spcPct val="90100"/>
              </a:lnSpc>
              <a:spcBef>
                <a:spcPts val="1495"/>
              </a:spcBef>
              <a:buFontTx/>
              <a:buChar char="•"/>
              <a:tabLst>
                <a:tab pos="241300" algn="l"/>
              </a:tabLst>
            </a:pPr>
            <a:r>
              <a:rPr lang="en-GB" sz="1600" dirty="0">
                <a:solidFill>
                  <a:srgbClr val="49494B"/>
                </a:solidFill>
                <a:latin typeface="Arial"/>
                <a:cs typeface="Arial"/>
              </a:rPr>
              <a:t>We</a:t>
            </a:r>
            <a:r>
              <a:rPr lang="en-GB" sz="1600" spc="-30" dirty="0">
                <a:solidFill>
                  <a:srgbClr val="49494B"/>
                </a:solidFill>
                <a:latin typeface="Arial"/>
                <a:cs typeface="Arial"/>
              </a:rPr>
              <a:t> </a:t>
            </a:r>
            <a:r>
              <a:rPr lang="en-GB" sz="1600" dirty="0">
                <a:solidFill>
                  <a:srgbClr val="49494B"/>
                </a:solidFill>
                <a:latin typeface="Arial"/>
                <a:cs typeface="Arial"/>
              </a:rPr>
              <a:t>have created</a:t>
            </a:r>
            <a:r>
              <a:rPr lang="en-GB" sz="1600" spc="-10" dirty="0">
                <a:solidFill>
                  <a:srgbClr val="49494B"/>
                </a:solidFill>
                <a:latin typeface="Arial"/>
                <a:cs typeface="Arial"/>
              </a:rPr>
              <a:t> </a:t>
            </a:r>
            <a:r>
              <a:rPr lang="en-GB" sz="1600" dirty="0">
                <a:solidFill>
                  <a:srgbClr val="49494B"/>
                </a:solidFill>
                <a:latin typeface="Arial"/>
                <a:cs typeface="Arial"/>
              </a:rPr>
              <a:t>areas</a:t>
            </a:r>
            <a:r>
              <a:rPr lang="en-GB" sz="1600" spc="-5" dirty="0">
                <a:solidFill>
                  <a:srgbClr val="49494B"/>
                </a:solidFill>
                <a:latin typeface="Arial"/>
                <a:cs typeface="Arial"/>
              </a:rPr>
              <a:t> </a:t>
            </a:r>
            <a:r>
              <a:rPr lang="en-GB" sz="1600" dirty="0">
                <a:solidFill>
                  <a:srgbClr val="49494B"/>
                </a:solidFill>
                <a:latin typeface="Arial"/>
                <a:cs typeface="Arial"/>
              </a:rPr>
              <a:t>across</a:t>
            </a:r>
            <a:r>
              <a:rPr lang="en-GB" sz="1600" spc="-15" dirty="0">
                <a:solidFill>
                  <a:srgbClr val="49494B"/>
                </a:solidFill>
                <a:latin typeface="Arial"/>
                <a:cs typeface="Arial"/>
              </a:rPr>
              <a:t> </a:t>
            </a:r>
            <a:r>
              <a:rPr lang="en-GB" sz="1600" dirty="0">
                <a:solidFill>
                  <a:srgbClr val="49494B"/>
                </a:solidFill>
                <a:latin typeface="Arial"/>
                <a:cs typeface="Arial"/>
              </a:rPr>
              <a:t>the</a:t>
            </a:r>
            <a:r>
              <a:rPr lang="en-GB" sz="1600" spc="-10" dirty="0">
                <a:solidFill>
                  <a:srgbClr val="49494B"/>
                </a:solidFill>
                <a:latin typeface="Arial"/>
                <a:cs typeface="Arial"/>
              </a:rPr>
              <a:t> </a:t>
            </a:r>
            <a:r>
              <a:rPr lang="en-GB" sz="1600" dirty="0">
                <a:solidFill>
                  <a:srgbClr val="49494B"/>
                </a:solidFill>
                <a:latin typeface="Arial"/>
                <a:cs typeface="Arial"/>
              </a:rPr>
              <a:t>Hospice</a:t>
            </a:r>
            <a:r>
              <a:rPr lang="en-GB" sz="1600" spc="-30" dirty="0">
                <a:solidFill>
                  <a:srgbClr val="49494B"/>
                </a:solidFill>
                <a:latin typeface="Arial"/>
                <a:cs typeface="Arial"/>
              </a:rPr>
              <a:t> </a:t>
            </a:r>
            <a:r>
              <a:rPr lang="en-GB" sz="1600" dirty="0">
                <a:solidFill>
                  <a:srgbClr val="49494B"/>
                </a:solidFill>
                <a:latin typeface="Arial"/>
                <a:cs typeface="Arial"/>
              </a:rPr>
              <a:t>to support</a:t>
            </a:r>
            <a:r>
              <a:rPr lang="en-GB" sz="1600" spc="-15" dirty="0">
                <a:solidFill>
                  <a:srgbClr val="49494B"/>
                </a:solidFill>
                <a:latin typeface="Arial"/>
                <a:cs typeface="Arial"/>
              </a:rPr>
              <a:t> </a:t>
            </a:r>
            <a:r>
              <a:rPr lang="en-GB" sz="1600" dirty="0">
                <a:solidFill>
                  <a:srgbClr val="49494B"/>
                </a:solidFill>
                <a:latin typeface="Arial"/>
                <a:cs typeface="Arial"/>
              </a:rPr>
              <a:t>staff</a:t>
            </a:r>
            <a:r>
              <a:rPr lang="en-GB" sz="1600" spc="-30" dirty="0">
                <a:solidFill>
                  <a:srgbClr val="49494B"/>
                </a:solidFill>
                <a:latin typeface="Arial"/>
                <a:cs typeface="Arial"/>
              </a:rPr>
              <a:t> </a:t>
            </a:r>
            <a:r>
              <a:rPr lang="en-GB" sz="1600" dirty="0">
                <a:solidFill>
                  <a:srgbClr val="49494B"/>
                </a:solidFill>
                <a:latin typeface="Arial"/>
                <a:cs typeface="Arial"/>
              </a:rPr>
              <a:t>wellbeing</a:t>
            </a:r>
            <a:r>
              <a:rPr lang="en-GB" sz="1600" spc="-10" dirty="0">
                <a:solidFill>
                  <a:srgbClr val="49494B"/>
                </a:solidFill>
                <a:latin typeface="Arial"/>
                <a:cs typeface="Arial"/>
              </a:rPr>
              <a:t> </a:t>
            </a:r>
            <a:r>
              <a:rPr lang="en-GB" sz="1600" dirty="0">
                <a:solidFill>
                  <a:srgbClr val="49494B"/>
                </a:solidFill>
                <a:latin typeface="Arial"/>
                <a:cs typeface="Arial"/>
              </a:rPr>
              <a:t>and</a:t>
            </a:r>
            <a:r>
              <a:rPr lang="en-GB" sz="1600" spc="-10" dirty="0">
                <a:solidFill>
                  <a:srgbClr val="49494B"/>
                </a:solidFill>
                <a:latin typeface="Arial"/>
                <a:cs typeface="Arial"/>
              </a:rPr>
              <a:t> </a:t>
            </a:r>
            <a:r>
              <a:rPr lang="en-GB" sz="1600" dirty="0">
                <a:solidFill>
                  <a:srgbClr val="49494B"/>
                </a:solidFill>
                <a:latin typeface="Arial"/>
                <a:cs typeface="Arial"/>
              </a:rPr>
              <a:t>reflection</a:t>
            </a:r>
            <a:r>
              <a:rPr lang="en-GB" sz="1600" spc="-25" dirty="0">
                <a:solidFill>
                  <a:srgbClr val="49494B"/>
                </a:solidFill>
                <a:latin typeface="Arial"/>
                <a:cs typeface="Arial"/>
              </a:rPr>
              <a:t> </a:t>
            </a:r>
            <a:r>
              <a:rPr lang="en-GB" sz="1600" dirty="0">
                <a:solidFill>
                  <a:srgbClr val="49494B"/>
                </a:solidFill>
                <a:latin typeface="Arial"/>
                <a:cs typeface="Arial"/>
              </a:rPr>
              <a:t>supported</a:t>
            </a:r>
            <a:r>
              <a:rPr lang="en-GB" sz="1600" spc="-15" dirty="0">
                <a:solidFill>
                  <a:srgbClr val="49494B"/>
                </a:solidFill>
                <a:latin typeface="Arial"/>
                <a:cs typeface="Arial"/>
              </a:rPr>
              <a:t> </a:t>
            </a:r>
            <a:r>
              <a:rPr lang="en-GB" sz="1600" dirty="0">
                <a:solidFill>
                  <a:srgbClr val="49494B"/>
                </a:solidFill>
                <a:latin typeface="Arial"/>
                <a:cs typeface="Arial"/>
              </a:rPr>
              <a:t>by</a:t>
            </a:r>
            <a:r>
              <a:rPr lang="en-GB" sz="1600" spc="-5" dirty="0">
                <a:solidFill>
                  <a:srgbClr val="49494B"/>
                </a:solidFill>
                <a:latin typeface="Arial"/>
                <a:cs typeface="Arial"/>
              </a:rPr>
              <a:t> </a:t>
            </a:r>
            <a:r>
              <a:rPr lang="en-GB" sz="1600" spc="-10" dirty="0">
                <a:solidFill>
                  <a:srgbClr val="49494B"/>
                </a:solidFill>
                <a:latin typeface="Arial"/>
                <a:cs typeface="Arial"/>
              </a:rPr>
              <a:t>grant </a:t>
            </a:r>
            <a:r>
              <a:rPr lang="en-GB" sz="1600" dirty="0">
                <a:solidFill>
                  <a:srgbClr val="49494B"/>
                </a:solidFill>
                <a:latin typeface="Arial"/>
                <a:cs typeface="Arial"/>
              </a:rPr>
              <a:t>funding</a:t>
            </a:r>
            <a:r>
              <a:rPr lang="en-GB" sz="1600" spc="-15" dirty="0">
                <a:solidFill>
                  <a:srgbClr val="49494B"/>
                </a:solidFill>
                <a:latin typeface="Arial"/>
                <a:cs typeface="Arial"/>
              </a:rPr>
              <a:t> </a:t>
            </a:r>
            <a:r>
              <a:rPr lang="en-GB" sz="1600" dirty="0">
                <a:solidFill>
                  <a:srgbClr val="49494B"/>
                </a:solidFill>
                <a:latin typeface="Arial"/>
                <a:cs typeface="Arial"/>
              </a:rPr>
              <a:t>we have</a:t>
            </a:r>
            <a:r>
              <a:rPr lang="en-GB" sz="1600" spc="10" dirty="0">
                <a:solidFill>
                  <a:srgbClr val="49494B"/>
                </a:solidFill>
                <a:latin typeface="Arial"/>
                <a:cs typeface="Arial"/>
              </a:rPr>
              <a:t> </a:t>
            </a:r>
            <a:r>
              <a:rPr lang="en-GB" sz="1600" dirty="0">
                <a:solidFill>
                  <a:srgbClr val="49494B"/>
                </a:solidFill>
                <a:latin typeface="Arial"/>
                <a:cs typeface="Arial"/>
              </a:rPr>
              <a:t>secured.</a:t>
            </a:r>
            <a:r>
              <a:rPr lang="en-GB" sz="1600" spc="-40" dirty="0">
                <a:solidFill>
                  <a:srgbClr val="49494B"/>
                </a:solidFill>
                <a:latin typeface="Arial"/>
                <a:cs typeface="Arial"/>
              </a:rPr>
              <a:t> </a:t>
            </a:r>
            <a:r>
              <a:rPr lang="en-GB" sz="1600" dirty="0">
                <a:solidFill>
                  <a:srgbClr val="49494B"/>
                </a:solidFill>
                <a:latin typeface="Arial"/>
                <a:cs typeface="Arial"/>
              </a:rPr>
              <a:t>This</a:t>
            </a:r>
            <a:r>
              <a:rPr lang="en-GB" sz="1600" spc="-20" dirty="0">
                <a:solidFill>
                  <a:srgbClr val="49494B"/>
                </a:solidFill>
                <a:latin typeface="Arial"/>
                <a:cs typeface="Arial"/>
              </a:rPr>
              <a:t> </a:t>
            </a:r>
            <a:r>
              <a:rPr lang="en-GB" sz="1600" dirty="0">
                <a:solidFill>
                  <a:srgbClr val="49494B"/>
                </a:solidFill>
                <a:latin typeface="Arial"/>
                <a:cs typeface="Arial"/>
              </a:rPr>
              <a:t>includes</a:t>
            </a:r>
            <a:r>
              <a:rPr lang="en-GB" sz="1600" spc="-30" dirty="0">
                <a:solidFill>
                  <a:srgbClr val="49494B"/>
                </a:solidFill>
                <a:latin typeface="Arial"/>
                <a:cs typeface="Arial"/>
              </a:rPr>
              <a:t> </a:t>
            </a:r>
            <a:r>
              <a:rPr lang="en-GB" sz="1600" dirty="0">
                <a:solidFill>
                  <a:srgbClr val="49494B"/>
                </a:solidFill>
                <a:latin typeface="Arial"/>
                <a:cs typeface="Arial"/>
              </a:rPr>
              <a:t>the</a:t>
            </a:r>
            <a:r>
              <a:rPr lang="en-GB" sz="1600" spc="-5" dirty="0">
                <a:solidFill>
                  <a:srgbClr val="49494B"/>
                </a:solidFill>
                <a:latin typeface="Arial"/>
                <a:cs typeface="Arial"/>
              </a:rPr>
              <a:t> </a:t>
            </a:r>
            <a:r>
              <a:rPr lang="en-GB" sz="1600" dirty="0">
                <a:solidFill>
                  <a:srgbClr val="49494B"/>
                </a:solidFill>
                <a:latin typeface="Arial"/>
                <a:cs typeface="Arial"/>
              </a:rPr>
              <a:t>introduction</a:t>
            </a:r>
            <a:r>
              <a:rPr lang="en-GB" sz="1600" spc="-25" dirty="0">
                <a:solidFill>
                  <a:srgbClr val="49494B"/>
                </a:solidFill>
                <a:latin typeface="Arial"/>
                <a:cs typeface="Arial"/>
              </a:rPr>
              <a:t> </a:t>
            </a:r>
            <a:r>
              <a:rPr lang="en-GB" sz="1600" dirty="0">
                <a:solidFill>
                  <a:srgbClr val="49494B"/>
                </a:solidFill>
                <a:latin typeface="Arial"/>
                <a:cs typeface="Arial"/>
              </a:rPr>
              <a:t>of</a:t>
            </a:r>
            <a:r>
              <a:rPr lang="en-GB" sz="1600" spc="10" dirty="0">
                <a:solidFill>
                  <a:srgbClr val="49494B"/>
                </a:solidFill>
                <a:latin typeface="Arial"/>
                <a:cs typeface="Arial"/>
              </a:rPr>
              <a:t> </a:t>
            </a:r>
            <a:r>
              <a:rPr lang="en-GB" sz="1600" dirty="0">
                <a:solidFill>
                  <a:srgbClr val="49494B"/>
                </a:solidFill>
                <a:latin typeface="Arial"/>
                <a:cs typeface="Arial"/>
              </a:rPr>
              <a:t>a</a:t>
            </a:r>
            <a:r>
              <a:rPr lang="en-GB" sz="1600" spc="-10" dirty="0">
                <a:solidFill>
                  <a:srgbClr val="49494B"/>
                </a:solidFill>
                <a:latin typeface="Arial"/>
                <a:cs typeface="Arial"/>
              </a:rPr>
              <a:t> </a:t>
            </a:r>
            <a:r>
              <a:rPr lang="en-GB" sz="1600" dirty="0">
                <a:solidFill>
                  <a:srgbClr val="49494B"/>
                </a:solidFill>
                <a:latin typeface="Arial"/>
                <a:cs typeface="Arial"/>
              </a:rPr>
              <a:t>dedicated</a:t>
            </a:r>
            <a:r>
              <a:rPr lang="en-GB" sz="1600" spc="-45" dirty="0">
                <a:solidFill>
                  <a:srgbClr val="49494B"/>
                </a:solidFill>
                <a:latin typeface="Arial"/>
                <a:cs typeface="Arial"/>
              </a:rPr>
              <a:t> </a:t>
            </a:r>
            <a:r>
              <a:rPr lang="en-GB" sz="1600" dirty="0">
                <a:solidFill>
                  <a:srgbClr val="49494B"/>
                </a:solidFill>
                <a:latin typeface="Arial"/>
                <a:cs typeface="Arial"/>
              </a:rPr>
              <a:t>summer</a:t>
            </a:r>
            <a:r>
              <a:rPr lang="en-GB" sz="1600" spc="5" dirty="0">
                <a:solidFill>
                  <a:srgbClr val="49494B"/>
                </a:solidFill>
                <a:latin typeface="Arial"/>
                <a:cs typeface="Arial"/>
              </a:rPr>
              <a:t> </a:t>
            </a:r>
            <a:r>
              <a:rPr lang="en-GB" sz="1600" dirty="0">
                <a:solidFill>
                  <a:srgbClr val="49494B"/>
                </a:solidFill>
                <a:latin typeface="Arial"/>
                <a:cs typeface="Arial"/>
              </a:rPr>
              <a:t>house,</a:t>
            </a:r>
            <a:r>
              <a:rPr lang="en-GB" sz="1600" spc="-15" dirty="0">
                <a:solidFill>
                  <a:srgbClr val="49494B"/>
                </a:solidFill>
                <a:latin typeface="Arial"/>
                <a:cs typeface="Arial"/>
              </a:rPr>
              <a:t> </a:t>
            </a:r>
            <a:r>
              <a:rPr lang="en-GB" sz="1600" dirty="0">
                <a:solidFill>
                  <a:srgbClr val="49494B"/>
                </a:solidFill>
                <a:latin typeface="Arial"/>
                <a:cs typeface="Arial"/>
              </a:rPr>
              <a:t>looking</a:t>
            </a:r>
            <a:r>
              <a:rPr lang="en-GB" sz="1600" spc="-45" dirty="0">
                <a:solidFill>
                  <a:srgbClr val="49494B"/>
                </a:solidFill>
                <a:latin typeface="Arial"/>
                <a:cs typeface="Arial"/>
              </a:rPr>
              <a:t> </a:t>
            </a:r>
            <a:r>
              <a:rPr lang="en-GB" sz="1600" dirty="0">
                <a:solidFill>
                  <a:srgbClr val="49494B"/>
                </a:solidFill>
                <a:latin typeface="Arial"/>
                <a:cs typeface="Arial"/>
              </a:rPr>
              <a:t>over</a:t>
            </a:r>
            <a:r>
              <a:rPr lang="en-GB" sz="1600" spc="20" dirty="0">
                <a:solidFill>
                  <a:srgbClr val="49494B"/>
                </a:solidFill>
                <a:latin typeface="Arial"/>
                <a:cs typeface="Arial"/>
              </a:rPr>
              <a:t> </a:t>
            </a:r>
            <a:r>
              <a:rPr lang="en-GB" sz="1600" spc="-25" dirty="0">
                <a:solidFill>
                  <a:srgbClr val="49494B"/>
                </a:solidFill>
                <a:latin typeface="Arial"/>
                <a:cs typeface="Arial"/>
              </a:rPr>
              <a:t>the </a:t>
            </a:r>
            <a:r>
              <a:rPr lang="en-GB" sz="1600" dirty="0">
                <a:solidFill>
                  <a:srgbClr val="49494B"/>
                </a:solidFill>
                <a:latin typeface="Arial"/>
                <a:cs typeface="Arial"/>
              </a:rPr>
              <a:t>water,</a:t>
            </a:r>
            <a:r>
              <a:rPr lang="en-GB" sz="1600" spc="5" dirty="0">
                <a:solidFill>
                  <a:srgbClr val="49494B"/>
                </a:solidFill>
                <a:latin typeface="Arial"/>
                <a:cs typeface="Arial"/>
              </a:rPr>
              <a:t> </a:t>
            </a:r>
            <a:r>
              <a:rPr lang="en-GB" sz="1600" dirty="0">
                <a:solidFill>
                  <a:srgbClr val="49494B"/>
                </a:solidFill>
                <a:latin typeface="Arial"/>
                <a:cs typeface="Arial"/>
              </a:rPr>
              <a:t>to</a:t>
            </a:r>
            <a:r>
              <a:rPr lang="en-GB" sz="1600" spc="-10" dirty="0">
                <a:solidFill>
                  <a:srgbClr val="49494B"/>
                </a:solidFill>
                <a:latin typeface="Arial"/>
                <a:cs typeface="Arial"/>
              </a:rPr>
              <a:t> </a:t>
            </a:r>
            <a:r>
              <a:rPr lang="en-GB" sz="1600" dirty="0">
                <a:solidFill>
                  <a:srgbClr val="49494B"/>
                </a:solidFill>
                <a:latin typeface="Arial"/>
                <a:cs typeface="Arial"/>
              </a:rPr>
              <a:t>aid</a:t>
            </a:r>
            <a:r>
              <a:rPr lang="en-GB" sz="1600" spc="-20" dirty="0">
                <a:solidFill>
                  <a:srgbClr val="49494B"/>
                </a:solidFill>
                <a:latin typeface="Arial"/>
                <a:cs typeface="Arial"/>
              </a:rPr>
              <a:t> </a:t>
            </a:r>
            <a:r>
              <a:rPr lang="en-GB" sz="1600" dirty="0">
                <a:solidFill>
                  <a:srgbClr val="49494B"/>
                </a:solidFill>
                <a:latin typeface="Arial"/>
                <a:cs typeface="Arial"/>
              </a:rPr>
              <a:t>reflection</a:t>
            </a:r>
            <a:r>
              <a:rPr lang="en-GB" sz="1600" spc="-35" dirty="0">
                <a:solidFill>
                  <a:srgbClr val="49494B"/>
                </a:solidFill>
                <a:latin typeface="Arial"/>
                <a:cs typeface="Arial"/>
              </a:rPr>
              <a:t> </a:t>
            </a:r>
            <a:r>
              <a:rPr lang="en-GB" sz="1600" dirty="0">
                <a:solidFill>
                  <a:srgbClr val="49494B"/>
                </a:solidFill>
                <a:latin typeface="Arial"/>
                <a:cs typeface="Arial"/>
              </a:rPr>
              <a:t>and</a:t>
            </a:r>
            <a:r>
              <a:rPr lang="en-GB" sz="1600" spc="-15" dirty="0">
                <a:solidFill>
                  <a:srgbClr val="49494B"/>
                </a:solidFill>
                <a:latin typeface="Arial"/>
                <a:cs typeface="Arial"/>
              </a:rPr>
              <a:t> </a:t>
            </a:r>
            <a:r>
              <a:rPr lang="en-GB" sz="1600" dirty="0">
                <a:solidFill>
                  <a:srgbClr val="49494B"/>
                </a:solidFill>
                <a:latin typeface="Arial"/>
                <a:cs typeface="Arial"/>
              </a:rPr>
              <a:t>personal</a:t>
            </a:r>
            <a:r>
              <a:rPr lang="en-GB" sz="1600" spc="-30" dirty="0">
                <a:solidFill>
                  <a:srgbClr val="49494B"/>
                </a:solidFill>
                <a:latin typeface="Arial"/>
                <a:cs typeface="Arial"/>
              </a:rPr>
              <a:t> </a:t>
            </a:r>
            <a:r>
              <a:rPr lang="en-GB" sz="1600" dirty="0">
                <a:solidFill>
                  <a:srgbClr val="49494B"/>
                </a:solidFill>
                <a:latin typeface="Arial"/>
                <a:cs typeface="Arial"/>
              </a:rPr>
              <a:t>space</a:t>
            </a:r>
            <a:r>
              <a:rPr lang="en-GB" sz="1600" spc="-20" dirty="0">
                <a:solidFill>
                  <a:srgbClr val="49494B"/>
                </a:solidFill>
                <a:latin typeface="Arial"/>
                <a:cs typeface="Arial"/>
              </a:rPr>
              <a:t> </a:t>
            </a:r>
            <a:r>
              <a:rPr lang="en-GB" sz="1600" dirty="0">
                <a:solidFill>
                  <a:srgbClr val="49494B"/>
                </a:solidFill>
                <a:latin typeface="Arial"/>
                <a:cs typeface="Arial"/>
              </a:rPr>
              <a:t>for</a:t>
            </a:r>
            <a:r>
              <a:rPr lang="en-GB" sz="1600" spc="-25" dirty="0">
                <a:solidFill>
                  <a:srgbClr val="49494B"/>
                </a:solidFill>
                <a:latin typeface="Arial"/>
                <a:cs typeface="Arial"/>
              </a:rPr>
              <a:t> </a:t>
            </a:r>
            <a:r>
              <a:rPr lang="en-GB" sz="1600" spc="-10" dirty="0">
                <a:solidFill>
                  <a:srgbClr val="49494B"/>
                </a:solidFill>
                <a:latin typeface="Arial"/>
                <a:cs typeface="Arial"/>
              </a:rPr>
              <a:t>staff.</a:t>
            </a:r>
          </a:p>
          <a:p>
            <a:pPr marL="241300" marR="210185" indent="-228600">
              <a:lnSpc>
                <a:spcPct val="90100"/>
              </a:lnSpc>
              <a:spcBef>
                <a:spcPts val="1495"/>
              </a:spcBef>
              <a:buFontTx/>
              <a:buChar char="•"/>
              <a:tabLst>
                <a:tab pos="241300" algn="l"/>
              </a:tabLst>
            </a:pPr>
            <a:r>
              <a:rPr lang="en-GB" sz="1600" spc="-10" dirty="0">
                <a:solidFill>
                  <a:srgbClr val="49494B"/>
                </a:solidFill>
                <a:latin typeface="Arial"/>
                <a:cs typeface="Arial"/>
              </a:rPr>
              <a:t>Developed a suite of KPI’s to demonstrate the impact of or clinical services and subsequently shared them with other hospices across Scotland with the aim of encouraging a more consistent approach to related data collection </a:t>
            </a:r>
            <a:endParaRPr lang="en-GB" sz="1600" dirty="0">
              <a:latin typeface="Arial"/>
              <a:cs typeface="Arial"/>
            </a:endParaRPr>
          </a:p>
          <a:p>
            <a:pPr marL="241300" marR="210185" indent="-228600">
              <a:lnSpc>
                <a:spcPct val="90100"/>
              </a:lnSpc>
              <a:spcBef>
                <a:spcPts val="1495"/>
              </a:spcBef>
              <a:buChar char="•"/>
              <a:tabLst>
                <a:tab pos="241300" algn="l"/>
              </a:tabLst>
            </a:pPr>
            <a:endParaRPr sz="1800" dirty="0">
              <a:solidFill>
                <a:schemeClr val="tx1"/>
              </a:solidFill>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B220AD-2A1B-FE96-8F56-2F0510D7A18E}"/>
              </a:ext>
            </a:extLst>
          </p:cNvPr>
          <p:cNvSpPr>
            <a:spLocks noGrp="1"/>
          </p:cNvSpPr>
          <p:nvPr>
            <p:ph type="ctrTitle"/>
          </p:nvPr>
        </p:nvSpPr>
        <p:spPr>
          <a:xfrm>
            <a:off x="685800" y="555306"/>
            <a:ext cx="4876800" cy="1708160"/>
          </a:xfrm>
        </p:spPr>
        <p:txBody>
          <a:bodyPr/>
          <a:lstStyle/>
          <a:p>
            <a:r>
              <a:rPr lang="en-GB" dirty="0"/>
              <a:t>The Strength Behind our Stories</a:t>
            </a:r>
          </a:p>
        </p:txBody>
      </p:sp>
      <p:sp>
        <p:nvSpPr>
          <p:cNvPr id="5" name="Subtitle 4">
            <a:extLst>
              <a:ext uri="{FF2B5EF4-FFF2-40B4-BE49-F238E27FC236}">
                <a16:creationId xmlns:a16="http://schemas.microsoft.com/office/drawing/2014/main" id="{5F111971-357F-FE1F-7D13-9751D9A47E69}"/>
              </a:ext>
            </a:extLst>
          </p:cNvPr>
          <p:cNvSpPr>
            <a:spLocks noGrp="1"/>
          </p:cNvSpPr>
          <p:nvPr>
            <p:ph type="subTitle" idx="4"/>
          </p:nvPr>
        </p:nvSpPr>
        <p:spPr>
          <a:xfrm>
            <a:off x="685800" y="2209800"/>
            <a:ext cx="8534400" cy="3200876"/>
          </a:xfrm>
        </p:spPr>
        <p:txBody>
          <a:bodyPr/>
          <a:lstStyle/>
          <a:p>
            <a:r>
              <a:rPr lang="en-GB" sz="1600" dirty="0"/>
              <a:t>As move forward over the next 3 years we will continue to build on the valuable and innovative work of the past 4 years. We have focused on redesigning our patient and family services to allow a shift of care from building based to care to care at home in response to our community needs and wants. We have shared our experiences widely to influence and support our communities and Hospices in other areas while learning from their experiences. Now we will focus on 3 specific areas in more depth:</a:t>
            </a:r>
          </a:p>
          <a:p>
            <a:endParaRPr lang="en-GB" sz="1600" dirty="0"/>
          </a:p>
          <a:p>
            <a:pPr marL="342900" indent="-342900">
              <a:buFont typeface="Arial" panose="020B0604020202020204" pitchFamily="34" charset="0"/>
              <a:buChar char="•"/>
            </a:pPr>
            <a:r>
              <a:rPr lang="en-GB" sz="1600" dirty="0"/>
              <a:t>To work in partnership to meet the needs of our community</a:t>
            </a:r>
          </a:p>
          <a:p>
            <a:pPr marL="342900" indent="-342900">
              <a:buFont typeface="Arial" panose="020B0604020202020204" pitchFamily="34" charset="0"/>
              <a:buChar char="•"/>
            </a:pPr>
            <a:r>
              <a:rPr lang="en-GB" sz="1600" dirty="0"/>
              <a:t>To support and continue to grow an exceptional and committed team</a:t>
            </a:r>
          </a:p>
          <a:p>
            <a:pPr marL="342900" indent="-342900">
              <a:buFont typeface="Arial" panose="020B0604020202020204" pitchFamily="34" charset="0"/>
              <a:buChar char="•"/>
            </a:pPr>
            <a:r>
              <a:rPr lang="en-GB" sz="1600" dirty="0"/>
              <a:t>To develop a sustainable </a:t>
            </a:r>
            <a:r>
              <a:rPr lang="en-GB" sz="1600"/>
              <a:t>business model</a:t>
            </a:r>
          </a:p>
          <a:p>
            <a:endParaRPr lang="en-GB" sz="1600" dirty="0"/>
          </a:p>
          <a:p>
            <a:r>
              <a:rPr lang="en-GB" sz="1600" dirty="0"/>
              <a:t>Moving towards the Hospice’s 50</a:t>
            </a:r>
            <a:r>
              <a:rPr lang="en-GB" sz="1600" baseline="30000" dirty="0"/>
              <a:t>th</a:t>
            </a:r>
            <a:r>
              <a:rPr lang="en-GB" sz="1600" dirty="0"/>
              <a:t> anniversary in 2027 we will identify and celebrate the many changes and successes which building a firm foundation for the next 50 years.</a:t>
            </a:r>
          </a:p>
        </p:txBody>
      </p:sp>
    </p:spTree>
    <p:extLst>
      <p:ext uri="{BB962C8B-B14F-4D97-AF65-F5344CB8AC3E}">
        <p14:creationId xmlns:p14="http://schemas.microsoft.com/office/powerpoint/2010/main" val="1671607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3A77DA-1011-5A2D-EB6E-B22878DE8D6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0212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07FD4D-0931-DA10-B9A7-79EA9972135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84578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1D7565-772E-A88E-14D3-3BC72193596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246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ED4F-528B-0615-FB27-A4CFFC97778F}"/>
              </a:ext>
            </a:extLst>
          </p:cNvPr>
          <p:cNvSpPr>
            <a:spLocks noGrp="1"/>
          </p:cNvSpPr>
          <p:nvPr>
            <p:ph type="title"/>
          </p:nvPr>
        </p:nvSpPr>
        <p:spPr>
          <a:xfrm>
            <a:off x="1096162" y="585977"/>
            <a:ext cx="10052050" cy="615553"/>
          </a:xfrm>
        </p:spPr>
        <p:txBody>
          <a:bodyPr/>
          <a:lstStyle/>
          <a:p>
            <a:pPr algn="ctr"/>
            <a:r>
              <a:rPr lang="en-GB" sz="2000" dirty="0"/>
              <a:t>Creating</a:t>
            </a:r>
            <a:r>
              <a:rPr lang="en-GB" sz="2000" spc="-40" dirty="0"/>
              <a:t> </a:t>
            </a:r>
            <a:r>
              <a:rPr lang="en-GB" sz="2000" dirty="0"/>
              <a:t>a</a:t>
            </a:r>
            <a:r>
              <a:rPr lang="en-GB" sz="2000" spc="-60" dirty="0"/>
              <a:t> </a:t>
            </a:r>
            <a:r>
              <a:rPr lang="en-GB" sz="2000" dirty="0"/>
              <a:t>tiered</a:t>
            </a:r>
            <a:r>
              <a:rPr lang="en-GB" sz="2000" spc="-55" dirty="0"/>
              <a:t> </a:t>
            </a:r>
            <a:r>
              <a:rPr lang="en-GB" sz="2000" dirty="0"/>
              <a:t>and</a:t>
            </a:r>
            <a:r>
              <a:rPr lang="en-GB" sz="2000" spc="-35" dirty="0"/>
              <a:t> </a:t>
            </a:r>
            <a:r>
              <a:rPr lang="en-GB" sz="2000" dirty="0"/>
              <a:t>flexible</a:t>
            </a:r>
            <a:r>
              <a:rPr lang="en-GB" sz="2000" spc="-65" dirty="0"/>
              <a:t> </a:t>
            </a:r>
            <a:r>
              <a:rPr lang="en-GB" sz="2000" dirty="0"/>
              <a:t>model</a:t>
            </a:r>
            <a:r>
              <a:rPr lang="en-GB" sz="2000" spc="-30" dirty="0"/>
              <a:t> </a:t>
            </a:r>
            <a:r>
              <a:rPr lang="en-GB" sz="2000" dirty="0"/>
              <a:t>of</a:t>
            </a:r>
            <a:r>
              <a:rPr lang="en-GB" sz="2000" spc="-45" dirty="0"/>
              <a:t> </a:t>
            </a:r>
            <a:r>
              <a:rPr lang="en-GB" sz="2000" dirty="0"/>
              <a:t>care</a:t>
            </a:r>
            <a:r>
              <a:rPr lang="en-GB" sz="2000" spc="-45" dirty="0"/>
              <a:t> </a:t>
            </a:r>
            <a:r>
              <a:rPr lang="en-GB" sz="2000" dirty="0"/>
              <a:t>which</a:t>
            </a:r>
            <a:r>
              <a:rPr lang="en-GB" sz="2000" spc="-85" dirty="0"/>
              <a:t> </a:t>
            </a:r>
            <a:r>
              <a:rPr lang="en-GB" sz="2000" dirty="0"/>
              <a:t>shifts</a:t>
            </a:r>
            <a:r>
              <a:rPr lang="en-GB" sz="2000" spc="-50" dirty="0"/>
              <a:t> </a:t>
            </a:r>
            <a:r>
              <a:rPr lang="en-GB" sz="2000" dirty="0"/>
              <a:t>the</a:t>
            </a:r>
            <a:r>
              <a:rPr lang="en-GB" sz="2000" spc="-60" dirty="0"/>
              <a:t> </a:t>
            </a:r>
            <a:r>
              <a:rPr lang="en-GB" sz="2000" dirty="0"/>
              <a:t>balance</a:t>
            </a:r>
            <a:r>
              <a:rPr lang="en-GB" sz="2000" spc="-45" dirty="0"/>
              <a:t> </a:t>
            </a:r>
            <a:r>
              <a:rPr lang="en-GB" sz="2000" dirty="0"/>
              <a:t>from</a:t>
            </a:r>
            <a:r>
              <a:rPr lang="en-GB" sz="2000" spc="-55" dirty="0"/>
              <a:t> </a:t>
            </a:r>
            <a:r>
              <a:rPr lang="en-GB" sz="2000" spc="-10" dirty="0"/>
              <a:t>hospice </a:t>
            </a:r>
            <a:r>
              <a:rPr lang="en-GB" sz="2000" dirty="0"/>
              <a:t>building</a:t>
            </a:r>
            <a:r>
              <a:rPr lang="en-GB" sz="2000" spc="-80" dirty="0"/>
              <a:t> </a:t>
            </a:r>
            <a:r>
              <a:rPr lang="en-GB" sz="2000" dirty="0"/>
              <a:t>based</a:t>
            </a:r>
            <a:r>
              <a:rPr lang="en-GB" sz="2000" spc="-50" dirty="0"/>
              <a:t> </a:t>
            </a:r>
            <a:r>
              <a:rPr lang="en-GB" sz="2000" dirty="0"/>
              <a:t>to</a:t>
            </a:r>
            <a:r>
              <a:rPr lang="en-GB" sz="2000" spc="-80" dirty="0"/>
              <a:t> </a:t>
            </a:r>
            <a:r>
              <a:rPr lang="en-GB" sz="2000" dirty="0"/>
              <a:t>community</a:t>
            </a:r>
            <a:r>
              <a:rPr lang="en-GB" sz="2000" spc="-90" dirty="0"/>
              <a:t> </a:t>
            </a:r>
            <a:r>
              <a:rPr lang="en-GB" sz="2000" dirty="0"/>
              <a:t>focused</a:t>
            </a:r>
            <a:r>
              <a:rPr lang="en-GB" sz="2000" spc="-50" dirty="0"/>
              <a:t> </a:t>
            </a:r>
            <a:r>
              <a:rPr lang="en-GB" sz="2000" spc="-20" dirty="0"/>
              <a:t>care</a:t>
            </a:r>
            <a:endParaRPr lang="en-GB" sz="2000" dirty="0"/>
          </a:p>
        </p:txBody>
      </p:sp>
      <p:sp>
        <p:nvSpPr>
          <p:cNvPr id="3" name="Text Placeholder 2">
            <a:extLst>
              <a:ext uri="{FF2B5EF4-FFF2-40B4-BE49-F238E27FC236}">
                <a16:creationId xmlns:a16="http://schemas.microsoft.com/office/drawing/2014/main" id="{D4C10740-62CA-E753-7773-F00CF21FBA95}"/>
              </a:ext>
            </a:extLst>
          </p:cNvPr>
          <p:cNvSpPr>
            <a:spLocks noGrp="1"/>
          </p:cNvSpPr>
          <p:nvPr>
            <p:ph type="body" idx="1"/>
          </p:nvPr>
        </p:nvSpPr>
        <p:spPr>
          <a:xfrm>
            <a:off x="888898" y="1524001"/>
            <a:ext cx="9883775" cy="4667945"/>
          </a:xfrm>
        </p:spPr>
        <p:txBody>
          <a:bodyPr/>
          <a:lstStyle/>
          <a:p>
            <a:pPr marL="12700">
              <a:spcBef>
                <a:spcPts val="105"/>
              </a:spcBef>
            </a:pPr>
            <a:r>
              <a:rPr lang="en-GB" sz="1600" dirty="0">
                <a:solidFill>
                  <a:srgbClr val="48484A"/>
                </a:solidFill>
                <a:latin typeface="Arial"/>
                <a:cs typeface="Arial"/>
              </a:rPr>
              <a:t>We</a:t>
            </a:r>
            <a:r>
              <a:rPr lang="en-GB" sz="1600" spc="-55" dirty="0">
                <a:solidFill>
                  <a:srgbClr val="48484A"/>
                </a:solidFill>
                <a:latin typeface="Arial"/>
                <a:cs typeface="Arial"/>
              </a:rPr>
              <a:t> </a:t>
            </a:r>
            <a:r>
              <a:rPr lang="en-GB" sz="1600" spc="-20" dirty="0">
                <a:solidFill>
                  <a:srgbClr val="48484A"/>
                </a:solidFill>
                <a:latin typeface="Arial"/>
                <a:cs typeface="Arial"/>
              </a:rPr>
              <a:t>have successfully:</a:t>
            </a:r>
            <a:endParaRPr lang="en-GB" sz="1600" spc="-20" dirty="0">
              <a:solidFill>
                <a:srgbClr val="48484A"/>
              </a:solidFill>
            </a:endParaRPr>
          </a:p>
          <a:p>
            <a:pPr marL="297815" marR="72390" indent="-285750">
              <a:lnSpc>
                <a:spcPct val="150000"/>
              </a:lnSpc>
              <a:spcBef>
                <a:spcPts val="1315"/>
              </a:spcBef>
              <a:buFont typeface="Arial" panose="020B0604020202020204" pitchFamily="34" charset="0"/>
              <a:buChar char="•"/>
              <a:tabLst>
                <a:tab pos="213360" algn="l"/>
              </a:tabLst>
            </a:pPr>
            <a:r>
              <a:rPr lang="en-GB" sz="1600" dirty="0">
                <a:solidFill>
                  <a:srgbClr val="49494B"/>
                </a:solidFill>
                <a:latin typeface="Arial"/>
                <a:cs typeface="Arial"/>
              </a:rPr>
              <a:t>Designed, piloted and implemented </a:t>
            </a:r>
            <a:r>
              <a:rPr lang="en-GB" sz="1600" dirty="0">
                <a:solidFill>
                  <a:srgbClr val="49494B"/>
                </a:solidFill>
              </a:rPr>
              <a:t>a new Wellbeing service based in our bespoke Wellbeing Studio, Arts Room and Therapy Rooms which now supports well over 500 people every year.</a:t>
            </a:r>
          </a:p>
          <a:p>
            <a:pPr marL="297815" marR="72390" indent="-285750">
              <a:lnSpc>
                <a:spcPct val="150000"/>
              </a:lnSpc>
              <a:spcBef>
                <a:spcPts val="1315"/>
              </a:spcBef>
              <a:buFont typeface="Arial" panose="020B0604020202020204" pitchFamily="34" charset="0"/>
              <a:buChar char="•"/>
              <a:tabLst>
                <a:tab pos="213360" algn="l"/>
              </a:tabLst>
            </a:pPr>
            <a:r>
              <a:rPr lang="en-GB" sz="1600" dirty="0">
                <a:latin typeface="Arial"/>
                <a:cs typeface="Arial"/>
              </a:rPr>
              <a:t>Worked</a:t>
            </a:r>
            <a:r>
              <a:rPr lang="en-GB" sz="1600" spc="-60" dirty="0">
                <a:latin typeface="Arial"/>
                <a:cs typeface="Arial"/>
              </a:rPr>
              <a:t> </a:t>
            </a:r>
            <a:r>
              <a:rPr lang="en-GB" sz="1600" dirty="0">
                <a:latin typeface="Arial"/>
                <a:cs typeface="Arial"/>
              </a:rPr>
              <a:t>in</a:t>
            </a:r>
            <a:r>
              <a:rPr lang="en-GB" sz="1600" spc="-25" dirty="0">
                <a:latin typeface="Arial"/>
                <a:cs typeface="Arial"/>
              </a:rPr>
              <a:t> </a:t>
            </a:r>
            <a:r>
              <a:rPr lang="en-GB" sz="1600" dirty="0">
                <a:latin typeface="Arial"/>
                <a:cs typeface="Arial"/>
              </a:rPr>
              <a:t>partnership</a:t>
            </a:r>
            <a:r>
              <a:rPr lang="en-GB" sz="1600" spc="-60" dirty="0">
                <a:latin typeface="Arial"/>
                <a:cs typeface="Arial"/>
              </a:rPr>
              <a:t> </a:t>
            </a:r>
            <a:r>
              <a:rPr lang="en-GB" sz="1600" dirty="0">
                <a:latin typeface="Arial"/>
                <a:cs typeface="Arial"/>
              </a:rPr>
              <a:t>with</a:t>
            </a:r>
            <a:r>
              <a:rPr lang="en-GB" sz="1600" spc="-20" dirty="0">
                <a:latin typeface="Arial"/>
                <a:cs typeface="Arial"/>
              </a:rPr>
              <a:t> </a:t>
            </a:r>
            <a:r>
              <a:rPr lang="en-GB" sz="1600" dirty="0">
                <a:latin typeface="Arial"/>
                <a:cs typeface="Arial"/>
              </a:rPr>
              <a:t>local</a:t>
            </a:r>
            <a:r>
              <a:rPr lang="en-GB" sz="1600" spc="-35" dirty="0">
                <a:latin typeface="Arial"/>
                <a:cs typeface="Arial"/>
              </a:rPr>
              <a:t> </a:t>
            </a:r>
            <a:r>
              <a:rPr lang="en-GB" sz="1600" dirty="0">
                <a:latin typeface="Arial"/>
                <a:cs typeface="Arial"/>
              </a:rPr>
              <a:t>organisations</a:t>
            </a:r>
            <a:r>
              <a:rPr lang="en-GB" sz="1600" spc="-55" dirty="0">
                <a:latin typeface="Arial"/>
                <a:cs typeface="Arial"/>
              </a:rPr>
              <a:t> </a:t>
            </a:r>
            <a:r>
              <a:rPr lang="en-GB" sz="1600" dirty="0">
                <a:latin typeface="Arial"/>
                <a:cs typeface="Arial"/>
              </a:rPr>
              <a:t>to</a:t>
            </a:r>
            <a:r>
              <a:rPr lang="en-GB" sz="1600" spc="-35" dirty="0">
                <a:latin typeface="Arial"/>
                <a:cs typeface="Arial"/>
              </a:rPr>
              <a:t> </a:t>
            </a:r>
            <a:r>
              <a:rPr lang="en-GB" sz="1600" dirty="0">
                <a:latin typeface="Arial"/>
                <a:cs typeface="Arial"/>
              </a:rPr>
              <a:t>deliver</a:t>
            </a:r>
            <a:r>
              <a:rPr lang="en-GB" sz="1600" spc="-25" dirty="0">
                <a:latin typeface="Arial"/>
                <a:cs typeface="Arial"/>
              </a:rPr>
              <a:t> </a:t>
            </a:r>
            <a:r>
              <a:rPr lang="en-GB" sz="1600" dirty="0">
                <a:latin typeface="Arial"/>
                <a:cs typeface="Arial"/>
              </a:rPr>
              <a:t>our</a:t>
            </a:r>
            <a:r>
              <a:rPr lang="en-GB" sz="1600" spc="-30" dirty="0">
                <a:latin typeface="Arial"/>
                <a:cs typeface="Arial"/>
              </a:rPr>
              <a:t> </a:t>
            </a:r>
            <a:r>
              <a:rPr lang="en-GB" sz="1600" dirty="0">
                <a:latin typeface="Arial"/>
                <a:cs typeface="Arial"/>
              </a:rPr>
              <a:t>wellbeing</a:t>
            </a:r>
            <a:r>
              <a:rPr lang="en-GB" sz="1600" spc="-25" dirty="0">
                <a:latin typeface="Arial"/>
                <a:cs typeface="Arial"/>
              </a:rPr>
              <a:t> </a:t>
            </a:r>
            <a:r>
              <a:rPr lang="en-GB" sz="1600" dirty="0">
                <a:latin typeface="Arial"/>
                <a:cs typeface="Arial"/>
              </a:rPr>
              <a:t>services</a:t>
            </a:r>
            <a:r>
              <a:rPr lang="en-GB" sz="1600" spc="-45" dirty="0">
                <a:latin typeface="Arial"/>
                <a:cs typeface="Arial"/>
              </a:rPr>
              <a:t> </a:t>
            </a:r>
            <a:r>
              <a:rPr lang="en-GB" sz="1600" dirty="0">
                <a:latin typeface="Arial"/>
                <a:cs typeface="Arial"/>
              </a:rPr>
              <a:t>in</a:t>
            </a:r>
            <a:r>
              <a:rPr lang="en-GB" sz="1600" spc="-25" dirty="0">
                <a:latin typeface="Arial"/>
                <a:cs typeface="Arial"/>
              </a:rPr>
              <a:t> </a:t>
            </a:r>
            <a:r>
              <a:rPr lang="en-GB" sz="1600" dirty="0">
                <a:latin typeface="Arial"/>
                <a:cs typeface="Arial"/>
              </a:rPr>
              <a:t>new</a:t>
            </a:r>
            <a:r>
              <a:rPr lang="en-GB" sz="1600" spc="-30" dirty="0">
                <a:latin typeface="Arial"/>
                <a:cs typeface="Arial"/>
              </a:rPr>
              <a:t> </a:t>
            </a:r>
            <a:r>
              <a:rPr lang="en-GB" sz="1600" dirty="0">
                <a:latin typeface="Arial"/>
                <a:cs typeface="Arial"/>
              </a:rPr>
              <a:t>settings</a:t>
            </a:r>
            <a:r>
              <a:rPr lang="en-GB" sz="1600" spc="-60" dirty="0">
                <a:latin typeface="Arial"/>
                <a:cs typeface="Arial"/>
              </a:rPr>
              <a:t> </a:t>
            </a:r>
            <a:r>
              <a:rPr lang="en-GB" sz="1600" dirty="0">
                <a:latin typeface="Arial"/>
                <a:cs typeface="Arial"/>
              </a:rPr>
              <a:t>such</a:t>
            </a:r>
            <a:r>
              <a:rPr lang="en-GB" sz="1600" spc="-35" dirty="0">
                <a:latin typeface="Arial"/>
                <a:cs typeface="Arial"/>
              </a:rPr>
              <a:t> </a:t>
            </a:r>
            <a:r>
              <a:rPr lang="en-GB" sz="1600" dirty="0">
                <a:latin typeface="Arial"/>
                <a:cs typeface="Arial"/>
              </a:rPr>
              <a:t>as</a:t>
            </a:r>
            <a:r>
              <a:rPr lang="en-GB" sz="1600" spc="-30" dirty="0">
                <a:latin typeface="Arial"/>
                <a:cs typeface="Arial"/>
              </a:rPr>
              <a:t> </a:t>
            </a:r>
            <a:r>
              <a:rPr lang="en-GB" sz="1600" dirty="0">
                <a:latin typeface="Arial"/>
                <a:cs typeface="Arial"/>
              </a:rPr>
              <a:t>Bellfield</a:t>
            </a:r>
            <a:r>
              <a:rPr lang="en-GB" sz="1600" spc="-40" dirty="0">
                <a:latin typeface="Arial"/>
                <a:cs typeface="Arial"/>
              </a:rPr>
              <a:t> </a:t>
            </a:r>
            <a:r>
              <a:rPr lang="en-GB" sz="1600" spc="-10" dirty="0">
                <a:latin typeface="Arial"/>
                <a:cs typeface="Arial"/>
              </a:rPr>
              <a:t>community </a:t>
            </a:r>
            <a:r>
              <a:rPr lang="en-GB" sz="1600" dirty="0">
                <a:latin typeface="Arial"/>
                <a:cs typeface="Arial"/>
              </a:rPr>
              <a:t>owned</a:t>
            </a:r>
            <a:r>
              <a:rPr lang="en-GB" sz="1600" spc="-25" dirty="0">
                <a:latin typeface="Arial"/>
                <a:cs typeface="Arial"/>
              </a:rPr>
              <a:t> </a:t>
            </a:r>
            <a:r>
              <a:rPr lang="en-GB" sz="1600" dirty="0">
                <a:latin typeface="Arial"/>
                <a:cs typeface="Arial"/>
              </a:rPr>
              <a:t>building</a:t>
            </a:r>
            <a:r>
              <a:rPr lang="en-GB" sz="1600" spc="-50" dirty="0">
                <a:latin typeface="Arial"/>
                <a:cs typeface="Arial"/>
              </a:rPr>
              <a:t> </a:t>
            </a:r>
            <a:r>
              <a:rPr lang="en-GB" sz="1600" dirty="0">
                <a:latin typeface="Arial"/>
                <a:cs typeface="Arial"/>
              </a:rPr>
              <a:t>and</a:t>
            </a:r>
            <a:r>
              <a:rPr lang="en-GB" sz="1600" spc="-30" dirty="0">
                <a:latin typeface="Arial"/>
                <a:cs typeface="Arial"/>
              </a:rPr>
              <a:t> </a:t>
            </a:r>
            <a:r>
              <a:rPr lang="en-GB" sz="1600" dirty="0">
                <a:latin typeface="Arial"/>
                <a:cs typeface="Arial"/>
              </a:rPr>
              <a:t>local</a:t>
            </a:r>
            <a:r>
              <a:rPr lang="en-GB" sz="1600" spc="-35" dirty="0">
                <a:latin typeface="Arial"/>
                <a:cs typeface="Arial"/>
              </a:rPr>
              <a:t> </a:t>
            </a:r>
            <a:r>
              <a:rPr lang="en-GB" sz="1600" dirty="0">
                <a:latin typeface="Arial"/>
                <a:cs typeface="Arial"/>
              </a:rPr>
              <a:t>libraries</a:t>
            </a:r>
            <a:r>
              <a:rPr lang="en-GB" sz="1600" spc="-40" dirty="0">
                <a:latin typeface="Arial"/>
                <a:cs typeface="Arial"/>
              </a:rPr>
              <a:t> </a:t>
            </a:r>
            <a:r>
              <a:rPr lang="en-GB" sz="1600" dirty="0">
                <a:latin typeface="Arial"/>
                <a:cs typeface="Arial"/>
              </a:rPr>
              <a:t>in</a:t>
            </a:r>
            <a:r>
              <a:rPr lang="en-GB" sz="1600" spc="-25" dirty="0">
                <a:latin typeface="Arial"/>
                <a:cs typeface="Arial"/>
              </a:rPr>
              <a:t> </a:t>
            </a:r>
            <a:r>
              <a:rPr lang="en-GB" sz="1600" dirty="0">
                <a:latin typeface="Arial"/>
                <a:cs typeface="Arial"/>
              </a:rPr>
              <a:t>East</a:t>
            </a:r>
            <a:r>
              <a:rPr lang="en-GB" sz="1600" spc="-40" dirty="0">
                <a:latin typeface="Arial"/>
                <a:cs typeface="Arial"/>
              </a:rPr>
              <a:t> </a:t>
            </a:r>
            <a:r>
              <a:rPr lang="en-GB" sz="1600" spc="-10" dirty="0">
                <a:latin typeface="Arial"/>
                <a:cs typeface="Arial"/>
              </a:rPr>
              <a:t>Lothian.</a:t>
            </a:r>
            <a:endParaRPr lang="en-GB" sz="1600" dirty="0">
              <a:solidFill>
                <a:srgbClr val="49494B"/>
              </a:solidFill>
            </a:endParaRPr>
          </a:p>
          <a:p>
            <a:pPr marL="297815" marR="72390" indent="-285750">
              <a:lnSpc>
                <a:spcPct val="150000"/>
              </a:lnSpc>
              <a:spcBef>
                <a:spcPts val="1315"/>
              </a:spcBef>
              <a:buFont typeface="Arial" panose="020B0604020202020204" pitchFamily="34" charset="0"/>
              <a:buChar char="•"/>
              <a:tabLst>
                <a:tab pos="213360" algn="l"/>
              </a:tabLst>
            </a:pPr>
            <a:r>
              <a:rPr lang="en-GB" sz="1600" dirty="0">
                <a:solidFill>
                  <a:srgbClr val="49494B"/>
                </a:solidFill>
              </a:rPr>
              <a:t>Continued</a:t>
            </a:r>
            <a:r>
              <a:rPr lang="en-GB" sz="1600" spc="-35" dirty="0">
                <a:solidFill>
                  <a:srgbClr val="49494B"/>
                </a:solidFill>
              </a:rPr>
              <a:t> </a:t>
            </a:r>
            <a:r>
              <a:rPr lang="en-GB" sz="1600" dirty="0">
                <a:solidFill>
                  <a:srgbClr val="49494B"/>
                </a:solidFill>
              </a:rPr>
              <a:t>to</a:t>
            </a:r>
            <a:r>
              <a:rPr lang="en-GB" sz="1600" spc="-5" dirty="0">
                <a:solidFill>
                  <a:srgbClr val="49494B"/>
                </a:solidFill>
              </a:rPr>
              <a:t> </a:t>
            </a:r>
            <a:r>
              <a:rPr lang="en-GB" sz="1600" dirty="0">
                <a:solidFill>
                  <a:srgbClr val="49494B"/>
                </a:solidFill>
              </a:rPr>
              <a:t>provide</a:t>
            </a:r>
            <a:r>
              <a:rPr lang="en-GB" sz="1600" spc="-5" dirty="0">
                <a:solidFill>
                  <a:srgbClr val="49494B"/>
                </a:solidFill>
              </a:rPr>
              <a:t> </a:t>
            </a:r>
            <a:r>
              <a:rPr lang="en-GB" sz="1600" dirty="0">
                <a:solidFill>
                  <a:srgbClr val="49494B"/>
                </a:solidFill>
              </a:rPr>
              <a:t>safe</a:t>
            </a:r>
            <a:r>
              <a:rPr lang="en-GB" sz="1600" spc="-20" dirty="0">
                <a:solidFill>
                  <a:srgbClr val="49494B"/>
                </a:solidFill>
              </a:rPr>
              <a:t>, </a:t>
            </a:r>
            <a:r>
              <a:rPr lang="en-GB" sz="1600" dirty="0">
                <a:solidFill>
                  <a:srgbClr val="49494B"/>
                </a:solidFill>
              </a:rPr>
              <a:t>responsive</a:t>
            </a:r>
            <a:r>
              <a:rPr lang="en-GB" sz="1600" spc="-15" dirty="0">
                <a:solidFill>
                  <a:srgbClr val="49494B"/>
                </a:solidFill>
              </a:rPr>
              <a:t> and person centred </a:t>
            </a:r>
            <a:r>
              <a:rPr lang="en-GB" sz="1600" dirty="0">
                <a:solidFill>
                  <a:srgbClr val="49494B"/>
                </a:solidFill>
              </a:rPr>
              <a:t>clinical</a:t>
            </a:r>
            <a:r>
              <a:rPr lang="en-GB" sz="1600" spc="-40" dirty="0">
                <a:solidFill>
                  <a:srgbClr val="49494B"/>
                </a:solidFill>
              </a:rPr>
              <a:t> </a:t>
            </a:r>
            <a:r>
              <a:rPr lang="en-GB" sz="1600" dirty="0">
                <a:solidFill>
                  <a:srgbClr val="49494B"/>
                </a:solidFill>
              </a:rPr>
              <a:t>services</a:t>
            </a:r>
            <a:r>
              <a:rPr lang="en-GB" sz="1600" spc="-20" dirty="0">
                <a:solidFill>
                  <a:srgbClr val="49494B"/>
                </a:solidFill>
              </a:rPr>
              <a:t> </a:t>
            </a:r>
            <a:r>
              <a:rPr lang="en-GB" sz="1600" dirty="0">
                <a:solidFill>
                  <a:srgbClr val="49494B"/>
                </a:solidFill>
              </a:rPr>
              <a:t>despite</a:t>
            </a:r>
            <a:r>
              <a:rPr lang="en-GB" sz="1600" spc="-35" dirty="0">
                <a:solidFill>
                  <a:srgbClr val="49494B"/>
                </a:solidFill>
              </a:rPr>
              <a:t> </a:t>
            </a:r>
            <a:r>
              <a:rPr lang="en-GB" sz="1600" dirty="0">
                <a:solidFill>
                  <a:srgbClr val="49494B"/>
                </a:solidFill>
              </a:rPr>
              <a:t>pandemic</a:t>
            </a:r>
            <a:r>
              <a:rPr lang="en-GB" sz="1600" spc="-10" dirty="0">
                <a:solidFill>
                  <a:srgbClr val="49494B"/>
                </a:solidFill>
              </a:rPr>
              <a:t> </a:t>
            </a:r>
            <a:r>
              <a:rPr lang="en-GB" sz="1600" dirty="0">
                <a:solidFill>
                  <a:srgbClr val="49494B"/>
                </a:solidFill>
              </a:rPr>
              <a:t>restrictions,</a:t>
            </a:r>
            <a:r>
              <a:rPr lang="en-GB" sz="1600" spc="-45" dirty="0">
                <a:solidFill>
                  <a:srgbClr val="49494B"/>
                </a:solidFill>
              </a:rPr>
              <a:t> </a:t>
            </a:r>
            <a:r>
              <a:rPr lang="en-GB" sz="1600" dirty="0">
                <a:solidFill>
                  <a:srgbClr val="49494B"/>
                </a:solidFill>
              </a:rPr>
              <a:t>capacity</a:t>
            </a:r>
            <a:r>
              <a:rPr lang="en-GB" sz="1600" spc="-35" dirty="0">
                <a:solidFill>
                  <a:srgbClr val="49494B"/>
                </a:solidFill>
              </a:rPr>
              <a:t> </a:t>
            </a:r>
            <a:r>
              <a:rPr lang="en-GB" sz="1600" spc="-10" dirty="0">
                <a:solidFill>
                  <a:srgbClr val="49494B"/>
                </a:solidFill>
              </a:rPr>
              <a:t>challenges </a:t>
            </a:r>
            <a:r>
              <a:rPr lang="en-GB" sz="1600" dirty="0">
                <a:solidFill>
                  <a:srgbClr val="49494B"/>
                </a:solidFill>
              </a:rPr>
              <a:t>and</a:t>
            </a:r>
            <a:r>
              <a:rPr lang="en-GB" sz="1600" spc="-10" dirty="0">
                <a:solidFill>
                  <a:srgbClr val="49494B"/>
                </a:solidFill>
              </a:rPr>
              <a:t> </a:t>
            </a:r>
            <a:r>
              <a:rPr lang="en-GB" sz="1600" dirty="0">
                <a:solidFill>
                  <a:srgbClr val="49494B"/>
                </a:solidFill>
              </a:rPr>
              <a:t>recruitment</a:t>
            </a:r>
            <a:r>
              <a:rPr lang="en-GB" sz="1600" spc="5" dirty="0">
                <a:solidFill>
                  <a:srgbClr val="49494B"/>
                </a:solidFill>
              </a:rPr>
              <a:t> </a:t>
            </a:r>
            <a:r>
              <a:rPr lang="en-GB" sz="1600" spc="-20" dirty="0">
                <a:solidFill>
                  <a:srgbClr val="49494B"/>
                </a:solidFill>
              </a:rPr>
              <a:t>gaps. </a:t>
            </a:r>
          </a:p>
          <a:p>
            <a:pPr marL="297815" marR="72390" indent="-285750">
              <a:spcBef>
                <a:spcPts val="1315"/>
              </a:spcBef>
              <a:buFont typeface="Arial" panose="020B0604020202020204" pitchFamily="34" charset="0"/>
              <a:buChar char="•"/>
              <a:tabLst>
                <a:tab pos="213360" algn="l"/>
              </a:tabLst>
            </a:pPr>
            <a:r>
              <a:rPr lang="en-GB" sz="1600" spc="-20" dirty="0">
                <a:solidFill>
                  <a:srgbClr val="49494B"/>
                </a:solidFill>
              </a:rPr>
              <a:t>Supported the extreme pandemic pressures that were being faced by our ourselves and our NHS acute colleagues by increasing our Hospice at Home and Counselling capacity</a:t>
            </a:r>
          </a:p>
          <a:p>
            <a:pPr marL="285750" indent="-285750">
              <a:lnSpc>
                <a:spcPct val="150000"/>
              </a:lnSpc>
              <a:buFont typeface="Arial" panose="020B0604020202020204" pitchFamily="34" charset="0"/>
              <a:buChar char="•"/>
            </a:pPr>
            <a:r>
              <a:rPr lang="en-GB" sz="1600" dirty="0">
                <a:latin typeface="Arial"/>
                <a:cs typeface="Arial"/>
              </a:rPr>
              <a:t>Implemented</a:t>
            </a:r>
            <a:r>
              <a:rPr lang="en-GB" sz="1600" spc="-40" dirty="0">
                <a:latin typeface="Arial"/>
                <a:cs typeface="Arial"/>
              </a:rPr>
              <a:t> ‘</a:t>
            </a:r>
            <a:r>
              <a:rPr lang="en-GB" sz="1600" dirty="0">
                <a:latin typeface="Arial"/>
                <a:cs typeface="Arial"/>
              </a:rPr>
              <a:t>Resolve’ outcome</a:t>
            </a:r>
            <a:r>
              <a:rPr lang="en-GB" sz="1600" spc="-20" dirty="0">
                <a:latin typeface="Arial"/>
                <a:cs typeface="Arial"/>
              </a:rPr>
              <a:t> </a:t>
            </a:r>
            <a:r>
              <a:rPr lang="en-GB" sz="1600" dirty="0">
                <a:latin typeface="Arial"/>
                <a:cs typeface="Arial"/>
              </a:rPr>
              <a:t>measures</a:t>
            </a:r>
            <a:r>
              <a:rPr lang="en-GB" sz="1600" spc="-55" dirty="0">
                <a:latin typeface="Arial"/>
                <a:cs typeface="Arial"/>
              </a:rPr>
              <a:t> </a:t>
            </a:r>
            <a:r>
              <a:rPr lang="en-GB" sz="1600" dirty="0">
                <a:latin typeface="Arial"/>
                <a:cs typeface="Arial"/>
              </a:rPr>
              <a:t>to</a:t>
            </a:r>
            <a:r>
              <a:rPr lang="en-GB" sz="1600" spc="-35" dirty="0">
                <a:latin typeface="Arial"/>
                <a:cs typeface="Arial"/>
              </a:rPr>
              <a:t> support </a:t>
            </a:r>
            <a:r>
              <a:rPr lang="en-GB" sz="1600" spc="-35" dirty="0"/>
              <a:t>triage decisions, patient assessment and service </a:t>
            </a:r>
            <a:r>
              <a:rPr lang="en-GB" sz="1600" dirty="0">
                <a:latin typeface="Arial"/>
                <a:cs typeface="Arial"/>
              </a:rPr>
              <a:t>developments.</a:t>
            </a:r>
            <a:endParaRPr lang="en-GB" sz="1600" spc="-10" dirty="0">
              <a:latin typeface="Arial"/>
              <a:cs typeface="Arial"/>
            </a:endParaRPr>
          </a:p>
          <a:p>
            <a:endParaRPr lang="en-GB" dirty="0"/>
          </a:p>
        </p:txBody>
      </p:sp>
    </p:spTree>
    <p:extLst>
      <p:ext uri="{BB962C8B-B14F-4D97-AF65-F5344CB8AC3E}">
        <p14:creationId xmlns:p14="http://schemas.microsoft.com/office/powerpoint/2010/main" val="217976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0C9A-8BA9-5CFF-5455-2EE676F62497}"/>
              </a:ext>
            </a:extLst>
          </p:cNvPr>
          <p:cNvSpPr>
            <a:spLocks noGrp="1"/>
          </p:cNvSpPr>
          <p:nvPr>
            <p:ph type="title"/>
          </p:nvPr>
        </p:nvSpPr>
        <p:spPr>
          <a:xfrm>
            <a:off x="1096162" y="585977"/>
            <a:ext cx="10052050" cy="589905"/>
          </a:xfrm>
        </p:spPr>
        <p:txBody>
          <a:bodyPr/>
          <a:lstStyle/>
          <a:p>
            <a:pPr marL="1270" algn="ctr">
              <a:lnSpc>
                <a:spcPts val="2280"/>
              </a:lnSpc>
              <a:spcBef>
                <a:spcPts val="105"/>
              </a:spcBef>
            </a:pPr>
            <a:r>
              <a:rPr lang="en-GB" sz="2000" dirty="0"/>
              <a:t>Creating</a:t>
            </a:r>
            <a:r>
              <a:rPr lang="en-GB" sz="2000" spc="-35" dirty="0"/>
              <a:t> </a:t>
            </a:r>
            <a:r>
              <a:rPr lang="en-GB" sz="2000" dirty="0"/>
              <a:t>a</a:t>
            </a:r>
            <a:r>
              <a:rPr lang="en-GB" sz="2000" spc="-20" dirty="0"/>
              <a:t> </a:t>
            </a:r>
            <a:r>
              <a:rPr lang="en-GB" sz="2000" dirty="0"/>
              <a:t>tiered</a:t>
            </a:r>
            <a:r>
              <a:rPr lang="en-GB" sz="2000" spc="-35" dirty="0"/>
              <a:t> </a:t>
            </a:r>
            <a:r>
              <a:rPr lang="en-GB" sz="2000" dirty="0"/>
              <a:t>and</a:t>
            </a:r>
            <a:r>
              <a:rPr lang="en-GB" sz="2000" spc="-5" dirty="0"/>
              <a:t> </a:t>
            </a:r>
            <a:r>
              <a:rPr lang="en-GB" sz="2000" dirty="0"/>
              <a:t>flexible</a:t>
            </a:r>
            <a:r>
              <a:rPr lang="en-GB" sz="2000" spc="-25" dirty="0"/>
              <a:t> </a:t>
            </a:r>
            <a:r>
              <a:rPr lang="en-GB" sz="2000" dirty="0"/>
              <a:t>model</a:t>
            </a:r>
            <a:r>
              <a:rPr lang="en-GB" sz="2000" spc="-25" dirty="0"/>
              <a:t> </a:t>
            </a:r>
            <a:r>
              <a:rPr lang="en-GB" sz="2000" dirty="0"/>
              <a:t>of</a:t>
            </a:r>
            <a:r>
              <a:rPr lang="en-GB" sz="2000" spc="-15" dirty="0"/>
              <a:t> </a:t>
            </a:r>
            <a:r>
              <a:rPr lang="en-GB" sz="2000" dirty="0"/>
              <a:t>care</a:t>
            </a:r>
            <a:r>
              <a:rPr lang="en-GB" sz="2000" spc="-30" dirty="0"/>
              <a:t> </a:t>
            </a:r>
            <a:r>
              <a:rPr lang="en-GB" sz="2000" dirty="0"/>
              <a:t>which</a:t>
            </a:r>
            <a:r>
              <a:rPr lang="en-GB" sz="2000" spc="-40" dirty="0"/>
              <a:t> </a:t>
            </a:r>
            <a:r>
              <a:rPr lang="en-GB" sz="2000" dirty="0"/>
              <a:t>shifts</a:t>
            </a:r>
            <a:r>
              <a:rPr lang="en-GB" sz="2000" spc="-40" dirty="0"/>
              <a:t> </a:t>
            </a:r>
            <a:r>
              <a:rPr lang="en-GB" sz="2000" dirty="0"/>
              <a:t>the</a:t>
            </a:r>
            <a:r>
              <a:rPr lang="en-GB" sz="2000" spc="-20" dirty="0"/>
              <a:t> </a:t>
            </a:r>
            <a:r>
              <a:rPr lang="en-GB" sz="2000" dirty="0"/>
              <a:t>balance</a:t>
            </a:r>
            <a:r>
              <a:rPr lang="en-GB" sz="2000" spc="-15" dirty="0"/>
              <a:t> </a:t>
            </a:r>
            <a:r>
              <a:rPr lang="en-GB" sz="2000" dirty="0"/>
              <a:t>from</a:t>
            </a:r>
            <a:r>
              <a:rPr lang="en-GB" sz="2000" spc="-30" dirty="0"/>
              <a:t> </a:t>
            </a:r>
            <a:r>
              <a:rPr lang="en-GB" sz="2000" spc="-10" dirty="0"/>
              <a:t>hospice</a:t>
            </a:r>
            <a:br>
              <a:rPr lang="en-GB" sz="2000" spc="-10" dirty="0"/>
            </a:br>
            <a:r>
              <a:rPr lang="en-GB" sz="2000" dirty="0"/>
              <a:t>building</a:t>
            </a:r>
            <a:r>
              <a:rPr lang="en-GB" sz="2000" spc="-30" dirty="0"/>
              <a:t> </a:t>
            </a:r>
            <a:r>
              <a:rPr lang="en-GB" sz="2000" dirty="0"/>
              <a:t>based</a:t>
            </a:r>
            <a:r>
              <a:rPr lang="en-GB" sz="2000" spc="-30" dirty="0"/>
              <a:t> </a:t>
            </a:r>
            <a:r>
              <a:rPr lang="en-GB" sz="2000" dirty="0"/>
              <a:t>to</a:t>
            </a:r>
            <a:r>
              <a:rPr lang="en-GB" sz="2000" spc="-35" dirty="0"/>
              <a:t> </a:t>
            </a:r>
            <a:r>
              <a:rPr lang="en-GB" sz="2000" dirty="0"/>
              <a:t>community</a:t>
            </a:r>
            <a:r>
              <a:rPr lang="en-GB" sz="2000" spc="-45" dirty="0"/>
              <a:t> </a:t>
            </a:r>
            <a:r>
              <a:rPr lang="en-GB" sz="2000" dirty="0"/>
              <a:t>focused</a:t>
            </a:r>
            <a:r>
              <a:rPr lang="en-GB" sz="2000" spc="-30" dirty="0"/>
              <a:t> </a:t>
            </a:r>
            <a:r>
              <a:rPr lang="en-GB" sz="2000" spc="-20" dirty="0"/>
              <a:t>care</a:t>
            </a:r>
            <a:endParaRPr lang="en-GB" sz="2000" dirty="0"/>
          </a:p>
        </p:txBody>
      </p:sp>
      <p:sp>
        <p:nvSpPr>
          <p:cNvPr id="3" name="Text Placeholder 2">
            <a:extLst>
              <a:ext uri="{FF2B5EF4-FFF2-40B4-BE49-F238E27FC236}">
                <a16:creationId xmlns:a16="http://schemas.microsoft.com/office/drawing/2014/main" id="{29598322-9A92-A96B-13D0-5F8C2531D965}"/>
              </a:ext>
            </a:extLst>
          </p:cNvPr>
          <p:cNvSpPr>
            <a:spLocks noGrp="1"/>
          </p:cNvSpPr>
          <p:nvPr>
            <p:ph type="body" idx="1"/>
          </p:nvPr>
        </p:nvSpPr>
        <p:spPr>
          <a:xfrm>
            <a:off x="888898" y="1295401"/>
            <a:ext cx="9883775" cy="4498667"/>
          </a:xfrm>
        </p:spPr>
        <p:txBody>
          <a:bodyPr/>
          <a:lstStyle/>
          <a:p>
            <a:pPr marL="12700">
              <a:spcBef>
                <a:spcPts val="105"/>
              </a:spcBef>
            </a:pPr>
            <a:r>
              <a:rPr lang="en-GB" sz="1600" dirty="0">
                <a:latin typeface="Arial"/>
                <a:cs typeface="Arial"/>
              </a:rPr>
              <a:t>We</a:t>
            </a:r>
            <a:r>
              <a:rPr lang="en-GB" sz="1600" spc="-50" dirty="0">
                <a:latin typeface="Arial"/>
                <a:cs typeface="Arial"/>
              </a:rPr>
              <a:t> </a:t>
            </a:r>
            <a:r>
              <a:rPr lang="en-GB" sz="1600" spc="-10" dirty="0">
                <a:latin typeface="Arial"/>
                <a:cs typeface="Arial"/>
              </a:rPr>
              <a:t>have:</a:t>
            </a:r>
            <a:endParaRPr lang="en-GB" sz="1600" dirty="0">
              <a:latin typeface="Arial"/>
              <a:cs typeface="Arial"/>
            </a:endParaRPr>
          </a:p>
          <a:p>
            <a:pPr marL="241300" marR="583565" indent="-228600">
              <a:spcBef>
                <a:spcPts val="1505"/>
              </a:spcBef>
              <a:buChar char="•"/>
              <a:tabLst>
                <a:tab pos="241300" algn="l"/>
              </a:tabLst>
            </a:pPr>
            <a:r>
              <a:rPr lang="en-GB" sz="1600" dirty="0">
                <a:latin typeface="Arial"/>
                <a:cs typeface="Arial"/>
              </a:rPr>
              <a:t>Further integrated hospice care in East Lothian through joint working</a:t>
            </a:r>
            <a:r>
              <a:rPr lang="en-GB" sz="1600" spc="-50" dirty="0">
                <a:latin typeface="Arial"/>
                <a:cs typeface="Arial"/>
              </a:rPr>
              <a:t> </a:t>
            </a:r>
            <a:r>
              <a:rPr lang="en-GB" sz="1600" dirty="0">
                <a:latin typeface="Arial"/>
                <a:cs typeface="Arial"/>
              </a:rPr>
              <a:t>with</a:t>
            </a:r>
            <a:r>
              <a:rPr lang="en-GB" sz="1600" spc="-20" dirty="0">
                <a:latin typeface="Arial"/>
                <a:cs typeface="Arial"/>
              </a:rPr>
              <a:t> </a:t>
            </a:r>
            <a:r>
              <a:rPr lang="en-GB" sz="1600" dirty="0">
                <a:latin typeface="Arial"/>
                <a:cs typeface="Arial"/>
              </a:rPr>
              <a:t>colleagues</a:t>
            </a:r>
            <a:r>
              <a:rPr lang="en-GB" sz="1600" spc="-55" dirty="0">
                <a:latin typeface="Arial"/>
                <a:cs typeface="Arial"/>
              </a:rPr>
              <a:t> </a:t>
            </a:r>
            <a:r>
              <a:rPr lang="en-GB" sz="1600" dirty="0">
                <a:latin typeface="Arial"/>
                <a:cs typeface="Arial"/>
              </a:rPr>
              <a:t>in</a:t>
            </a:r>
            <a:r>
              <a:rPr lang="en-GB" sz="1600" spc="-20" dirty="0">
                <a:latin typeface="Arial"/>
                <a:cs typeface="Arial"/>
              </a:rPr>
              <a:t> </a:t>
            </a:r>
            <a:r>
              <a:rPr lang="en-GB" sz="1600" dirty="0">
                <a:latin typeface="Arial"/>
                <a:cs typeface="Arial"/>
              </a:rPr>
              <a:t>the</a:t>
            </a:r>
            <a:r>
              <a:rPr lang="en-GB" sz="1600" spc="-30" dirty="0">
                <a:latin typeface="Arial"/>
                <a:cs typeface="Arial"/>
              </a:rPr>
              <a:t> </a:t>
            </a:r>
            <a:r>
              <a:rPr lang="en-GB" sz="1600" dirty="0">
                <a:latin typeface="Arial"/>
                <a:cs typeface="Arial"/>
              </a:rPr>
              <a:t>complex</a:t>
            </a:r>
            <a:r>
              <a:rPr lang="en-GB" sz="1600" spc="-55" dirty="0">
                <a:latin typeface="Arial"/>
                <a:cs typeface="Arial"/>
              </a:rPr>
              <a:t> </a:t>
            </a:r>
            <a:r>
              <a:rPr lang="en-GB" sz="1600" dirty="0">
                <a:latin typeface="Arial"/>
                <a:cs typeface="Arial"/>
              </a:rPr>
              <a:t>care</a:t>
            </a:r>
            <a:r>
              <a:rPr lang="en-GB" sz="1600" spc="-30" dirty="0">
                <a:latin typeface="Arial"/>
                <a:cs typeface="Arial"/>
              </a:rPr>
              <a:t> </a:t>
            </a:r>
            <a:r>
              <a:rPr lang="en-GB" sz="1600" dirty="0">
                <a:latin typeface="Arial"/>
                <a:cs typeface="Arial"/>
              </a:rPr>
              <a:t>ward</a:t>
            </a:r>
            <a:r>
              <a:rPr lang="en-GB" sz="1600" spc="-20" dirty="0">
                <a:latin typeface="Arial"/>
                <a:cs typeface="Arial"/>
              </a:rPr>
              <a:t> </a:t>
            </a:r>
            <a:r>
              <a:rPr lang="en-GB" sz="1600" dirty="0">
                <a:latin typeface="Arial"/>
                <a:cs typeface="Arial"/>
              </a:rPr>
              <a:t>at</a:t>
            </a:r>
            <a:r>
              <a:rPr lang="en-GB" sz="1600" spc="-30" dirty="0">
                <a:latin typeface="Arial"/>
                <a:cs typeface="Arial"/>
              </a:rPr>
              <a:t> </a:t>
            </a:r>
            <a:r>
              <a:rPr lang="en-GB" sz="1600" dirty="0">
                <a:latin typeface="Arial"/>
                <a:cs typeface="Arial"/>
              </a:rPr>
              <a:t>East</a:t>
            </a:r>
            <a:r>
              <a:rPr lang="en-GB" sz="1600" spc="-25" dirty="0">
                <a:latin typeface="Arial"/>
                <a:cs typeface="Arial"/>
              </a:rPr>
              <a:t> </a:t>
            </a:r>
            <a:r>
              <a:rPr lang="en-GB" sz="1600" dirty="0">
                <a:latin typeface="Arial"/>
                <a:cs typeface="Arial"/>
              </a:rPr>
              <a:t>Lothian</a:t>
            </a:r>
            <a:r>
              <a:rPr lang="en-GB" sz="1600" spc="-55" dirty="0">
                <a:latin typeface="Arial"/>
                <a:cs typeface="Arial"/>
              </a:rPr>
              <a:t> </a:t>
            </a:r>
            <a:r>
              <a:rPr lang="en-GB" sz="1600" dirty="0">
                <a:latin typeface="Arial"/>
                <a:cs typeface="Arial"/>
              </a:rPr>
              <a:t>community</a:t>
            </a:r>
            <a:r>
              <a:rPr lang="en-GB" sz="1600" spc="-55" dirty="0">
                <a:latin typeface="Arial"/>
                <a:cs typeface="Arial"/>
              </a:rPr>
              <a:t> </a:t>
            </a:r>
            <a:r>
              <a:rPr lang="en-GB" sz="1600" dirty="0">
                <a:latin typeface="Arial"/>
                <a:cs typeface="Arial"/>
              </a:rPr>
              <a:t>hospital and integrating referrals management for the Care at home team with local health and social care services.</a:t>
            </a:r>
          </a:p>
          <a:p>
            <a:pPr marL="241300" marR="583565" indent="-228600">
              <a:spcBef>
                <a:spcPts val="1505"/>
              </a:spcBef>
              <a:buChar char="•"/>
              <a:tabLst>
                <a:tab pos="241300" algn="l"/>
              </a:tabLst>
            </a:pPr>
            <a:r>
              <a:rPr lang="en-GB" sz="1600" dirty="0">
                <a:solidFill>
                  <a:schemeClr val="tx1"/>
                </a:solidFill>
              </a:rPr>
              <a:t>Our care at home team now support around 300 people every year with well over 5000 visits to provide support in their own homes </a:t>
            </a:r>
            <a:endParaRPr lang="en-GB" sz="1600" dirty="0">
              <a:solidFill>
                <a:schemeClr val="tx1"/>
              </a:solidFill>
              <a:latin typeface="Arial"/>
              <a:cs typeface="Arial"/>
            </a:endParaRPr>
          </a:p>
          <a:p>
            <a:pPr marL="241300" marR="437515" indent="-228600">
              <a:spcBef>
                <a:spcPts val="1505"/>
              </a:spcBef>
              <a:buChar char="•"/>
              <a:tabLst>
                <a:tab pos="241300" algn="l"/>
              </a:tabLst>
            </a:pPr>
            <a:r>
              <a:rPr lang="en-GB" sz="1600" dirty="0">
                <a:solidFill>
                  <a:schemeClr val="tx1"/>
                </a:solidFill>
                <a:latin typeface="Arial"/>
                <a:cs typeface="Arial"/>
              </a:rPr>
              <a:t>Enabled</a:t>
            </a:r>
            <a:r>
              <a:rPr lang="en-GB" sz="1600" spc="-40" dirty="0">
                <a:solidFill>
                  <a:schemeClr val="tx1"/>
                </a:solidFill>
                <a:latin typeface="Arial"/>
                <a:cs typeface="Arial"/>
              </a:rPr>
              <a:t> </a:t>
            </a:r>
            <a:r>
              <a:rPr lang="en-GB" sz="1600" dirty="0">
                <a:solidFill>
                  <a:schemeClr val="tx1"/>
                </a:solidFill>
                <a:latin typeface="Arial"/>
                <a:cs typeface="Arial"/>
              </a:rPr>
              <a:t>prompt</a:t>
            </a:r>
            <a:r>
              <a:rPr lang="en-GB" sz="1600" spc="-40" dirty="0">
                <a:solidFill>
                  <a:schemeClr val="tx1"/>
                </a:solidFill>
                <a:latin typeface="Arial"/>
                <a:cs typeface="Arial"/>
              </a:rPr>
              <a:t> </a:t>
            </a:r>
            <a:r>
              <a:rPr lang="en-GB" sz="1600" dirty="0">
                <a:solidFill>
                  <a:schemeClr val="tx1"/>
                </a:solidFill>
                <a:latin typeface="Arial"/>
                <a:cs typeface="Arial"/>
              </a:rPr>
              <a:t>admission</a:t>
            </a:r>
            <a:r>
              <a:rPr lang="en-GB" sz="1600" spc="-55" dirty="0">
                <a:solidFill>
                  <a:schemeClr val="tx1"/>
                </a:solidFill>
                <a:latin typeface="Arial"/>
                <a:cs typeface="Arial"/>
              </a:rPr>
              <a:t> </a:t>
            </a:r>
            <a:r>
              <a:rPr lang="en-GB" sz="1600" dirty="0">
                <a:solidFill>
                  <a:schemeClr val="tx1"/>
                </a:solidFill>
                <a:latin typeface="Arial"/>
                <a:cs typeface="Arial"/>
              </a:rPr>
              <a:t>to</a:t>
            </a:r>
            <a:r>
              <a:rPr lang="en-GB" sz="1600" spc="-20" dirty="0">
                <a:solidFill>
                  <a:schemeClr val="tx1"/>
                </a:solidFill>
                <a:latin typeface="Arial"/>
                <a:cs typeface="Arial"/>
              </a:rPr>
              <a:t> </a:t>
            </a:r>
            <a:r>
              <a:rPr lang="en-GB" sz="1600" dirty="0">
                <a:solidFill>
                  <a:schemeClr val="tx1"/>
                </a:solidFill>
                <a:latin typeface="Arial"/>
                <a:cs typeface="Arial"/>
              </a:rPr>
              <a:t>and</a:t>
            </a:r>
            <a:r>
              <a:rPr lang="en-GB" sz="1600" spc="-30" dirty="0">
                <a:solidFill>
                  <a:schemeClr val="tx1"/>
                </a:solidFill>
                <a:latin typeface="Arial"/>
                <a:cs typeface="Arial"/>
              </a:rPr>
              <a:t> </a:t>
            </a:r>
            <a:r>
              <a:rPr lang="en-GB" sz="1600" dirty="0">
                <a:solidFill>
                  <a:schemeClr val="tx1"/>
                </a:solidFill>
                <a:latin typeface="Arial"/>
                <a:cs typeface="Arial"/>
              </a:rPr>
              <a:t>timely</a:t>
            </a:r>
            <a:r>
              <a:rPr lang="en-GB" sz="1600" spc="-35" dirty="0">
                <a:solidFill>
                  <a:schemeClr val="tx1"/>
                </a:solidFill>
                <a:latin typeface="Arial"/>
                <a:cs typeface="Arial"/>
              </a:rPr>
              <a:t> </a:t>
            </a:r>
            <a:r>
              <a:rPr lang="en-GB" sz="1600" dirty="0">
                <a:solidFill>
                  <a:schemeClr val="tx1"/>
                </a:solidFill>
                <a:latin typeface="Arial"/>
                <a:cs typeface="Arial"/>
              </a:rPr>
              <a:t>discharge</a:t>
            </a:r>
            <a:r>
              <a:rPr lang="en-GB" sz="1600" spc="-55" dirty="0">
                <a:solidFill>
                  <a:schemeClr val="tx1"/>
                </a:solidFill>
                <a:latin typeface="Arial"/>
                <a:cs typeface="Arial"/>
              </a:rPr>
              <a:t> </a:t>
            </a:r>
            <a:r>
              <a:rPr lang="en-GB" sz="1600" dirty="0">
                <a:latin typeface="Arial"/>
                <a:cs typeface="Arial"/>
              </a:rPr>
              <a:t>from</a:t>
            </a:r>
            <a:r>
              <a:rPr lang="en-GB" sz="1600" spc="-50" dirty="0">
                <a:latin typeface="Arial"/>
                <a:cs typeface="Arial"/>
              </a:rPr>
              <a:t> </a:t>
            </a:r>
            <a:r>
              <a:rPr lang="en-GB" sz="1600" dirty="0">
                <a:latin typeface="Arial"/>
                <a:cs typeface="Arial"/>
              </a:rPr>
              <a:t>our</a:t>
            </a:r>
            <a:r>
              <a:rPr lang="en-GB" sz="1600" spc="-30" dirty="0">
                <a:latin typeface="Arial"/>
                <a:cs typeface="Arial"/>
              </a:rPr>
              <a:t> </a:t>
            </a:r>
            <a:r>
              <a:rPr lang="en-GB" sz="1600" dirty="0">
                <a:latin typeface="Arial"/>
                <a:cs typeface="Arial"/>
              </a:rPr>
              <a:t>inpatient</a:t>
            </a:r>
            <a:r>
              <a:rPr lang="en-GB" sz="1600" spc="-50" dirty="0">
                <a:latin typeface="Arial"/>
                <a:cs typeface="Arial"/>
              </a:rPr>
              <a:t> </a:t>
            </a:r>
            <a:r>
              <a:rPr lang="en-GB" sz="1600" dirty="0">
                <a:latin typeface="Arial"/>
                <a:cs typeface="Arial"/>
              </a:rPr>
              <a:t>unit</a:t>
            </a:r>
            <a:r>
              <a:rPr lang="en-GB" sz="1600" spc="-25" dirty="0">
                <a:latin typeface="Arial"/>
                <a:cs typeface="Arial"/>
              </a:rPr>
              <a:t> </a:t>
            </a:r>
            <a:r>
              <a:rPr lang="en-GB" sz="1600" dirty="0">
                <a:latin typeface="Arial"/>
                <a:cs typeface="Arial"/>
              </a:rPr>
              <a:t>from</a:t>
            </a:r>
            <a:r>
              <a:rPr lang="en-GB" sz="1600" spc="-50" dirty="0">
                <a:latin typeface="Arial"/>
                <a:cs typeface="Arial"/>
              </a:rPr>
              <a:t> </a:t>
            </a:r>
            <a:r>
              <a:rPr lang="en-GB" sz="1600" dirty="0">
                <a:latin typeface="Arial"/>
                <a:cs typeface="Arial"/>
              </a:rPr>
              <a:t>hospital</a:t>
            </a:r>
            <a:r>
              <a:rPr lang="en-GB" sz="1600" spc="-40" dirty="0">
                <a:latin typeface="Arial"/>
                <a:cs typeface="Arial"/>
              </a:rPr>
              <a:t> </a:t>
            </a:r>
            <a:r>
              <a:rPr lang="en-GB" sz="1600" dirty="0">
                <a:latin typeface="Arial"/>
                <a:cs typeface="Arial"/>
              </a:rPr>
              <a:t>and</a:t>
            </a:r>
            <a:r>
              <a:rPr lang="en-GB" sz="1600" spc="-30" dirty="0">
                <a:latin typeface="Arial"/>
                <a:cs typeface="Arial"/>
              </a:rPr>
              <a:t> </a:t>
            </a:r>
            <a:r>
              <a:rPr lang="en-GB" sz="1600" dirty="0">
                <a:latin typeface="Arial"/>
                <a:cs typeface="Arial"/>
              </a:rPr>
              <a:t>from</a:t>
            </a:r>
            <a:r>
              <a:rPr lang="en-GB" sz="1600" spc="-45" dirty="0">
                <a:latin typeface="Arial"/>
                <a:cs typeface="Arial"/>
              </a:rPr>
              <a:t> </a:t>
            </a:r>
            <a:r>
              <a:rPr lang="en-GB" sz="1600" dirty="0">
                <a:latin typeface="Arial"/>
                <a:cs typeface="Arial"/>
              </a:rPr>
              <a:t>patients</a:t>
            </a:r>
            <a:r>
              <a:rPr lang="en-GB" sz="1600" spc="-20" dirty="0">
                <a:latin typeface="Arial"/>
                <a:cs typeface="Arial"/>
              </a:rPr>
              <a:t> </a:t>
            </a:r>
            <a:r>
              <a:rPr lang="en-GB" sz="1600" dirty="0">
                <a:latin typeface="Arial"/>
                <a:cs typeface="Arial"/>
              </a:rPr>
              <a:t>homes</a:t>
            </a:r>
            <a:r>
              <a:rPr lang="en-GB" sz="1600" spc="-40" dirty="0">
                <a:latin typeface="Arial"/>
                <a:cs typeface="Arial"/>
              </a:rPr>
              <a:t> </a:t>
            </a:r>
            <a:r>
              <a:rPr lang="en-GB" sz="1600" dirty="0">
                <a:latin typeface="Arial"/>
                <a:cs typeface="Arial"/>
              </a:rPr>
              <a:t>via</a:t>
            </a:r>
            <a:r>
              <a:rPr lang="en-GB" sz="1600" spc="-5" dirty="0">
                <a:latin typeface="Arial"/>
                <a:cs typeface="Arial"/>
              </a:rPr>
              <a:t> </a:t>
            </a:r>
            <a:r>
              <a:rPr lang="en-GB" sz="1600" spc="-25" dirty="0">
                <a:latin typeface="Arial"/>
                <a:cs typeface="Arial"/>
              </a:rPr>
              <a:t>our new </a:t>
            </a:r>
            <a:r>
              <a:rPr lang="en-GB" sz="1600" dirty="0">
                <a:latin typeface="Arial"/>
                <a:cs typeface="Arial"/>
              </a:rPr>
              <a:t>patient</a:t>
            </a:r>
            <a:r>
              <a:rPr lang="en-GB" sz="1600" spc="-60" dirty="0">
                <a:latin typeface="Arial"/>
                <a:cs typeface="Arial"/>
              </a:rPr>
              <a:t> </a:t>
            </a:r>
            <a:r>
              <a:rPr lang="en-GB" sz="1600" dirty="0">
                <a:latin typeface="Arial"/>
                <a:cs typeface="Arial"/>
              </a:rPr>
              <a:t>transport</a:t>
            </a:r>
            <a:r>
              <a:rPr lang="en-GB" sz="1600" spc="-40" dirty="0">
                <a:latin typeface="Arial"/>
                <a:cs typeface="Arial"/>
              </a:rPr>
              <a:t> </a:t>
            </a:r>
            <a:r>
              <a:rPr lang="en-GB" sz="1600" spc="-10" dirty="0">
                <a:latin typeface="Arial"/>
                <a:cs typeface="Arial"/>
              </a:rPr>
              <a:t>vehicle.</a:t>
            </a:r>
          </a:p>
          <a:p>
            <a:pPr marL="297815" marR="72390" indent="-285750">
              <a:spcBef>
                <a:spcPts val="1315"/>
              </a:spcBef>
              <a:buFont typeface="Arial" panose="020B0604020202020204" pitchFamily="34" charset="0"/>
              <a:buChar char="•"/>
              <a:tabLst>
                <a:tab pos="213360" algn="l"/>
              </a:tabLst>
            </a:pPr>
            <a:r>
              <a:rPr lang="en-US" sz="1600" dirty="0"/>
              <a:t>Our community artist provided creative workshops on loss, change and wellbeing with the </a:t>
            </a:r>
            <a:r>
              <a:rPr lang="en-US" sz="1600" dirty="0" err="1"/>
              <a:t>Cyrenians</a:t>
            </a:r>
            <a:r>
              <a:rPr lang="en-US" sz="1600" dirty="0"/>
              <a:t> at the Newhaven Hub, as well as ELGT (Edinburgh &amp; Lothians Greenspace Trust) workshops that have supported homeless people working with Access Place, mental health patients from Cambridge House at the Hermitage and a forensic group at the Royal Edinburgh Hospital. We also contributed with a creative workshop to this year’s Demystifying Death week in collaboration with the Compassionate Neighbours team.</a:t>
            </a:r>
          </a:p>
          <a:p>
            <a:endParaRPr lang="en-GB" dirty="0"/>
          </a:p>
        </p:txBody>
      </p:sp>
    </p:spTree>
    <p:extLst>
      <p:ext uri="{BB962C8B-B14F-4D97-AF65-F5344CB8AC3E}">
        <p14:creationId xmlns:p14="http://schemas.microsoft.com/office/powerpoint/2010/main" val="174453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C1B5F-13BF-D5BA-3D2A-F7459B2AA5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9F8758-8EC0-A768-E68C-8C0DB97A8575}"/>
              </a:ext>
            </a:extLst>
          </p:cNvPr>
          <p:cNvSpPr>
            <a:spLocks noGrp="1"/>
          </p:cNvSpPr>
          <p:nvPr>
            <p:ph type="title"/>
          </p:nvPr>
        </p:nvSpPr>
        <p:spPr>
          <a:xfrm>
            <a:off x="1096162" y="585977"/>
            <a:ext cx="10052050" cy="615553"/>
          </a:xfrm>
        </p:spPr>
        <p:txBody>
          <a:bodyPr/>
          <a:lstStyle/>
          <a:p>
            <a:pPr algn="ctr"/>
            <a:r>
              <a:rPr lang="en-GB" sz="2000" dirty="0"/>
              <a:t>Creating</a:t>
            </a:r>
            <a:r>
              <a:rPr lang="en-GB" sz="2000" spc="-40" dirty="0"/>
              <a:t> </a:t>
            </a:r>
            <a:r>
              <a:rPr lang="en-GB" sz="2000" dirty="0"/>
              <a:t>a</a:t>
            </a:r>
            <a:r>
              <a:rPr lang="en-GB" sz="2000" spc="-60" dirty="0"/>
              <a:t> </a:t>
            </a:r>
            <a:r>
              <a:rPr lang="en-GB" sz="2000" dirty="0"/>
              <a:t>tiered</a:t>
            </a:r>
            <a:r>
              <a:rPr lang="en-GB" sz="2000" spc="-55" dirty="0"/>
              <a:t> </a:t>
            </a:r>
            <a:r>
              <a:rPr lang="en-GB" sz="2000" dirty="0"/>
              <a:t>and</a:t>
            </a:r>
            <a:r>
              <a:rPr lang="en-GB" sz="2000" spc="-35" dirty="0"/>
              <a:t> </a:t>
            </a:r>
            <a:r>
              <a:rPr lang="en-GB" sz="2000" dirty="0"/>
              <a:t>flexible</a:t>
            </a:r>
            <a:r>
              <a:rPr lang="en-GB" sz="2000" spc="-65" dirty="0"/>
              <a:t> </a:t>
            </a:r>
            <a:r>
              <a:rPr lang="en-GB" sz="2000" dirty="0"/>
              <a:t>model</a:t>
            </a:r>
            <a:r>
              <a:rPr lang="en-GB" sz="2000" spc="-30" dirty="0"/>
              <a:t> </a:t>
            </a:r>
            <a:r>
              <a:rPr lang="en-GB" sz="2000" dirty="0"/>
              <a:t>of</a:t>
            </a:r>
            <a:r>
              <a:rPr lang="en-GB" sz="2000" spc="-45" dirty="0"/>
              <a:t> </a:t>
            </a:r>
            <a:r>
              <a:rPr lang="en-GB" sz="2000" dirty="0"/>
              <a:t>care</a:t>
            </a:r>
            <a:r>
              <a:rPr lang="en-GB" sz="2000" spc="-45" dirty="0"/>
              <a:t> </a:t>
            </a:r>
            <a:r>
              <a:rPr lang="en-GB" sz="2000" dirty="0"/>
              <a:t>which</a:t>
            </a:r>
            <a:r>
              <a:rPr lang="en-GB" sz="2000" spc="-85" dirty="0"/>
              <a:t> </a:t>
            </a:r>
            <a:r>
              <a:rPr lang="en-GB" sz="2000" dirty="0"/>
              <a:t>shifts</a:t>
            </a:r>
            <a:r>
              <a:rPr lang="en-GB" sz="2000" spc="-50" dirty="0"/>
              <a:t> </a:t>
            </a:r>
            <a:r>
              <a:rPr lang="en-GB" sz="2000" dirty="0"/>
              <a:t>the</a:t>
            </a:r>
            <a:r>
              <a:rPr lang="en-GB" sz="2000" spc="-60" dirty="0"/>
              <a:t> </a:t>
            </a:r>
            <a:r>
              <a:rPr lang="en-GB" sz="2000" dirty="0"/>
              <a:t>balance</a:t>
            </a:r>
            <a:r>
              <a:rPr lang="en-GB" sz="2000" spc="-45" dirty="0"/>
              <a:t> </a:t>
            </a:r>
            <a:r>
              <a:rPr lang="en-GB" sz="2000" dirty="0"/>
              <a:t>from</a:t>
            </a:r>
            <a:r>
              <a:rPr lang="en-GB" sz="2000" spc="-55" dirty="0"/>
              <a:t> </a:t>
            </a:r>
            <a:r>
              <a:rPr lang="en-GB" sz="2000" spc="-10" dirty="0"/>
              <a:t>hospice </a:t>
            </a:r>
            <a:r>
              <a:rPr lang="en-GB" sz="2000" dirty="0"/>
              <a:t>building</a:t>
            </a:r>
            <a:r>
              <a:rPr lang="en-GB" sz="2000" spc="-80" dirty="0"/>
              <a:t> </a:t>
            </a:r>
            <a:r>
              <a:rPr lang="en-GB" sz="2000" dirty="0"/>
              <a:t>based</a:t>
            </a:r>
            <a:r>
              <a:rPr lang="en-GB" sz="2000" spc="-50" dirty="0"/>
              <a:t> </a:t>
            </a:r>
            <a:r>
              <a:rPr lang="en-GB" sz="2000" dirty="0"/>
              <a:t>to</a:t>
            </a:r>
            <a:r>
              <a:rPr lang="en-GB" sz="2000" spc="-80" dirty="0"/>
              <a:t> </a:t>
            </a:r>
            <a:r>
              <a:rPr lang="en-GB" sz="2000" dirty="0"/>
              <a:t>community</a:t>
            </a:r>
            <a:r>
              <a:rPr lang="en-GB" sz="2000" spc="-90" dirty="0"/>
              <a:t> </a:t>
            </a:r>
            <a:r>
              <a:rPr lang="en-GB" sz="2000" dirty="0"/>
              <a:t>focused</a:t>
            </a:r>
            <a:r>
              <a:rPr lang="en-GB" sz="2000" spc="-50" dirty="0"/>
              <a:t> </a:t>
            </a:r>
            <a:r>
              <a:rPr lang="en-GB" sz="2000" spc="-20" dirty="0"/>
              <a:t>care</a:t>
            </a:r>
            <a:endParaRPr lang="en-GB" sz="2000" dirty="0"/>
          </a:p>
        </p:txBody>
      </p:sp>
      <p:sp>
        <p:nvSpPr>
          <p:cNvPr id="3" name="Text Placeholder 2">
            <a:extLst>
              <a:ext uri="{FF2B5EF4-FFF2-40B4-BE49-F238E27FC236}">
                <a16:creationId xmlns:a16="http://schemas.microsoft.com/office/drawing/2014/main" id="{EF309ADA-8CB3-99EB-2B42-3394F01606F3}"/>
              </a:ext>
            </a:extLst>
          </p:cNvPr>
          <p:cNvSpPr>
            <a:spLocks noGrp="1"/>
          </p:cNvSpPr>
          <p:nvPr>
            <p:ph type="body" idx="1"/>
          </p:nvPr>
        </p:nvSpPr>
        <p:spPr>
          <a:xfrm>
            <a:off x="888898" y="1524001"/>
            <a:ext cx="9883775" cy="3985706"/>
          </a:xfrm>
        </p:spPr>
        <p:txBody>
          <a:bodyPr/>
          <a:lstStyle/>
          <a:p>
            <a:pPr marL="12700">
              <a:spcBef>
                <a:spcPts val="105"/>
              </a:spcBef>
            </a:pPr>
            <a:r>
              <a:rPr lang="en-GB" sz="1600" dirty="0">
                <a:solidFill>
                  <a:srgbClr val="48484A"/>
                </a:solidFill>
                <a:latin typeface="Arial"/>
                <a:cs typeface="Arial"/>
              </a:rPr>
              <a:t>We have:</a:t>
            </a:r>
            <a:endParaRPr lang="en-GB" sz="1600" spc="-20" dirty="0">
              <a:solidFill>
                <a:srgbClr val="48484A"/>
              </a:solidFill>
            </a:endParaRPr>
          </a:p>
          <a:p>
            <a:pPr marL="297815" marR="72390" indent="-285750">
              <a:spcBef>
                <a:spcPts val="1315"/>
              </a:spcBef>
              <a:buFont typeface="Arial" panose="020B0604020202020204" pitchFamily="34" charset="0"/>
              <a:buChar char="•"/>
              <a:tabLst>
                <a:tab pos="213360" algn="l"/>
              </a:tabLst>
            </a:pPr>
            <a:r>
              <a:rPr lang="en-GB" sz="1600" spc="-20" dirty="0">
                <a:solidFill>
                  <a:srgbClr val="49494B"/>
                </a:solidFill>
              </a:rPr>
              <a:t>Participated in numerous arts festival and community events, such as the Healing Arts Festival, and Leith Festival.</a:t>
            </a:r>
          </a:p>
          <a:p>
            <a:pPr marL="297815" marR="72390" indent="-285750">
              <a:spcBef>
                <a:spcPts val="1315"/>
              </a:spcBef>
              <a:buFont typeface="Arial" panose="020B0604020202020204" pitchFamily="34" charset="0"/>
              <a:buChar char="•"/>
              <a:tabLst>
                <a:tab pos="213360" algn="l"/>
              </a:tabLst>
            </a:pPr>
            <a:r>
              <a:rPr lang="en-GB" sz="1600" dirty="0">
                <a:latin typeface="Arial"/>
                <a:cs typeface="Arial"/>
              </a:rPr>
              <a:t>Contributed to national weeks, such as To Absent Friends, with creative community engagement activities to create opportunities for the public to engage with loss and change </a:t>
            </a:r>
          </a:p>
          <a:p>
            <a:pPr marL="297815" marR="72390" indent="-285750">
              <a:spcBef>
                <a:spcPts val="1315"/>
              </a:spcBef>
              <a:buFont typeface="Arial" panose="020B0604020202020204" pitchFamily="34" charset="0"/>
              <a:buChar char="•"/>
              <a:tabLst>
                <a:tab pos="213360" algn="l"/>
              </a:tabLst>
            </a:pPr>
            <a:r>
              <a:rPr lang="en-GB" sz="1600" spc="-20" dirty="0">
                <a:solidFill>
                  <a:srgbClr val="49494B"/>
                </a:solidFill>
              </a:rPr>
              <a:t>Organised our first photography competition which led to the development of our 2024 hospice calendar, and a related photography exhibition.</a:t>
            </a:r>
          </a:p>
          <a:p>
            <a:pPr marL="297815" marR="72390" indent="-285750">
              <a:spcBef>
                <a:spcPts val="1315"/>
              </a:spcBef>
              <a:buFont typeface="Arial" panose="020B0604020202020204" pitchFamily="34" charset="0"/>
              <a:buChar char="•"/>
              <a:tabLst>
                <a:tab pos="213360" algn="l"/>
              </a:tabLst>
            </a:pPr>
            <a:r>
              <a:rPr lang="en-GB" sz="1600" spc="-20" dirty="0">
                <a:solidFill>
                  <a:srgbClr val="49494B"/>
                </a:solidFill>
              </a:rPr>
              <a:t>Established a partnership with St Mary’s Music School to promote musical care and community engagement opportunities for their students.</a:t>
            </a:r>
          </a:p>
          <a:p>
            <a:pPr marL="297815" marR="72390" indent="-285750">
              <a:spcBef>
                <a:spcPts val="1315"/>
              </a:spcBef>
              <a:buFont typeface="Arial" panose="020B0604020202020204" pitchFamily="34" charset="0"/>
              <a:buChar char="•"/>
              <a:tabLst>
                <a:tab pos="213360" algn="l"/>
              </a:tabLst>
            </a:pPr>
            <a:r>
              <a:rPr lang="en-GB" sz="1600" dirty="0"/>
              <a:t>Established a regular live music programme at Iona Café, in collaboration with musicians from the local community</a:t>
            </a:r>
            <a:endParaRPr lang="en-GB" sz="1600" dirty="0">
              <a:latin typeface="Arial"/>
              <a:cs typeface="Arial"/>
            </a:endParaRPr>
          </a:p>
          <a:p>
            <a:pPr marL="12065" marR="72390">
              <a:spcBef>
                <a:spcPts val="1315"/>
              </a:spcBef>
              <a:tabLst>
                <a:tab pos="213360" algn="l"/>
              </a:tabLst>
            </a:pPr>
            <a:endParaRPr lang="en-GB" sz="1800" spc="-20" dirty="0">
              <a:solidFill>
                <a:srgbClr val="49494B"/>
              </a:solidFill>
            </a:endParaRPr>
          </a:p>
        </p:txBody>
      </p:sp>
    </p:spTree>
    <p:extLst>
      <p:ext uri="{BB962C8B-B14F-4D97-AF65-F5344CB8AC3E}">
        <p14:creationId xmlns:p14="http://schemas.microsoft.com/office/powerpoint/2010/main" val="296926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63F89-67B1-4EDA-64E2-38377EFE62F6}"/>
              </a:ext>
            </a:extLst>
          </p:cNvPr>
          <p:cNvSpPr>
            <a:spLocks noGrp="1"/>
          </p:cNvSpPr>
          <p:nvPr>
            <p:ph type="title"/>
          </p:nvPr>
        </p:nvSpPr>
        <p:spPr>
          <a:xfrm>
            <a:off x="1096162" y="585977"/>
            <a:ext cx="10052050" cy="589905"/>
          </a:xfrm>
        </p:spPr>
        <p:txBody>
          <a:bodyPr/>
          <a:lstStyle/>
          <a:p>
            <a:pPr marL="1270" algn="ctr">
              <a:lnSpc>
                <a:spcPts val="2280"/>
              </a:lnSpc>
              <a:spcBef>
                <a:spcPts val="105"/>
              </a:spcBef>
            </a:pPr>
            <a:r>
              <a:rPr lang="en-GB" sz="2000" dirty="0"/>
              <a:t>Creating</a:t>
            </a:r>
            <a:r>
              <a:rPr lang="en-GB" sz="2000" spc="-35" dirty="0"/>
              <a:t> </a:t>
            </a:r>
            <a:r>
              <a:rPr lang="en-GB" sz="2000" dirty="0"/>
              <a:t>a</a:t>
            </a:r>
            <a:r>
              <a:rPr lang="en-GB" sz="2000" spc="-20" dirty="0"/>
              <a:t> </a:t>
            </a:r>
            <a:r>
              <a:rPr lang="en-GB" sz="2000" dirty="0"/>
              <a:t>tiered</a:t>
            </a:r>
            <a:r>
              <a:rPr lang="en-GB" sz="2000" spc="-35" dirty="0"/>
              <a:t> </a:t>
            </a:r>
            <a:r>
              <a:rPr lang="en-GB" sz="2000" dirty="0"/>
              <a:t>and</a:t>
            </a:r>
            <a:r>
              <a:rPr lang="en-GB" sz="2000" spc="-5" dirty="0"/>
              <a:t> </a:t>
            </a:r>
            <a:r>
              <a:rPr lang="en-GB" sz="2000" dirty="0"/>
              <a:t>flexible</a:t>
            </a:r>
            <a:r>
              <a:rPr lang="en-GB" sz="2000" spc="-25" dirty="0"/>
              <a:t> </a:t>
            </a:r>
            <a:r>
              <a:rPr lang="en-GB" sz="2000" dirty="0"/>
              <a:t>model</a:t>
            </a:r>
            <a:r>
              <a:rPr lang="en-GB" sz="2000" spc="-25" dirty="0"/>
              <a:t> </a:t>
            </a:r>
            <a:r>
              <a:rPr lang="en-GB" sz="2000" dirty="0"/>
              <a:t>of</a:t>
            </a:r>
            <a:r>
              <a:rPr lang="en-GB" sz="2000" spc="-15" dirty="0"/>
              <a:t> </a:t>
            </a:r>
            <a:r>
              <a:rPr lang="en-GB" sz="2000" dirty="0"/>
              <a:t>care</a:t>
            </a:r>
            <a:r>
              <a:rPr lang="en-GB" sz="2000" spc="-30" dirty="0"/>
              <a:t> </a:t>
            </a:r>
            <a:r>
              <a:rPr lang="en-GB" sz="2000" dirty="0"/>
              <a:t>which</a:t>
            </a:r>
            <a:r>
              <a:rPr lang="en-GB" sz="2000" spc="-40" dirty="0"/>
              <a:t> </a:t>
            </a:r>
            <a:r>
              <a:rPr lang="en-GB" sz="2000" dirty="0"/>
              <a:t>shifts</a:t>
            </a:r>
            <a:r>
              <a:rPr lang="en-GB" sz="2000" spc="-40" dirty="0"/>
              <a:t> </a:t>
            </a:r>
            <a:r>
              <a:rPr lang="en-GB" sz="2000" dirty="0"/>
              <a:t>the</a:t>
            </a:r>
            <a:r>
              <a:rPr lang="en-GB" sz="2000" spc="-20" dirty="0"/>
              <a:t> </a:t>
            </a:r>
            <a:r>
              <a:rPr lang="en-GB" sz="2000" dirty="0"/>
              <a:t>balance</a:t>
            </a:r>
            <a:r>
              <a:rPr lang="en-GB" sz="2000" spc="-15" dirty="0"/>
              <a:t> </a:t>
            </a:r>
            <a:r>
              <a:rPr lang="en-GB" sz="2000" dirty="0"/>
              <a:t>from</a:t>
            </a:r>
            <a:r>
              <a:rPr lang="en-GB" sz="2000" spc="-30" dirty="0"/>
              <a:t> </a:t>
            </a:r>
            <a:r>
              <a:rPr lang="en-GB" sz="2000" spc="-10" dirty="0"/>
              <a:t>hospice</a:t>
            </a:r>
            <a:br>
              <a:rPr lang="en-GB" sz="2000" spc="-10" dirty="0"/>
            </a:br>
            <a:r>
              <a:rPr lang="en-GB" sz="2000" dirty="0"/>
              <a:t>building</a:t>
            </a:r>
            <a:r>
              <a:rPr lang="en-GB" sz="2000" spc="-30" dirty="0"/>
              <a:t> </a:t>
            </a:r>
            <a:r>
              <a:rPr lang="en-GB" sz="2000" dirty="0"/>
              <a:t>based</a:t>
            </a:r>
            <a:r>
              <a:rPr lang="en-GB" sz="2000" spc="-30" dirty="0"/>
              <a:t> </a:t>
            </a:r>
            <a:r>
              <a:rPr lang="en-GB" sz="2000" dirty="0"/>
              <a:t>to</a:t>
            </a:r>
            <a:r>
              <a:rPr lang="en-GB" sz="2000" spc="-35" dirty="0"/>
              <a:t> </a:t>
            </a:r>
            <a:r>
              <a:rPr lang="en-GB" sz="2000" dirty="0"/>
              <a:t>community</a:t>
            </a:r>
            <a:r>
              <a:rPr lang="en-GB" sz="2000" spc="-45" dirty="0"/>
              <a:t> </a:t>
            </a:r>
            <a:r>
              <a:rPr lang="en-GB" sz="2000" dirty="0"/>
              <a:t>focused</a:t>
            </a:r>
            <a:r>
              <a:rPr lang="en-GB" sz="2000" spc="-30" dirty="0"/>
              <a:t> </a:t>
            </a:r>
            <a:r>
              <a:rPr lang="en-GB" sz="2000" spc="-20" dirty="0"/>
              <a:t>care</a:t>
            </a:r>
            <a:endParaRPr lang="en-GB" sz="2000" dirty="0"/>
          </a:p>
        </p:txBody>
      </p:sp>
      <p:sp>
        <p:nvSpPr>
          <p:cNvPr id="3" name="Text Placeholder 2">
            <a:extLst>
              <a:ext uri="{FF2B5EF4-FFF2-40B4-BE49-F238E27FC236}">
                <a16:creationId xmlns:a16="http://schemas.microsoft.com/office/drawing/2014/main" id="{86401232-3CC7-035D-50AE-271758B3F867}"/>
              </a:ext>
            </a:extLst>
          </p:cNvPr>
          <p:cNvSpPr>
            <a:spLocks noGrp="1"/>
          </p:cNvSpPr>
          <p:nvPr>
            <p:ph type="body" idx="1"/>
          </p:nvPr>
        </p:nvSpPr>
        <p:spPr>
          <a:xfrm>
            <a:off x="838200" y="1371601"/>
            <a:ext cx="9883775" cy="5257800"/>
          </a:xfrm>
        </p:spPr>
        <p:txBody>
          <a:bodyPr/>
          <a:lstStyle/>
          <a:p>
            <a:r>
              <a:rPr lang="en-GB" sz="1600" dirty="0"/>
              <a:t>Over the period of this strategy w</a:t>
            </a:r>
            <a:r>
              <a:rPr lang="en-GB" sz="1600" dirty="0">
                <a:latin typeface="Arial"/>
                <a:cs typeface="Arial"/>
              </a:rPr>
              <a:t>e</a:t>
            </a:r>
            <a:r>
              <a:rPr lang="en-GB" sz="1600" spc="-50" dirty="0">
                <a:latin typeface="Arial"/>
                <a:cs typeface="Arial"/>
              </a:rPr>
              <a:t> </a:t>
            </a:r>
            <a:r>
              <a:rPr lang="en-GB" sz="1600" spc="-10" dirty="0">
                <a:latin typeface="Arial"/>
                <a:cs typeface="Arial"/>
              </a:rPr>
              <a:t>did not complete the following commitments:</a:t>
            </a:r>
            <a:endParaRPr lang="en-GB" sz="1600" dirty="0">
              <a:latin typeface="Arial"/>
              <a:cs typeface="Arial"/>
            </a:endParaRPr>
          </a:p>
          <a:p>
            <a:pPr marL="298450" marR="173990" indent="-285750">
              <a:spcBef>
                <a:spcPts val="1520"/>
              </a:spcBef>
              <a:buFont typeface="Arial" panose="020B0604020202020204" pitchFamily="34" charset="0"/>
              <a:buChar char="•"/>
              <a:tabLst>
                <a:tab pos="241300" algn="l"/>
              </a:tabLst>
            </a:pPr>
            <a:r>
              <a:rPr lang="en-GB" sz="1600" spc="-10" dirty="0"/>
              <a:t>Capacity issues meant we were unable to complete the plan to extend our pharmacist role in non medical prescribing.</a:t>
            </a:r>
          </a:p>
          <a:p>
            <a:pPr marL="241300" marR="5080" indent="-228600">
              <a:spcBef>
                <a:spcPts val="1480"/>
              </a:spcBef>
              <a:buChar char="•"/>
              <a:tabLst>
                <a:tab pos="241300" algn="l"/>
              </a:tabLst>
            </a:pPr>
            <a:r>
              <a:rPr lang="en-GB" sz="1600" spc="-10" dirty="0">
                <a:latin typeface="Arial"/>
                <a:cs typeface="Arial"/>
              </a:rPr>
              <a:t>We piloted 5 short stay inpatient beds as part of our Wellbeing service however this innovative idea proved not to be a sustainable, cost effective long term option</a:t>
            </a:r>
            <a:r>
              <a:rPr lang="en-GB" sz="1600" spc="-10" dirty="0"/>
              <a:t> however our </a:t>
            </a:r>
            <a:r>
              <a:rPr lang="en-GB" sz="1600" spc="-10" dirty="0">
                <a:latin typeface="Arial"/>
                <a:cs typeface="Arial"/>
              </a:rPr>
              <a:t>learning continues to be applied as we prioritise positive risk taking, person centred goal setting and palliative rehabilitation across our clinical services.</a:t>
            </a:r>
          </a:p>
          <a:p>
            <a:pPr marL="12700" marR="5080">
              <a:spcBef>
                <a:spcPts val="1480"/>
              </a:spcBef>
              <a:tabLst>
                <a:tab pos="241300" algn="l"/>
              </a:tabLst>
            </a:pPr>
            <a:r>
              <a:rPr lang="en-GB" sz="1600" spc="-10" dirty="0"/>
              <a:t>Next Steps:</a:t>
            </a:r>
            <a:endParaRPr lang="en-GB" sz="1600" spc="-10" dirty="0">
              <a:latin typeface="Arial"/>
              <a:cs typeface="Arial"/>
            </a:endParaRPr>
          </a:p>
          <a:p>
            <a:pPr marL="241300" marR="5080" indent="-228600">
              <a:spcBef>
                <a:spcPts val="1480"/>
              </a:spcBef>
              <a:buChar char="•"/>
              <a:tabLst>
                <a:tab pos="241300" algn="l"/>
              </a:tabLst>
            </a:pPr>
            <a:r>
              <a:rPr lang="en-GB" sz="1600" dirty="0">
                <a:latin typeface="Arial"/>
                <a:cs typeface="Arial"/>
              </a:rPr>
              <a:t>We successfully improved the experience for people needing timely access to medications in their own home through partnership working with the palliative care network pharmacies, however we would like to further strengthen this area by implementing community based prescribing and will work in partnership with our colleagues at Marie Curie Hospice to consider additional future, Lothian wide opportunities.</a:t>
            </a:r>
          </a:p>
          <a:p>
            <a:pPr marL="241300" marR="395605" indent="-228600">
              <a:spcBef>
                <a:spcPts val="1525"/>
              </a:spcBef>
              <a:buChar char="•"/>
              <a:tabLst>
                <a:tab pos="241300" algn="l"/>
              </a:tabLst>
            </a:pPr>
            <a:r>
              <a:rPr lang="en-GB" sz="1600" dirty="0">
                <a:latin typeface="Arial"/>
                <a:cs typeface="Arial"/>
              </a:rPr>
              <a:t>We</a:t>
            </a:r>
            <a:r>
              <a:rPr lang="en-GB" sz="1600" spc="-50" dirty="0">
                <a:latin typeface="Arial"/>
                <a:cs typeface="Arial"/>
              </a:rPr>
              <a:t> </a:t>
            </a:r>
            <a:r>
              <a:rPr lang="en-GB" sz="1600" dirty="0">
                <a:latin typeface="Arial"/>
                <a:cs typeface="Arial"/>
              </a:rPr>
              <a:t>will continue to engage</a:t>
            </a:r>
            <a:r>
              <a:rPr lang="en-GB" sz="1600" spc="-50" dirty="0">
                <a:latin typeface="Arial"/>
                <a:cs typeface="Arial"/>
              </a:rPr>
              <a:t> </a:t>
            </a:r>
            <a:r>
              <a:rPr lang="en-GB" sz="1600" dirty="0">
                <a:latin typeface="Arial"/>
                <a:cs typeface="Arial"/>
              </a:rPr>
              <a:t>with</a:t>
            </a:r>
            <a:r>
              <a:rPr lang="en-GB" sz="1600" spc="-25" dirty="0">
                <a:latin typeface="Arial"/>
                <a:cs typeface="Arial"/>
              </a:rPr>
              <a:t> our </a:t>
            </a:r>
            <a:r>
              <a:rPr lang="en-GB" sz="1600" dirty="0">
                <a:latin typeface="Arial"/>
                <a:cs typeface="Arial"/>
              </a:rPr>
              <a:t>East</a:t>
            </a:r>
            <a:r>
              <a:rPr lang="en-GB" sz="1600" spc="-30" dirty="0">
                <a:latin typeface="Arial"/>
                <a:cs typeface="Arial"/>
              </a:rPr>
              <a:t> </a:t>
            </a:r>
            <a:r>
              <a:rPr lang="en-GB" sz="1600" dirty="0">
                <a:latin typeface="Arial"/>
                <a:cs typeface="Arial"/>
              </a:rPr>
              <a:t>Lothian</a:t>
            </a:r>
            <a:r>
              <a:rPr lang="en-GB" sz="1600" spc="-50" dirty="0">
                <a:latin typeface="Arial"/>
                <a:cs typeface="Arial"/>
              </a:rPr>
              <a:t> </a:t>
            </a:r>
            <a:r>
              <a:rPr lang="en-GB" sz="1600" dirty="0">
                <a:latin typeface="Arial"/>
                <a:cs typeface="Arial"/>
              </a:rPr>
              <a:t>colleagues</a:t>
            </a:r>
            <a:r>
              <a:rPr lang="en-GB" sz="1600" spc="-55" dirty="0">
                <a:latin typeface="Arial"/>
                <a:cs typeface="Arial"/>
              </a:rPr>
              <a:t> to ensure we are partners and can have influence and impact as part of </a:t>
            </a:r>
            <a:r>
              <a:rPr lang="en-GB" sz="1600" dirty="0"/>
              <a:t>their upcoming palliative care strategy review.</a:t>
            </a:r>
          </a:p>
          <a:p>
            <a:pPr marL="241300" marR="395605" indent="-228600">
              <a:spcBef>
                <a:spcPts val="1525"/>
              </a:spcBef>
              <a:buFontTx/>
              <a:buChar char="•"/>
              <a:tabLst>
                <a:tab pos="241300" algn="l"/>
              </a:tabLst>
            </a:pPr>
            <a:r>
              <a:rPr lang="en-GB" sz="1600" dirty="0"/>
              <a:t>We will continue to review all our policies and publications to ensure they are assessed against equality and diversity aspects.</a:t>
            </a:r>
          </a:p>
          <a:p>
            <a:endParaRPr lang="en-GB" sz="1600" dirty="0">
              <a:latin typeface="Arial"/>
              <a:cs typeface="Arial"/>
            </a:endParaRPr>
          </a:p>
          <a:p>
            <a:endParaRPr lang="en-GB" sz="1600" dirty="0"/>
          </a:p>
        </p:txBody>
      </p:sp>
    </p:spTree>
    <p:extLst>
      <p:ext uri="{BB962C8B-B14F-4D97-AF65-F5344CB8AC3E}">
        <p14:creationId xmlns:p14="http://schemas.microsoft.com/office/powerpoint/2010/main" val="294219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926" y="4465397"/>
            <a:ext cx="175260" cy="2061845"/>
          </a:xfrm>
          <a:prstGeom prst="rect">
            <a:avLst/>
          </a:prstGeom>
        </p:spPr>
        <p:txBody>
          <a:bodyPr vert="vert270" wrap="square" lIns="0" tIns="635" rIns="0" bIns="0" rtlCol="0">
            <a:spAutoFit/>
          </a:bodyPr>
          <a:lstStyle/>
          <a:p>
            <a:pPr marL="12700">
              <a:lnSpc>
                <a:spcPct val="100000"/>
              </a:lnSpc>
              <a:spcBef>
                <a:spcPts val="5"/>
              </a:spcBef>
            </a:pPr>
            <a:r>
              <a:rPr sz="1050" spc="-10" dirty="0">
                <a:solidFill>
                  <a:srgbClr val="1C56A4"/>
                </a:solidFill>
                <a:latin typeface="Arial"/>
                <a:cs typeface="Arial"/>
                <a:hlinkClick r:id="rId2"/>
              </a:rPr>
              <a:t>www.stcolumbashospice.org.uk</a:t>
            </a:r>
            <a:endParaRPr sz="1050">
              <a:latin typeface="Arial"/>
              <a:cs typeface="Arial"/>
            </a:endParaRPr>
          </a:p>
        </p:txBody>
      </p:sp>
      <p:pic>
        <p:nvPicPr>
          <p:cNvPr id="3" name="object 3"/>
          <p:cNvPicPr/>
          <p:nvPr/>
        </p:nvPicPr>
        <p:blipFill>
          <a:blip r:embed="rId3" cstate="print"/>
          <a:stretch>
            <a:fillRect/>
          </a:stretch>
        </p:blipFill>
        <p:spPr>
          <a:xfrm>
            <a:off x="11616181" y="6344043"/>
            <a:ext cx="188087" cy="106426"/>
          </a:xfrm>
          <a:prstGeom prst="rect">
            <a:avLst/>
          </a:prstGeom>
        </p:spPr>
      </p:pic>
      <p:sp>
        <p:nvSpPr>
          <p:cNvPr id="4" name="object 4"/>
          <p:cNvSpPr txBox="1">
            <a:spLocks noGrp="1"/>
          </p:cNvSpPr>
          <p:nvPr>
            <p:ph type="title"/>
          </p:nvPr>
        </p:nvSpPr>
        <p:spPr>
          <a:prstGeom prst="rect">
            <a:avLst/>
          </a:prstGeom>
        </p:spPr>
        <p:txBody>
          <a:bodyPr vert="horz" wrap="square" lIns="0" tIns="309372" rIns="0" bIns="0" rtlCol="0">
            <a:spAutoFit/>
          </a:bodyPr>
          <a:lstStyle/>
          <a:p>
            <a:pPr marL="2648585" marR="5080" indent="-2399030">
              <a:lnSpc>
                <a:spcPts val="2160"/>
              </a:lnSpc>
              <a:spcBef>
                <a:spcPts val="375"/>
              </a:spcBef>
            </a:pPr>
            <a:r>
              <a:rPr sz="2000" dirty="0"/>
              <a:t>Creating</a:t>
            </a:r>
            <a:r>
              <a:rPr sz="2000" spc="-50" dirty="0"/>
              <a:t> </a:t>
            </a:r>
            <a:r>
              <a:rPr sz="2000" dirty="0"/>
              <a:t>new</a:t>
            </a:r>
            <a:r>
              <a:rPr sz="2000" spc="-30" dirty="0"/>
              <a:t> </a:t>
            </a:r>
            <a:r>
              <a:rPr sz="2000" dirty="0"/>
              <a:t>knowledge</a:t>
            </a:r>
            <a:r>
              <a:rPr sz="2000" spc="-60" dirty="0"/>
              <a:t> </a:t>
            </a:r>
            <a:r>
              <a:rPr sz="2000" dirty="0"/>
              <a:t>and</a:t>
            </a:r>
            <a:r>
              <a:rPr sz="2000" spc="-20" dirty="0"/>
              <a:t> </a:t>
            </a:r>
            <a:r>
              <a:rPr sz="2000" dirty="0"/>
              <a:t>innovative</a:t>
            </a:r>
            <a:r>
              <a:rPr sz="2000" spc="-20" dirty="0"/>
              <a:t> </a:t>
            </a:r>
            <a:r>
              <a:rPr sz="2000" dirty="0"/>
              <a:t>ways</a:t>
            </a:r>
            <a:r>
              <a:rPr sz="2000" spc="-20" dirty="0"/>
              <a:t> </a:t>
            </a:r>
            <a:r>
              <a:rPr sz="2000" dirty="0"/>
              <a:t>of</a:t>
            </a:r>
            <a:r>
              <a:rPr sz="2000" spc="-50" dirty="0"/>
              <a:t> </a:t>
            </a:r>
            <a:r>
              <a:rPr sz="2000" dirty="0"/>
              <a:t>working</a:t>
            </a:r>
            <a:r>
              <a:rPr sz="2000" spc="-65" dirty="0"/>
              <a:t> </a:t>
            </a:r>
            <a:r>
              <a:rPr sz="2000" dirty="0"/>
              <a:t>to</a:t>
            </a:r>
            <a:r>
              <a:rPr sz="2000" spc="-35" dirty="0"/>
              <a:t> </a:t>
            </a:r>
            <a:r>
              <a:rPr sz="2000" dirty="0"/>
              <a:t>influence</a:t>
            </a:r>
            <a:r>
              <a:rPr sz="2000" spc="-45" dirty="0"/>
              <a:t> </a:t>
            </a:r>
            <a:r>
              <a:rPr sz="2000" dirty="0"/>
              <a:t>the</a:t>
            </a:r>
            <a:r>
              <a:rPr sz="2000" spc="-45" dirty="0"/>
              <a:t> </a:t>
            </a:r>
            <a:r>
              <a:rPr sz="2000" spc="-10" dirty="0"/>
              <a:t>wider </a:t>
            </a:r>
            <a:r>
              <a:rPr sz="2000" dirty="0"/>
              <a:t>provision</a:t>
            </a:r>
            <a:r>
              <a:rPr sz="2000" spc="-35" dirty="0"/>
              <a:t> </a:t>
            </a:r>
            <a:r>
              <a:rPr sz="2000" dirty="0"/>
              <a:t>of</a:t>
            </a:r>
            <a:r>
              <a:rPr sz="2000" spc="-40" dirty="0"/>
              <a:t> </a:t>
            </a:r>
            <a:r>
              <a:rPr sz="2000" dirty="0"/>
              <a:t>palliative</a:t>
            </a:r>
            <a:r>
              <a:rPr sz="2000" spc="-40" dirty="0"/>
              <a:t> </a:t>
            </a:r>
            <a:r>
              <a:rPr sz="2000" dirty="0"/>
              <a:t>and</a:t>
            </a:r>
            <a:r>
              <a:rPr sz="2000" spc="-30" dirty="0"/>
              <a:t> </a:t>
            </a:r>
            <a:r>
              <a:rPr sz="2000" dirty="0"/>
              <a:t>hospice</a:t>
            </a:r>
            <a:r>
              <a:rPr sz="2000" spc="-45" dirty="0"/>
              <a:t> </a:t>
            </a:r>
            <a:r>
              <a:rPr sz="2000" spc="-20" dirty="0"/>
              <a:t>care</a:t>
            </a:r>
            <a:endParaRPr sz="2000" dirty="0"/>
          </a:p>
        </p:txBody>
      </p:sp>
      <p:sp>
        <p:nvSpPr>
          <p:cNvPr id="5" name="object 5"/>
          <p:cNvSpPr txBox="1"/>
          <p:nvPr/>
        </p:nvSpPr>
        <p:spPr>
          <a:xfrm>
            <a:off x="863498" y="1813305"/>
            <a:ext cx="10153650" cy="3752950"/>
          </a:xfrm>
          <a:prstGeom prst="rect">
            <a:avLst/>
          </a:prstGeom>
        </p:spPr>
        <p:txBody>
          <a:bodyPr vert="horz" wrap="square" lIns="0" tIns="43815" rIns="0" bIns="0" rtlCol="0">
            <a:spAutoFit/>
          </a:bodyPr>
          <a:lstStyle/>
          <a:p>
            <a:pPr marL="38100" marR="549275">
              <a:spcBef>
                <a:spcPts val="345"/>
              </a:spcBef>
              <a:tabLst>
                <a:tab pos="266700" algn="l"/>
              </a:tabLst>
            </a:pPr>
            <a:r>
              <a:rPr lang="en-GB" sz="1600" dirty="0">
                <a:solidFill>
                  <a:srgbClr val="48484A"/>
                </a:solidFill>
                <a:latin typeface="Arial"/>
                <a:cs typeface="Arial"/>
              </a:rPr>
              <a:t>Over the period of this strategy we have successfully: </a:t>
            </a:r>
          </a:p>
          <a:p>
            <a:pPr marL="323850" marR="549275" indent="-285750">
              <a:spcBef>
                <a:spcPts val="345"/>
              </a:spcBef>
              <a:buFont typeface="Arial" panose="020B0604020202020204" pitchFamily="34" charset="0"/>
              <a:buChar char="•"/>
              <a:tabLst>
                <a:tab pos="266700" algn="l"/>
              </a:tabLst>
            </a:pPr>
            <a:endParaRPr lang="en-GB" sz="1600" dirty="0">
              <a:solidFill>
                <a:srgbClr val="48484A"/>
              </a:solidFill>
              <a:latin typeface="Arial"/>
              <a:cs typeface="Arial"/>
            </a:endParaRPr>
          </a:p>
          <a:p>
            <a:pPr marL="323850" marR="549275" indent="-285750">
              <a:spcBef>
                <a:spcPts val="345"/>
              </a:spcBef>
              <a:buFont typeface="Arial" panose="020B0604020202020204" pitchFamily="34" charset="0"/>
              <a:buChar char="•"/>
              <a:tabLst>
                <a:tab pos="266700" algn="l"/>
              </a:tabLst>
            </a:pPr>
            <a:r>
              <a:rPr lang="en-GB" sz="1600" dirty="0">
                <a:solidFill>
                  <a:srgbClr val="48484A"/>
                </a:solidFill>
                <a:latin typeface="Arial"/>
                <a:cs typeface="Arial"/>
              </a:rPr>
              <a:t>O</a:t>
            </a:r>
            <a:r>
              <a:rPr sz="1600" dirty="0" err="1">
                <a:solidFill>
                  <a:srgbClr val="48484A"/>
                </a:solidFill>
                <a:latin typeface="Arial"/>
                <a:cs typeface="Arial"/>
              </a:rPr>
              <a:t>ffer</a:t>
            </a:r>
            <a:r>
              <a:rPr lang="en-GB" sz="1600" dirty="0">
                <a:solidFill>
                  <a:srgbClr val="48484A"/>
                </a:solidFill>
                <a:latin typeface="Arial"/>
                <a:cs typeface="Arial"/>
              </a:rPr>
              <a:t>ed</a:t>
            </a:r>
            <a:r>
              <a:rPr sz="1600" spc="-30" dirty="0">
                <a:solidFill>
                  <a:srgbClr val="48484A"/>
                </a:solidFill>
                <a:latin typeface="Arial"/>
                <a:cs typeface="Arial"/>
              </a:rPr>
              <a:t> </a:t>
            </a:r>
            <a:r>
              <a:rPr sz="1600" dirty="0">
                <a:solidFill>
                  <a:srgbClr val="48484A"/>
                </a:solidFill>
                <a:latin typeface="Arial"/>
                <a:cs typeface="Arial"/>
              </a:rPr>
              <a:t>placements</a:t>
            </a:r>
            <a:r>
              <a:rPr sz="1600" spc="-5" dirty="0">
                <a:solidFill>
                  <a:srgbClr val="48484A"/>
                </a:solidFill>
                <a:latin typeface="Arial"/>
                <a:cs typeface="Arial"/>
              </a:rPr>
              <a:t> </a:t>
            </a:r>
            <a:r>
              <a:rPr sz="1600" dirty="0">
                <a:solidFill>
                  <a:srgbClr val="48484A"/>
                </a:solidFill>
                <a:latin typeface="Arial"/>
                <a:cs typeface="Arial"/>
              </a:rPr>
              <a:t>for</a:t>
            </a:r>
            <a:r>
              <a:rPr sz="1600" spc="-40" dirty="0">
                <a:solidFill>
                  <a:srgbClr val="48484A"/>
                </a:solidFill>
                <a:latin typeface="Arial"/>
                <a:cs typeface="Arial"/>
              </a:rPr>
              <a:t> </a:t>
            </a:r>
            <a:r>
              <a:rPr sz="1600" dirty="0">
                <a:solidFill>
                  <a:srgbClr val="48484A"/>
                </a:solidFill>
                <a:latin typeface="Arial"/>
                <a:cs typeface="Arial"/>
              </a:rPr>
              <a:t>art</a:t>
            </a:r>
            <a:r>
              <a:rPr sz="1600" spc="-30" dirty="0">
                <a:solidFill>
                  <a:srgbClr val="48484A"/>
                </a:solidFill>
                <a:latin typeface="Arial"/>
                <a:cs typeface="Arial"/>
              </a:rPr>
              <a:t> </a:t>
            </a:r>
            <a:r>
              <a:rPr sz="1600" dirty="0">
                <a:solidFill>
                  <a:srgbClr val="48484A"/>
                </a:solidFill>
                <a:latin typeface="Arial"/>
                <a:cs typeface="Arial"/>
              </a:rPr>
              <a:t>therapy,</a:t>
            </a:r>
            <a:r>
              <a:rPr sz="1600" spc="-10" dirty="0">
                <a:solidFill>
                  <a:srgbClr val="48484A"/>
                </a:solidFill>
                <a:latin typeface="Arial"/>
                <a:cs typeface="Arial"/>
              </a:rPr>
              <a:t> </a:t>
            </a:r>
            <a:r>
              <a:rPr lang="en-GB" sz="1600" spc="-10" dirty="0">
                <a:solidFill>
                  <a:srgbClr val="48484A"/>
                </a:solidFill>
                <a:latin typeface="Arial"/>
                <a:cs typeface="Arial"/>
              </a:rPr>
              <a:t>occupational therapy, physiotherapy, n</a:t>
            </a:r>
            <a:r>
              <a:rPr sz="1600" dirty="0" err="1">
                <a:solidFill>
                  <a:srgbClr val="48484A"/>
                </a:solidFill>
                <a:latin typeface="Arial"/>
                <a:cs typeface="Arial"/>
              </a:rPr>
              <a:t>ursing</a:t>
            </a:r>
            <a:r>
              <a:rPr sz="1600" spc="-25" dirty="0">
                <a:solidFill>
                  <a:srgbClr val="48484A"/>
                </a:solidFill>
                <a:latin typeface="Arial"/>
                <a:cs typeface="Arial"/>
              </a:rPr>
              <a:t> </a:t>
            </a:r>
            <a:r>
              <a:rPr sz="1600" dirty="0">
                <a:solidFill>
                  <a:srgbClr val="48484A"/>
                </a:solidFill>
                <a:latin typeface="Arial"/>
                <a:cs typeface="Arial"/>
              </a:rPr>
              <a:t>and</a:t>
            </a:r>
            <a:r>
              <a:rPr sz="1600" spc="-25" dirty="0">
                <a:solidFill>
                  <a:srgbClr val="48484A"/>
                </a:solidFill>
                <a:latin typeface="Arial"/>
                <a:cs typeface="Arial"/>
              </a:rPr>
              <a:t> </a:t>
            </a:r>
            <a:r>
              <a:rPr sz="1600" spc="-10" dirty="0">
                <a:solidFill>
                  <a:srgbClr val="48484A"/>
                </a:solidFill>
                <a:latin typeface="Arial"/>
                <a:cs typeface="Arial"/>
              </a:rPr>
              <a:t>medical students.</a:t>
            </a:r>
            <a:endParaRPr lang="en-GB" sz="1600" spc="-10" dirty="0">
              <a:solidFill>
                <a:srgbClr val="48484A"/>
              </a:solidFill>
              <a:latin typeface="Arial"/>
              <a:cs typeface="Arial"/>
            </a:endParaRPr>
          </a:p>
          <a:p>
            <a:pPr marL="323850" marR="549275" indent="-285750">
              <a:spcBef>
                <a:spcPts val="345"/>
              </a:spcBef>
              <a:buFont typeface="Arial" panose="020B0604020202020204" pitchFamily="34" charset="0"/>
              <a:buChar char="•"/>
              <a:tabLst>
                <a:tab pos="266700" algn="l"/>
              </a:tabLst>
            </a:pPr>
            <a:r>
              <a:rPr lang="en-GB" sz="1600" spc="-10" dirty="0">
                <a:solidFill>
                  <a:srgbClr val="48484A"/>
                </a:solidFill>
                <a:latin typeface="Arial"/>
                <a:cs typeface="Arial"/>
              </a:rPr>
              <a:t>C</a:t>
            </a:r>
            <a:r>
              <a:rPr lang="en-GB" sz="1600" dirty="0">
                <a:solidFill>
                  <a:srgbClr val="0D0D0D"/>
                </a:solidFill>
                <a:latin typeface="Arial"/>
                <a:cs typeface="Arial"/>
              </a:rPr>
              <a:t>ontributed</a:t>
            </a:r>
            <a:r>
              <a:rPr lang="en-GB" sz="1600" spc="-25" dirty="0">
                <a:solidFill>
                  <a:srgbClr val="0D0D0D"/>
                </a:solidFill>
                <a:latin typeface="Arial"/>
                <a:cs typeface="Arial"/>
              </a:rPr>
              <a:t> </a:t>
            </a:r>
            <a:r>
              <a:rPr lang="en-GB" sz="1600" dirty="0">
                <a:solidFill>
                  <a:srgbClr val="0D0D0D"/>
                </a:solidFill>
                <a:latin typeface="Arial"/>
                <a:cs typeface="Arial"/>
              </a:rPr>
              <a:t>to</a:t>
            </a:r>
            <a:r>
              <a:rPr lang="en-GB" sz="1600" spc="-35" dirty="0">
                <a:solidFill>
                  <a:srgbClr val="0D0D0D"/>
                </a:solidFill>
                <a:latin typeface="Arial"/>
                <a:cs typeface="Arial"/>
              </a:rPr>
              <a:t> </a:t>
            </a:r>
            <a:r>
              <a:rPr lang="en-GB" sz="1600" dirty="0">
                <a:solidFill>
                  <a:srgbClr val="0D0D0D"/>
                </a:solidFill>
                <a:latin typeface="Arial"/>
                <a:cs typeface="Arial"/>
              </a:rPr>
              <a:t>the</a:t>
            </a:r>
            <a:r>
              <a:rPr lang="en-GB" sz="1600" spc="-45" dirty="0">
                <a:solidFill>
                  <a:srgbClr val="0D0D0D"/>
                </a:solidFill>
                <a:latin typeface="Arial"/>
                <a:cs typeface="Arial"/>
              </a:rPr>
              <a:t> </a:t>
            </a:r>
            <a:r>
              <a:rPr lang="en-GB" sz="1600" dirty="0">
                <a:solidFill>
                  <a:srgbClr val="0D0D0D"/>
                </a:solidFill>
                <a:latin typeface="Arial"/>
                <a:cs typeface="Arial"/>
              </a:rPr>
              <a:t>supervision</a:t>
            </a:r>
            <a:r>
              <a:rPr lang="en-GB" sz="1600" spc="-10" dirty="0">
                <a:solidFill>
                  <a:srgbClr val="0D0D0D"/>
                </a:solidFill>
                <a:latin typeface="Arial"/>
                <a:cs typeface="Arial"/>
              </a:rPr>
              <a:t> </a:t>
            </a:r>
            <a:r>
              <a:rPr lang="en-GB" sz="1600" dirty="0">
                <a:solidFill>
                  <a:srgbClr val="0D0D0D"/>
                </a:solidFill>
                <a:latin typeface="Arial"/>
                <a:cs typeface="Arial"/>
              </a:rPr>
              <a:t>of</a:t>
            </a:r>
            <a:r>
              <a:rPr lang="en-GB" sz="1600" spc="-35" dirty="0">
                <a:solidFill>
                  <a:srgbClr val="0D0D0D"/>
                </a:solidFill>
                <a:latin typeface="Arial"/>
                <a:cs typeface="Arial"/>
              </a:rPr>
              <a:t> </a:t>
            </a:r>
            <a:r>
              <a:rPr lang="en-GB" sz="1600" dirty="0">
                <a:solidFill>
                  <a:srgbClr val="0D0D0D"/>
                </a:solidFill>
                <a:latin typeface="Arial"/>
                <a:cs typeface="Arial"/>
              </a:rPr>
              <a:t>dissertations</a:t>
            </a:r>
            <a:r>
              <a:rPr lang="en-GB" sz="1600" spc="-15" dirty="0">
                <a:solidFill>
                  <a:srgbClr val="0D0D0D"/>
                </a:solidFill>
                <a:latin typeface="Arial"/>
                <a:cs typeface="Arial"/>
              </a:rPr>
              <a:t> </a:t>
            </a:r>
            <a:r>
              <a:rPr lang="en-GB" sz="1600" dirty="0">
                <a:solidFill>
                  <a:srgbClr val="0D0D0D"/>
                </a:solidFill>
                <a:latin typeface="Arial"/>
                <a:cs typeface="Arial"/>
              </a:rPr>
              <a:t>for</a:t>
            </a:r>
            <a:r>
              <a:rPr lang="en-GB" sz="1600" spc="-30" dirty="0">
                <a:solidFill>
                  <a:srgbClr val="0D0D0D"/>
                </a:solidFill>
                <a:latin typeface="Arial"/>
                <a:cs typeface="Arial"/>
              </a:rPr>
              <a:t> </a:t>
            </a:r>
            <a:r>
              <a:rPr lang="en-GB" sz="1600" dirty="0">
                <a:solidFill>
                  <a:srgbClr val="0D0D0D"/>
                </a:solidFill>
                <a:latin typeface="Arial"/>
                <a:cs typeface="Arial"/>
              </a:rPr>
              <a:t>undergraduates,</a:t>
            </a:r>
            <a:r>
              <a:rPr lang="en-GB" sz="1600" spc="-15" dirty="0">
                <a:solidFill>
                  <a:srgbClr val="0D0D0D"/>
                </a:solidFill>
                <a:latin typeface="Arial"/>
                <a:cs typeface="Arial"/>
              </a:rPr>
              <a:t> </a:t>
            </a:r>
            <a:r>
              <a:rPr lang="en-GB" sz="1600" dirty="0">
                <a:solidFill>
                  <a:srgbClr val="0D0D0D"/>
                </a:solidFill>
                <a:latin typeface="Arial"/>
                <a:cs typeface="Arial"/>
              </a:rPr>
              <a:t>master's</a:t>
            </a:r>
            <a:r>
              <a:rPr lang="en-GB" sz="1600" spc="-40" dirty="0">
                <a:solidFill>
                  <a:srgbClr val="0D0D0D"/>
                </a:solidFill>
                <a:latin typeface="Arial"/>
                <a:cs typeface="Arial"/>
              </a:rPr>
              <a:t> </a:t>
            </a:r>
            <a:r>
              <a:rPr lang="en-GB" sz="1600" dirty="0">
                <a:solidFill>
                  <a:srgbClr val="0D0D0D"/>
                </a:solidFill>
                <a:latin typeface="Arial"/>
                <a:cs typeface="Arial"/>
              </a:rPr>
              <a:t>students</a:t>
            </a:r>
            <a:r>
              <a:rPr lang="en-GB" sz="1600" spc="-30" dirty="0">
                <a:solidFill>
                  <a:srgbClr val="0D0D0D"/>
                </a:solidFill>
                <a:latin typeface="Arial"/>
                <a:cs typeface="Arial"/>
              </a:rPr>
              <a:t> </a:t>
            </a:r>
            <a:r>
              <a:rPr lang="en-GB" sz="1600" dirty="0">
                <a:solidFill>
                  <a:srgbClr val="0D0D0D"/>
                </a:solidFill>
                <a:latin typeface="Arial"/>
                <a:cs typeface="Arial"/>
              </a:rPr>
              <a:t>and</a:t>
            </a:r>
            <a:r>
              <a:rPr lang="en-GB" sz="1600" spc="-30" dirty="0">
                <a:solidFill>
                  <a:srgbClr val="0D0D0D"/>
                </a:solidFill>
                <a:latin typeface="Arial"/>
                <a:cs typeface="Arial"/>
              </a:rPr>
              <a:t> </a:t>
            </a:r>
            <a:r>
              <a:rPr lang="en-GB" sz="1600" spc="-25" dirty="0">
                <a:solidFill>
                  <a:srgbClr val="0D0D0D"/>
                </a:solidFill>
                <a:latin typeface="Arial"/>
                <a:cs typeface="Arial"/>
              </a:rPr>
              <a:t>PhD </a:t>
            </a:r>
            <a:r>
              <a:rPr lang="en-GB" sz="1600" dirty="0">
                <a:solidFill>
                  <a:srgbClr val="0D0D0D"/>
                </a:solidFill>
                <a:latin typeface="Arial"/>
                <a:cs typeface="Arial"/>
              </a:rPr>
              <a:t>candidates.</a:t>
            </a:r>
            <a:r>
              <a:rPr lang="en-GB" sz="1600" spc="-35" dirty="0">
                <a:solidFill>
                  <a:srgbClr val="0D0D0D"/>
                </a:solidFill>
                <a:latin typeface="Arial"/>
                <a:cs typeface="Arial"/>
              </a:rPr>
              <a:t> </a:t>
            </a:r>
            <a:r>
              <a:rPr lang="en-GB" sz="1600" dirty="0">
                <a:solidFill>
                  <a:srgbClr val="0D0D0D"/>
                </a:solidFill>
                <a:latin typeface="Arial"/>
                <a:cs typeface="Arial"/>
              </a:rPr>
              <a:t>We</a:t>
            </a:r>
            <a:r>
              <a:rPr lang="en-GB" sz="1600" spc="-40" dirty="0">
                <a:solidFill>
                  <a:srgbClr val="0D0D0D"/>
                </a:solidFill>
                <a:latin typeface="Arial"/>
                <a:cs typeface="Arial"/>
              </a:rPr>
              <a:t> </a:t>
            </a:r>
            <a:r>
              <a:rPr lang="en-GB" sz="1600" dirty="0">
                <a:solidFill>
                  <a:srgbClr val="0D0D0D"/>
                </a:solidFill>
                <a:latin typeface="Arial"/>
                <a:cs typeface="Arial"/>
              </a:rPr>
              <a:t>also</a:t>
            </a:r>
            <a:r>
              <a:rPr lang="en-GB" sz="1600" spc="-35" dirty="0">
                <a:solidFill>
                  <a:srgbClr val="0D0D0D"/>
                </a:solidFill>
                <a:latin typeface="Arial"/>
                <a:cs typeface="Arial"/>
              </a:rPr>
              <a:t> </a:t>
            </a:r>
            <a:r>
              <a:rPr lang="en-GB" sz="1600" dirty="0">
                <a:solidFill>
                  <a:srgbClr val="0D0D0D"/>
                </a:solidFill>
                <a:latin typeface="Arial"/>
                <a:cs typeface="Arial"/>
              </a:rPr>
              <a:t>teach</a:t>
            </a:r>
            <a:r>
              <a:rPr lang="en-GB" sz="1600" spc="-40" dirty="0">
                <a:solidFill>
                  <a:srgbClr val="0D0D0D"/>
                </a:solidFill>
                <a:latin typeface="Arial"/>
                <a:cs typeface="Arial"/>
              </a:rPr>
              <a:t> </a:t>
            </a:r>
            <a:r>
              <a:rPr lang="en-GB" sz="1600" dirty="0">
                <a:solidFill>
                  <a:srgbClr val="0D0D0D"/>
                </a:solidFill>
                <a:latin typeface="Arial"/>
                <a:cs typeface="Arial"/>
              </a:rPr>
              <a:t>the</a:t>
            </a:r>
            <a:r>
              <a:rPr lang="en-GB" sz="1600" spc="-45" dirty="0">
                <a:solidFill>
                  <a:srgbClr val="0D0D0D"/>
                </a:solidFill>
                <a:latin typeface="Arial"/>
                <a:cs typeface="Arial"/>
              </a:rPr>
              <a:t> </a:t>
            </a:r>
            <a:r>
              <a:rPr lang="en-GB" sz="1600" dirty="0">
                <a:solidFill>
                  <a:srgbClr val="0D0D0D"/>
                </a:solidFill>
                <a:latin typeface="Arial"/>
                <a:cs typeface="Arial"/>
              </a:rPr>
              <a:t>palliative</a:t>
            </a:r>
            <a:r>
              <a:rPr lang="en-GB" sz="1600" spc="-15" dirty="0">
                <a:solidFill>
                  <a:srgbClr val="0D0D0D"/>
                </a:solidFill>
                <a:latin typeface="Arial"/>
                <a:cs typeface="Arial"/>
              </a:rPr>
              <a:t> </a:t>
            </a:r>
            <a:r>
              <a:rPr lang="en-GB" sz="1600" dirty="0">
                <a:solidFill>
                  <a:srgbClr val="0D0D0D"/>
                </a:solidFill>
                <a:latin typeface="Arial"/>
                <a:cs typeface="Arial"/>
              </a:rPr>
              <a:t>care</a:t>
            </a:r>
            <a:r>
              <a:rPr lang="en-GB" sz="1600" spc="-35" dirty="0">
                <a:solidFill>
                  <a:srgbClr val="0D0D0D"/>
                </a:solidFill>
                <a:latin typeface="Arial"/>
                <a:cs typeface="Arial"/>
              </a:rPr>
              <a:t> </a:t>
            </a:r>
            <a:r>
              <a:rPr lang="en-GB" sz="1600" dirty="0">
                <a:solidFill>
                  <a:srgbClr val="0D0D0D"/>
                </a:solidFill>
                <a:latin typeface="Arial"/>
                <a:cs typeface="Arial"/>
              </a:rPr>
              <a:t>component</a:t>
            </a:r>
            <a:r>
              <a:rPr lang="en-GB" sz="1600" spc="-25" dirty="0">
                <a:solidFill>
                  <a:srgbClr val="0D0D0D"/>
                </a:solidFill>
                <a:latin typeface="Arial"/>
                <a:cs typeface="Arial"/>
              </a:rPr>
              <a:t> </a:t>
            </a:r>
            <a:r>
              <a:rPr lang="en-GB" sz="1600" dirty="0">
                <a:solidFill>
                  <a:srgbClr val="0D0D0D"/>
                </a:solidFill>
                <a:latin typeface="Arial"/>
                <a:cs typeface="Arial"/>
              </a:rPr>
              <a:t>of</a:t>
            </a:r>
            <a:r>
              <a:rPr lang="en-GB" sz="1600" spc="-40" dirty="0">
                <a:solidFill>
                  <a:srgbClr val="0D0D0D"/>
                </a:solidFill>
                <a:latin typeface="Arial"/>
                <a:cs typeface="Arial"/>
              </a:rPr>
              <a:t> </a:t>
            </a:r>
            <a:r>
              <a:rPr lang="en-GB" sz="1600" dirty="0">
                <a:solidFill>
                  <a:srgbClr val="0D0D0D"/>
                </a:solidFill>
                <a:latin typeface="Arial"/>
                <a:cs typeface="Arial"/>
              </a:rPr>
              <a:t>the</a:t>
            </a:r>
            <a:r>
              <a:rPr lang="en-GB" sz="1600" spc="-45" dirty="0">
                <a:solidFill>
                  <a:srgbClr val="0D0D0D"/>
                </a:solidFill>
                <a:latin typeface="Arial"/>
                <a:cs typeface="Arial"/>
              </a:rPr>
              <a:t> </a:t>
            </a:r>
            <a:r>
              <a:rPr lang="en-GB" sz="1600" dirty="0">
                <a:solidFill>
                  <a:srgbClr val="0D0D0D"/>
                </a:solidFill>
                <a:latin typeface="Arial"/>
                <a:cs typeface="Arial"/>
              </a:rPr>
              <a:t>undergraduate</a:t>
            </a:r>
            <a:r>
              <a:rPr lang="en-GB" sz="1600" spc="-25" dirty="0">
                <a:solidFill>
                  <a:srgbClr val="0D0D0D"/>
                </a:solidFill>
                <a:latin typeface="Arial"/>
                <a:cs typeface="Arial"/>
              </a:rPr>
              <a:t> </a:t>
            </a:r>
            <a:r>
              <a:rPr lang="en-GB" sz="1600" dirty="0">
                <a:solidFill>
                  <a:srgbClr val="0D0D0D"/>
                </a:solidFill>
                <a:latin typeface="Arial"/>
                <a:cs typeface="Arial"/>
              </a:rPr>
              <a:t>programme</a:t>
            </a:r>
            <a:r>
              <a:rPr lang="en-GB" sz="1600" spc="-10" dirty="0">
                <a:solidFill>
                  <a:srgbClr val="0D0D0D"/>
                </a:solidFill>
                <a:latin typeface="Arial"/>
                <a:cs typeface="Arial"/>
              </a:rPr>
              <a:t> </a:t>
            </a:r>
            <a:r>
              <a:rPr lang="en-GB" sz="1600" spc="-25" dirty="0">
                <a:solidFill>
                  <a:srgbClr val="0D0D0D"/>
                </a:solidFill>
                <a:latin typeface="Arial"/>
                <a:cs typeface="Arial"/>
              </a:rPr>
              <a:t>for </a:t>
            </a:r>
            <a:r>
              <a:rPr lang="en-GB" sz="1600" spc="-10" dirty="0">
                <a:solidFill>
                  <a:srgbClr val="0D0D0D"/>
                </a:solidFill>
                <a:latin typeface="Arial"/>
                <a:cs typeface="Arial"/>
              </a:rPr>
              <a:t>radiographers.</a:t>
            </a:r>
          </a:p>
          <a:p>
            <a:pPr marL="323850" marR="549275" indent="-285750">
              <a:spcBef>
                <a:spcPts val="345"/>
              </a:spcBef>
              <a:buFont typeface="Arial" panose="020B0604020202020204" pitchFamily="34" charset="0"/>
              <a:buChar char="•"/>
              <a:tabLst>
                <a:tab pos="266700" algn="l"/>
              </a:tabLst>
            </a:pPr>
            <a:r>
              <a:rPr lang="en-GB" sz="1600" spc="-10" dirty="0">
                <a:solidFill>
                  <a:srgbClr val="0D0D0D"/>
                </a:solidFill>
                <a:latin typeface="Arial"/>
                <a:cs typeface="Arial"/>
              </a:rPr>
              <a:t>Supported two medical research fellows to be awarded their MD</a:t>
            </a:r>
            <a:endParaRPr lang="en-GB" sz="1600" dirty="0">
              <a:latin typeface="Arial"/>
              <a:cs typeface="Arial"/>
            </a:endParaRPr>
          </a:p>
          <a:p>
            <a:pPr marL="297815" marR="83185" indent="-285750">
              <a:lnSpc>
                <a:spcPct val="100000"/>
              </a:lnSpc>
              <a:buFont typeface="Arial" panose="020B0604020202020204" pitchFamily="34" charset="0"/>
              <a:buChar char="•"/>
              <a:tabLst>
                <a:tab pos="299085" algn="l"/>
              </a:tabLst>
            </a:pPr>
            <a:r>
              <a:rPr lang="en-GB" sz="1600" dirty="0">
                <a:solidFill>
                  <a:srgbClr val="0D0D0D"/>
                </a:solidFill>
                <a:latin typeface="Arial"/>
                <a:cs typeface="Arial"/>
              </a:rPr>
              <a:t>Established</a:t>
            </a:r>
            <a:r>
              <a:rPr lang="en-GB" sz="1600" spc="-10" dirty="0">
                <a:solidFill>
                  <a:srgbClr val="0D0D0D"/>
                </a:solidFill>
                <a:latin typeface="Arial"/>
                <a:cs typeface="Arial"/>
              </a:rPr>
              <a:t> </a:t>
            </a:r>
            <a:r>
              <a:rPr lang="en-GB" sz="1600" dirty="0">
                <a:solidFill>
                  <a:srgbClr val="0D0D0D"/>
                </a:solidFill>
                <a:latin typeface="Arial"/>
                <a:cs typeface="Arial"/>
              </a:rPr>
              <a:t>an</a:t>
            </a:r>
            <a:r>
              <a:rPr lang="en-GB" sz="1600" spc="-40" dirty="0">
                <a:solidFill>
                  <a:srgbClr val="0D0D0D"/>
                </a:solidFill>
                <a:latin typeface="Arial"/>
                <a:cs typeface="Arial"/>
              </a:rPr>
              <a:t> </a:t>
            </a:r>
            <a:r>
              <a:rPr lang="en-GB" sz="1600" dirty="0">
                <a:solidFill>
                  <a:srgbClr val="0D0D0D"/>
                </a:solidFill>
                <a:latin typeface="Arial"/>
                <a:cs typeface="Arial"/>
              </a:rPr>
              <a:t>ECHO</a:t>
            </a:r>
            <a:r>
              <a:rPr lang="en-GB" sz="1600" spc="-25" dirty="0">
                <a:solidFill>
                  <a:srgbClr val="0D0D0D"/>
                </a:solidFill>
                <a:latin typeface="Arial"/>
                <a:cs typeface="Arial"/>
              </a:rPr>
              <a:t> </a:t>
            </a:r>
            <a:r>
              <a:rPr lang="en-GB" sz="1600" dirty="0">
                <a:solidFill>
                  <a:srgbClr val="0D0D0D"/>
                </a:solidFill>
                <a:latin typeface="Arial"/>
                <a:cs typeface="Arial"/>
              </a:rPr>
              <a:t>Network</a:t>
            </a:r>
            <a:r>
              <a:rPr lang="en-GB" sz="1600" spc="10" dirty="0">
                <a:solidFill>
                  <a:srgbClr val="0D0D0D"/>
                </a:solidFill>
                <a:latin typeface="Arial"/>
                <a:cs typeface="Arial"/>
              </a:rPr>
              <a:t> </a:t>
            </a:r>
            <a:r>
              <a:rPr lang="en-GB" sz="1600" dirty="0">
                <a:solidFill>
                  <a:srgbClr val="0D0D0D"/>
                </a:solidFill>
                <a:latin typeface="Arial"/>
                <a:cs typeface="Arial"/>
              </a:rPr>
              <a:t>to</a:t>
            </a:r>
            <a:r>
              <a:rPr lang="en-GB" sz="1600" spc="-30" dirty="0">
                <a:solidFill>
                  <a:srgbClr val="0D0D0D"/>
                </a:solidFill>
                <a:latin typeface="Arial"/>
                <a:cs typeface="Arial"/>
              </a:rPr>
              <a:t> </a:t>
            </a:r>
            <a:r>
              <a:rPr lang="en-GB" sz="1600" dirty="0">
                <a:solidFill>
                  <a:srgbClr val="0D0D0D"/>
                </a:solidFill>
                <a:latin typeface="Arial"/>
                <a:cs typeface="Arial"/>
              </a:rPr>
              <a:t>support</a:t>
            </a:r>
            <a:r>
              <a:rPr lang="en-GB" sz="1600" spc="-25" dirty="0">
                <a:solidFill>
                  <a:srgbClr val="0D0D0D"/>
                </a:solidFill>
                <a:latin typeface="Arial"/>
                <a:cs typeface="Arial"/>
              </a:rPr>
              <a:t> </a:t>
            </a:r>
            <a:r>
              <a:rPr lang="en-GB" sz="1600" dirty="0">
                <a:solidFill>
                  <a:srgbClr val="0D0D0D"/>
                </a:solidFill>
                <a:latin typeface="Arial"/>
                <a:cs typeface="Arial"/>
              </a:rPr>
              <a:t>the</a:t>
            </a:r>
            <a:r>
              <a:rPr lang="en-GB" sz="1600" spc="-40" dirty="0">
                <a:solidFill>
                  <a:srgbClr val="0D0D0D"/>
                </a:solidFill>
                <a:latin typeface="Arial"/>
                <a:cs typeface="Arial"/>
              </a:rPr>
              <a:t> </a:t>
            </a:r>
            <a:r>
              <a:rPr lang="en-GB" sz="1600" dirty="0">
                <a:solidFill>
                  <a:srgbClr val="0D0D0D"/>
                </a:solidFill>
                <a:latin typeface="Arial"/>
                <a:cs typeface="Arial"/>
              </a:rPr>
              <a:t>development</a:t>
            </a:r>
            <a:r>
              <a:rPr lang="en-GB" sz="1600" spc="-10" dirty="0">
                <a:solidFill>
                  <a:srgbClr val="0D0D0D"/>
                </a:solidFill>
                <a:latin typeface="Arial"/>
                <a:cs typeface="Arial"/>
              </a:rPr>
              <a:t> </a:t>
            </a:r>
            <a:r>
              <a:rPr lang="en-GB" sz="1600" dirty="0">
                <a:solidFill>
                  <a:srgbClr val="0D0D0D"/>
                </a:solidFill>
                <a:latin typeface="Arial"/>
                <a:cs typeface="Arial"/>
              </a:rPr>
              <a:t>of</a:t>
            </a:r>
            <a:r>
              <a:rPr lang="en-GB" sz="1600" spc="-30" dirty="0">
                <a:solidFill>
                  <a:srgbClr val="0D0D0D"/>
                </a:solidFill>
                <a:latin typeface="Arial"/>
                <a:cs typeface="Arial"/>
              </a:rPr>
              <a:t> </a:t>
            </a:r>
            <a:r>
              <a:rPr lang="en-GB" sz="1600" dirty="0">
                <a:solidFill>
                  <a:srgbClr val="0D0D0D"/>
                </a:solidFill>
                <a:latin typeface="Arial"/>
                <a:cs typeface="Arial"/>
              </a:rPr>
              <a:t>palliative</a:t>
            </a:r>
            <a:r>
              <a:rPr lang="en-GB" sz="1600" spc="-10" dirty="0">
                <a:solidFill>
                  <a:srgbClr val="0D0D0D"/>
                </a:solidFill>
                <a:latin typeface="Arial"/>
                <a:cs typeface="Arial"/>
              </a:rPr>
              <a:t> </a:t>
            </a:r>
            <a:r>
              <a:rPr lang="en-GB" sz="1600" dirty="0">
                <a:solidFill>
                  <a:srgbClr val="0D0D0D"/>
                </a:solidFill>
                <a:latin typeface="Arial"/>
                <a:cs typeface="Arial"/>
              </a:rPr>
              <a:t>care</a:t>
            </a:r>
            <a:r>
              <a:rPr lang="en-GB" sz="1600" spc="-40" dirty="0">
                <a:solidFill>
                  <a:srgbClr val="0D0D0D"/>
                </a:solidFill>
                <a:latin typeface="Arial"/>
                <a:cs typeface="Arial"/>
              </a:rPr>
              <a:t> </a:t>
            </a:r>
            <a:r>
              <a:rPr lang="en-GB" sz="1600" dirty="0">
                <a:solidFill>
                  <a:srgbClr val="0D0D0D"/>
                </a:solidFill>
                <a:latin typeface="Arial"/>
                <a:cs typeface="Arial"/>
              </a:rPr>
              <a:t>for</a:t>
            </a:r>
            <a:r>
              <a:rPr lang="en-GB" sz="1600" spc="-30" dirty="0">
                <a:solidFill>
                  <a:srgbClr val="0D0D0D"/>
                </a:solidFill>
                <a:latin typeface="Arial"/>
                <a:cs typeface="Arial"/>
              </a:rPr>
              <a:t> </a:t>
            </a:r>
            <a:r>
              <a:rPr lang="en-GB" sz="1600" spc="-10" dirty="0">
                <a:solidFill>
                  <a:srgbClr val="0D0D0D"/>
                </a:solidFill>
                <a:latin typeface="Arial"/>
                <a:cs typeface="Arial"/>
              </a:rPr>
              <a:t>homeless </a:t>
            </a:r>
            <a:r>
              <a:rPr lang="en-GB" sz="1600" dirty="0">
                <a:solidFill>
                  <a:srgbClr val="0D0D0D"/>
                </a:solidFill>
                <a:latin typeface="Arial"/>
                <a:cs typeface="Arial"/>
              </a:rPr>
              <a:t>people</a:t>
            </a:r>
            <a:r>
              <a:rPr lang="en-GB" sz="1600" spc="-25" dirty="0">
                <a:solidFill>
                  <a:srgbClr val="0D0D0D"/>
                </a:solidFill>
                <a:latin typeface="Arial"/>
                <a:cs typeface="Arial"/>
              </a:rPr>
              <a:t> </a:t>
            </a:r>
            <a:r>
              <a:rPr lang="en-GB" sz="1600" dirty="0">
                <a:solidFill>
                  <a:srgbClr val="0D0D0D"/>
                </a:solidFill>
                <a:latin typeface="Arial"/>
                <a:cs typeface="Arial"/>
              </a:rPr>
              <a:t>in</a:t>
            </a:r>
            <a:r>
              <a:rPr lang="en-GB" sz="1600" spc="-45" dirty="0">
                <a:solidFill>
                  <a:srgbClr val="0D0D0D"/>
                </a:solidFill>
                <a:latin typeface="Arial"/>
                <a:cs typeface="Arial"/>
              </a:rPr>
              <a:t> </a:t>
            </a:r>
            <a:r>
              <a:rPr lang="en-GB" sz="1600" dirty="0">
                <a:solidFill>
                  <a:srgbClr val="0D0D0D"/>
                </a:solidFill>
                <a:latin typeface="Arial"/>
                <a:cs typeface="Arial"/>
              </a:rPr>
              <a:t>partnership</a:t>
            </a:r>
            <a:r>
              <a:rPr lang="en-GB" sz="1600" spc="-20" dirty="0">
                <a:solidFill>
                  <a:srgbClr val="0D0D0D"/>
                </a:solidFill>
                <a:latin typeface="Arial"/>
                <a:cs typeface="Arial"/>
              </a:rPr>
              <a:t> </a:t>
            </a:r>
            <a:r>
              <a:rPr lang="en-GB" sz="1600" dirty="0">
                <a:solidFill>
                  <a:srgbClr val="0D0D0D"/>
                </a:solidFill>
                <a:latin typeface="Arial"/>
                <a:cs typeface="Arial"/>
              </a:rPr>
              <a:t>with</a:t>
            </a:r>
            <a:r>
              <a:rPr lang="en-GB" sz="1600" spc="-10" dirty="0">
                <a:solidFill>
                  <a:srgbClr val="0D0D0D"/>
                </a:solidFill>
                <a:latin typeface="Arial"/>
                <a:cs typeface="Arial"/>
              </a:rPr>
              <a:t> </a:t>
            </a:r>
            <a:r>
              <a:rPr lang="en-GB" sz="1600" dirty="0">
                <a:solidFill>
                  <a:srgbClr val="0D0D0D"/>
                </a:solidFill>
                <a:latin typeface="Arial"/>
                <a:cs typeface="Arial"/>
              </a:rPr>
              <a:t>Milestone</a:t>
            </a:r>
            <a:r>
              <a:rPr lang="en-GB" sz="1600" spc="-30" dirty="0">
                <a:solidFill>
                  <a:srgbClr val="0D0D0D"/>
                </a:solidFill>
                <a:latin typeface="Arial"/>
                <a:cs typeface="Arial"/>
              </a:rPr>
              <a:t> </a:t>
            </a:r>
            <a:r>
              <a:rPr lang="en-GB" sz="1600" dirty="0">
                <a:solidFill>
                  <a:srgbClr val="0D0D0D"/>
                </a:solidFill>
                <a:latin typeface="Arial"/>
                <a:cs typeface="Arial"/>
              </a:rPr>
              <a:t>House,</a:t>
            </a:r>
            <a:r>
              <a:rPr lang="en-GB" sz="1600" spc="-25" dirty="0">
                <a:solidFill>
                  <a:srgbClr val="0D0D0D"/>
                </a:solidFill>
                <a:latin typeface="Arial"/>
                <a:cs typeface="Arial"/>
              </a:rPr>
              <a:t> </a:t>
            </a:r>
            <a:r>
              <a:rPr lang="en-GB" sz="1600" dirty="0">
                <a:solidFill>
                  <a:srgbClr val="0D0D0D"/>
                </a:solidFill>
                <a:latin typeface="Arial"/>
                <a:cs typeface="Arial"/>
              </a:rPr>
              <a:t>creating</a:t>
            </a:r>
            <a:r>
              <a:rPr lang="en-GB" sz="1600" spc="-30" dirty="0">
                <a:solidFill>
                  <a:srgbClr val="0D0D0D"/>
                </a:solidFill>
                <a:latin typeface="Arial"/>
                <a:cs typeface="Arial"/>
              </a:rPr>
              <a:t> </a:t>
            </a:r>
            <a:r>
              <a:rPr lang="en-GB" sz="1600" dirty="0">
                <a:solidFill>
                  <a:srgbClr val="0D0D0D"/>
                </a:solidFill>
                <a:latin typeface="Arial"/>
                <a:cs typeface="Arial"/>
              </a:rPr>
              <a:t>a</a:t>
            </a:r>
            <a:r>
              <a:rPr lang="en-GB" sz="1600" spc="-40" dirty="0">
                <a:solidFill>
                  <a:srgbClr val="0D0D0D"/>
                </a:solidFill>
                <a:latin typeface="Arial"/>
                <a:cs typeface="Arial"/>
              </a:rPr>
              <a:t> </a:t>
            </a:r>
            <a:r>
              <a:rPr lang="en-GB" sz="1600" dirty="0">
                <a:solidFill>
                  <a:srgbClr val="0D0D0D"/>
                </a:solidFill>
                <a:latin typeface="Arial"/>
                <a:cs typeface="Arial"/>
              </a:rPr>
              <a:t>space</a:t>
            </a:r>
            <a:r>
              <a:rPr lang="en-GB" sz="1600" spc="-30" dirty="0">
                <a:solidFill>
                  <a:srgbClr val="0D0D0D"/>
                </a:solidFill>
                <a:latin typeface="Arial"/>
                <a:cs typeface="Arial"/>
              </a:rPr>
              <a:t> </a:t>
            </a:r>
            <a:r>
              <a:rPr lang="en-GB" sz="1600" dirty="0">
                <a:solidFill>
                  <a:srgbClr val="0D0D0D"/>
                </a:solidFill>
                <a:latin typeface="Arial"/>
                <a:cs typeface="Arial"/>
              </a:rPr>
              <a:t>for</a:t>
            </a:r>
            <a:r>
              <a:rPr lang="en-GB" sz="1600" spc="-50" dirty="0">
                <a:solidFill>
                  <a:srgbClr val="0D0D0D"/>
                </a:solidFill>
                <a:latin typeface="Arial"/>
                <a:cs typeface="Arial"/>
              </a:rPr>
              <a:t> </a:t>
            </a:r>
            <a:r>
              <a:rPr lang="en-GB" sz="1600" dirty="0">
                <a:solidFill>
                  <a:srgbClr val="0D0D0D"/>
                </a:solidFill>
                <a:latin typeface="Arial"/>
                <a:cs typeface="Arial"/>
              </a:rPr>
              <a:t>collaborative</a:t>
            </a:r>
            <a:r>
              <a:rPr lang="en-GB" sz="1600" spc="-10" dirty="0">
                <a:solidFill>
                  <a:srgbClr val="0D0D0D"/>
                </a:solidFill>
                <a:latin typeface="Arial"/>
                <a:cs typeface="Arial"/>
              </a:rPr>
              <a:t> </a:t>
            </a:r>
            <a:r>
              <a:rPr lang="en-GB" sz="1600" dirty="0">
                <a:solidFill>
                  <a:srgbClr val="0D0D0D"/>
                </a:solidFill>
                <a:latin typeface="Arial"/>
                <a:cs typeface="Arial"/>
              </a:rPr>
              <a:t>learning</a:t>
            </a:r>
            <a:r>
              <a:rPr lang="en-GB" sz="1600" spc="-20" dirty="0">
                <a:solidFill>
                  <a:srgbClr val="0D0D0D"/>
                </a:solidFill>
                <a:latin typeface="Arial"/>
                <a:cs typeface="Arial"/>
              </a:rPr>
              <a:t> </a:t>
            </a:r>
            <a:r>
              <a:rPr lang="en-GB" sz="1600" spc="-25" dirty="0">
                <a:solidFill>
                  <a:srgbClr val="0D0D0D"/>
                </a:solidFill>
                <a:latin typeface="Arial"/>
                <a:cs typeface="Arial"/>
              </a:rPr>
              <a:t>and </a:t>
            </a:r>
            <a:r>
              <a:rPr lang="en-GB" sz="1600" dirty="0">
                <a:solidFill>
                  <a:srgbClr val="0D0D0D"/>
                </a:solidFill>
                <a:latin typeface="Arial"/>
                <a:cs typeface="Arial"/>
              </a:rPr>
              <a:t>sharing</a:t>
            </a:r>
            <a:r>
              <a:rPr lang="en-GB" sz="1600" spc="-40" dirty="0">
                <a:solidFill>
                  <a:srgbClr val="0D0D0D"/>
                </a:solidFill>
                <a:latin typeface="Arial"/>
                <a:cs typeface="Arial"/>
              </a:rPr>
              <a:t> </a:t>
            </a:r>
            <a:r>
              <a:rPr lang="en-GB" sz="1600" dirty="0">
                <a:solidFill>
                  <a:srgbClr val="0D0D0D"/>
                </a:solidFill>
                <a:latin typeface="Arial"/>
                <a:cs typeface="Arial"/>
              </a:rPr>
              <a:t>of</a:t>
            </a:r>
            <a:r>
              <a:rPr lang="en-GB" sz="1600" spc="-35" dirty="0">
                <a:solidFill>
                  <a:srgbClr val="0D0D0D"/>
                </a:solidFill>
                <a:latin typeface="Arial"/>
                <a:cs typeface="Arial"/>
              </a:rPr>
              <a:t> </a:t>
            </a:r>
            <a:r>
              <a:rPr lang="en-GB" sz="1600" dirty="0">
                <a:solidFill>
                  <a:srgbClr val="0D0D0D"/>
                </a:solidFill>
                <a:latin typeface="Arial"/>
                <a:cs typeface="Arial"/>
              </a:rPr>
              <a:t>experiences</a:t>
            </a:r>
            <a:r>
              <a:rPr lang="en-GB" sz="1600" spc="-10" dirty="0">
                <a:solidFill>
                  <a:srgbClr val="0D0D0D"/>
                </a:solidFill>
                <a:latin typeface="Arial"/>
                <a:cs typeface="Arial"/>
              </a:rPr>
              <a:t> </a:t>
            </a:r>
            <a:r>
              <a:rPr lang="en-GB" sz="1600" dirty="0">
                <a:solidFill>
                  <a:srgbClr val="0D0D0D"/>
                </a:solidFill>
                <a:latin typeface="Arial"/>
                <a:cs typeface="Arial"/>
              </a:rPr>
              <a:t>of</a:t>
            </a:r>
            <a:r>
              <a:rPr lang="en-GB" sz="1600" spc="-40" dirty="0">
                <a:solidFill>
                  <a:srgbClr val="0D0D0D"/>
                </a:solidFill>
                <a:latin typeface="Arial"/>
                <a:cs typeface="Arial"/>
              </a:rPr>
              <a:t> </a:t>
            </a:r>
            <a:r>
              <a:rPr lang="en-GB" sz="1600" dirty="0">
                <a:solidFill>
                  <a:srgbClr val="0D0D0D"/>
                </a:solidFill>
                <a:latin typeface="Arial"/>
                <a:cs typeface="Arial"/>
              </a:rPr>
              <a:t>supporting</a:t>
            </a:r>
            <a:r>
              <a:rPr lang="en-GB" sz="1600" spc="-35" dirty="0">
                <a:solidFill>
                  <a:srgbClr val="0D0D0D"/>
                </a:solidFill>
                <a:latin typeface="Arial"/>
                <a:cs typeface="Arial"/>
              </a:rPr>
              <a:t> </a:t>
            </a:r>
            <a:r>
              <a:rPr lang="en-GB" sz="1600" dirty="0">
                <a:solidFill>
                  <a:srgbClr val="0D0D0D"/>
                </a:solidFill>
                <a:latin typeface="Arial"/>
                <a:cs typeface="Arial"/>
              </a:rPr>
              <a:t>people</a:t>
            </a:r>
            <a:r>
              <a:rPr lang="en-GB" sz="1600" spc="-25" dirty="0">
                <a:solidFill>
                  <a:srgbClr val="0D0D0D"/>
                </a:solidFill>
                <a:latin typeface="Arial"/>
                <a:cs typeface="Arial"/>
              </a:rPr>
              <a:t> </a:t>
            </a:r>
            <a:r>
              <a:rPr lang="en-GB" sz="1600" dirty="0">
                <a:solidFill>
                  <a:srgbClr val="0D0D0D"/>
                </a:solidFill>
                <a:latin typeface="Arial"/>
                <a:cs typeface="Arial"/>
              </a:rPr>
              <a:t>experiencing</a:t>
            </a:r>
            <a:r>
              <a:rPr lang="en-GB" sz="1600" spc="-5" dirty="0">
                <a:solidFill>
                  <a:srgbClr val="0D0D0D"/>
                </a:solidFill>
                <a:latin typeface="Arial"/>
                <a:cs typeface="Arial"/>
              </a:rPr>
              <a:t> </a:t>
            </a:r>
            <a:r>
              <a:rPr lang="en-GB" sz="1600" dirty="0">
                <a:solidFill>
                  <a:srgbClr val="0D0D0D"/>
                </a:solidFill>
                <a:latin typeface="Arial"/>
                <a:cs typeface="Arial"/>
              </a:rPr>
              <a:t>homelessness.</a:t>
            </a:r>
            <a:r>
              <a:rPr lang="en-GB" sz="1600" spc="-50" dirty="0">
                <a:solidFill>
                  <a:srgbClr val="0D0D0D"/>
                </a:solidFill>
                <a:latin typeface="Arial"/>
                <a:cs typeface="Arial"/>
              </a:rPr>
              <a:t> </a:t>
            </a:r>
            <a:endParaRPr lang="en-GB" sz="1600" dirty="0">
              <a:latin typeface="Arial"/>
              <a:cs typeface="Arial"/>
            </a:endParaRPr>
          </a:p>
          <a:p>
            <a:pPr marL="323850" marR="549275" indent="-285750">
              <a:spcBef>
                <a:spcPts val="345"/>
              </a:spcBef>
              <a:buFont typeface="Arial" panose="020B0604020202020204" pitchFamily="34" charset="0"/>
              <a:buChar char="•"/>
              <a:tabLst>
                <a:tab pos="266700" algn="l"/>
              </a:tabLst>
            </a:pPr>
            <a:r>
              <a:rPr lang="en-GB" sz="1600" dirty="0"/>
              <a:t>Collaborated</a:t>
            </a:r>
            <a:r>
              <a:rPr lang="en-GB" sz="1600" spc="-25" dirty="0"/>
              <a:t> </a:t>
            </a:r>
            <a:r>
              <a:rPr lang="en-GB" sz="1600" dirty="0"/>
              <a:t>with colleagues</a:t>
            </a:r>
            <a:r>
              <a:rPr lang="en-GB" sz="1600" spc="-30" dirty="0"/>
              <a:t> </a:t>
            </a:r>
            <a:r>
              <a:rPr lang="en-GB" sz="1600" dirty="0"/>
              <a:t>from</a:t>
            </a:r>
            <a:r>
              <a:rPr lang="en-GB" sz="1600" spc="-15" dirty="0"/>
              <a:t> </a:t>
            </a:r>
            <a:r>
              <a:rPr lang="en-GB" sz="1600" dirty="0"/>
              <a:t>the Prince</a:t>
            </a:r>
            <a:r>
              <a:rPr lang="en-GB" sz="1600" spc="-25" dirty="0"/>
              <a:t> </a:t>
            </a:r>
            <a:r>
              <a:rPr lang="en-GB" sz="1600" dirty="0"/>
              <a:t>and</a:t>
            </a:r>
            <a:r>
              <a:rPr lang="en-GB" sz="1600" spc="-15" dirty="0"/>
              <a:t> </a:t>
            </a:r>
            <a:r>
              <a:rPr lang="en-GB" sz="1600" dirty="0"/>
              <a:t>Princess</a:t>
            </a:r>
            <a:r>
              <a:rPr lang="en-GB" sz="1600" spc="-15" dirty="0"/>
              <a:t> </a:t>
            </a:r>
            <a:r>
              <a:rPr lang="en-GB" sz="1600" dirty="0"/>
              <a:t>of</a:t>
            </a:r>
            <a:r>
              <a:rPr lang="en-GB" sz="1600" spc="-15" dirty="0"/>
              <a:t> </a:t>
            </a:r>
            <a:r>
              <a:rPr lang="en-GB" sz="1600" dirty="0"/>
              <a:t>Wales</a:t>
            </a:r>
            <a:r>
              <a:rPr lang="en-GB" sz="1600" spc="-5" dirty="0"/>
              <a:t> </a:t>
            </a:r>
            <a:r>
              <a:rPr lang="en-GB" sz="1600" dirty="0"/>
              <a:t>Hospice,</a:t>
            </a:r>
            <a:r>
              <a:rPr lang="en-GB" sz="1600" spc="-35" dirty="0"/>
              <a:t> </a:t>
            </a:r>
            <a:r>
              <a:rPr lang="en-GB" sz="1600" dirty="0"/>
              <a:t>Glasgow</a:t>
            </a:r>
            <a:r>
              <a:rPr lang="en-GB" sz="1600" spc="-35" dirty="0"/>
              <a:t> </a:t>
            </a:r>
            <a:r>
              <a:rPr lang="en-GB" sz="1600" spc="-10" dirty="0"/>
              <a:t>Psychological </a:t>
            </a:r>
            <a:r>
              <a:rPr lang="en-GB" sz="1600" dirty="0"/>
              <a:t>Services</a:t>
            </a:r>
            <a:r>
              <a:rPr lang="en-GB" sz="1600" spc="-20" dirty="0"/>
              <a:t> </a:t>
            </a:r>
            <a:r>
              <a:rPr lang="en-GB" sz="1600" dirty="0"/>
              <a:t>and</a:t>
            </a:r>
            <a:r>
              <a:rPr lang="en-GB" sz="1600" spc="-10" dirty="0"/>
              <a:t> </a:t>
            </a:r>
            <a:r>
              <a:rPr lang="en-GB" sz="1600" dirty="0"/>
              <a:t>Child</a:t>
            </a:r>
            <a:r>
              <a:rPr lang="en-GB" sz="1600" spc="-30" dirty="0"/>
              <a:t> </a:t>
            </a:r>
            <a:r>
              <a:rPr lang="en-GB" sz="1600" dirty="0"/>
              <a:t>Bereavement UK</a:t>
            </a:r>
            <a:r>
              <a:rPr lang="en-GB" sz="1600" spc="-10" dirty="0"/>
              <a:t> </a:t>
            </a:r>
            <a:r>
              <a:rPr lang="en-GB" sz="1600" dirty="0"/>
              <a:t>to</a:t>
            </a:r>
            <a:r>
              <a:rPr lang="en-GB" sz="1600" spc="-20" dirty="0"/>
              <a:t> </a:t>
            </a:r>
            <a:r>
              <a:rPr lang="en-GB" sz="1600" dirty="0"/>
              <a:t>create</a:t>
            </a:r>
            <a:r>
              <a:rPr lang="en-GB" sz="1600" spc="-20" dirty="0"/>
              <a:t> </a:t>
            </a:r>
            <a:r>
              <a:rPr lang="en-GB" sz="1600" dirty="0"/>
              <a:t>a</a:t>
            </a:r>
            <a:r>
              <a:rPr lang="en-GB" sz="1600" spc="-10" dirty="0"/>
              <a:t> </a:t>
            </a:r>
            <a:r>
              <a:rPr lang="en-GB" sz="1600" dirty="0"/>
              <a:t>poster</a:t>
            </a:r>
            <a:r>
              <a:rPr lang="en-GB" sz="1600" spc="-20" dirty="0"/>
              <a:t> </a:t>
            </a:r>
            <a:r>
              <a:rPr lang="en-GB" sz="1600" dirty="0"/>
              <a:t>for</a:t>
            </a:r>
            <a:r>
              <a:rPr lang="en-GB" sz="1600" spc="-5" dirty="0"/>
              <a:t> </a:t>
            </a:r>
            <a:r>
              <a:rPr lang="en-GB" sz="1600" dirty="0"/>
              <a:t>the</a:t>
            </a:r>
            <a:r>
              <a:rPr lang="en-GB" sz="1600" spc="-20" dirty="0"/>
              <a:t> </a:t>
            </a:r>
            <a:r>
              <a:rPr lang="en-GB" sz="1600" dirty="0"/>
              <a:t>NES</a:t>
            </a:r>
            <a:r>
              <a:rPr lang="en-GB" sz="1600" spc="-25" dirty="0"/>
              <a:t> </a:t>
            </a:r>
            <a:r>
              <a:rPr lang="en-GB" sz="1600" dirty="0"/>
              <a:t>Bereavement</a:t>
            </a:r>
            <a:r>
              <a:rPr lang="en-GB" sz="1600" spc="5" dirty="0"/>
              <a:t> </a:t>
            </a:r>
            <a:r>
              <a:rPr lang="en-GB" sz="1600" dirty="0"/>
              <a:t>Conference</a:t>
            </a:r>
            <a:r>
              <a:rPr lang="en-GB" sz="1600" spc="-20" dirty="0"/>
              <a:t> </a:t>
            </a:r>
            <a:r>
              <a:rPr lang="en-GB" sz="1600" dirty="0"/>
              <a:t>and</a:t>
            </a:r>
            <a:r>
              <a:rPr lang="en-GB" sz="1600" spc="-20" dirty="0"/>
              <a:t> </a:t>
            </a:r>
            <a:r>
              <a:rPr lang="en-GB" sz="1600" dirty="0"/>
              <a:t>received</a:t>
            </a:r>
            <a:r>
              <a:rPr lang="en-GB" sz="1600" spc="-10" dirty="0"/>
              <a:t> </a:t>
            </a:r>
            <a:r>
              <a:rPr lang="en-GB" sz="1600" spc="-50" dirty="0"/>
              <a:t>a </a:t>
            </a:r>
            <a:r>
              <a:rPr lang="en-GB" sz="1600" dirty="0"/>
              <a:t>‘Highly</a:t>
            </a:r>
            <a:r>
              <a:rPr lang="en-GB" sz="1600" spc="-45" dirty="0"/>
              <a:t> </a:t>
            </a:r>
            <a:r>
              <a:rPr lang="en-GB" sz="1600" dirty="0"/>
              <a:t>Recommended’</a:t>
            </a:r>
            <a:r>
              <a:rPr lang="en-GB" sz="1600" spc="-60" dirty="0"/>
              <a:t> </a:t>
            </a:r>
            <a:r>
              <a:rPr lang="en-GB" sz="1600" dirty="0"/>
              <a:t>award</a:t>
            </a:r>
            <a:r>
              <a:rPr lang="en-GB" sz="1600" spc="-10" dirty="0"/>
              <a:t> </a:t>
            </a:r>
            <a:r>
              <a:rPr lang="en-GB" sz="1600" dirty="0"/>
              <a:t>for</a:t>
            </a:r>
            <a:r>
              <a:rPr lang="en-GB" sz="1600" spc="-10" dirty="0"/>
              <a:t> </a:t>
            </a:r>
            <a:r>
              <a:rPr lang="en-GB" sz="1600" dirty="0"/>
              <a:t>this</a:t>
            </a:r>
            <a:r>
              <a:rPr lang="en-GB" sz="1600" spc="-20" dirty="0"/>
              <a:t> </a:t>
            </a:r>
            <a:r>
              <a:rPr lang="en-GB" sz="1600" dirty="0"/>
              <a:t>joint</a:t>
            </a:r>
            <a:r>
              <a:rPr lang="en-GB" sz="1600" spc="-25" dirty="0"/>
              <a:t> </a:t>
            </a:r>
            <a:r>
              <a:rPr lang="en-GB" sz="1600" spc="-10" dirty="0"/>
              <a:t>working.</a:t>
            </a:r>
          </a:p>
          <a:p>
            <a:pPr marL="323850" marR="549275" indent="-285750">
              <a:spcBef>
                <a:spcPts val="345"/>
              </a:spcBef>
              <a:buFont typeface="Arial" panose="020B0604020202020204" pitchFamily="34" charset="0"/>
              <a:buChar char="•"/>
              <a:tabLst>
                <a:tab pos="266700" algn="l"/>
              </a:tabLst>
            </a:pPr>
            <a:endParaRPr lang="en-GB" sz="18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C56A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erson xmlns="bd5917b9-1072-4542-a29f-7d9c03b8a6b1">
      <UserInfo>
        <DisplayName/>
        <AccountId xsi:nil="true"/>
        <AccountType/>
      </UserInfo>
    </Person>
    <Lastmodified xmlns="bd5917b9-1072-4542-a29f-7d9c03b8a6b1">2024-11-15T08:24:28+00:00</Lastmodified>
    <TaxCatchAll xmlns="dcff02b9-5787-4dc6-80f3-88b8995a0c98" xsi:nil="true"/>
    <Lastworkedon xmlns="bd5917b9-1072-4542-a29f-7d9c03b8a6b1" xsi:nil="true"/>
    <lcf76f155ced4ddcb4097134ff3c332f xmlns="bd5917b9-1072-4542-a29f-7d9c03b8a6b1">
      <Terms xmlns="http://schemas.microsoft.com/office/infopath/2007/PartnerControls"/>
    </lcf76f155ced4ddcb4097134ff3c332f>
    <Date2 xmlns="bd5917b9-1072-4542-a29f-7d9c03b8a6b1">2024-11-15T08:24:28+00:00</Date2>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03E0FC29C9BF4CAFA39875383E97CF" ma:contentTypeVersion="25" ma:contentTypeDescription="Create a new document." ma:contentTypeScope="" ma:versionID="2a812b8eae09bf7cf5522b16b438782a">
  <xsd:schema xmlns:xsd="http://www.w3.org/2001/XMLSchema" xmlns:xs="http://www.w3.org/2001/XMLSchema" xmlns:p="http://schemas.microsoft.com/office/2006/metadata/properties" xmlns:ns2="dcff02b9-5787-4dc6-80f3-88b8995a0c98" xmlns:ns3="bd5917b9-1072-4542-a29f-7d9c03b8a6b1" targetNamespace="http://schemas.microsoft.com/office/2006/metadata/properties" ma:root="true" ma:fieldsID="37074d139cba65c4830d85ce89eb2df8" ns2:_="" ns3:_="">
    <xsd:import namespace="dcff02b9-5787-4dc6-80f3-88b8995a0c98"/>
    <xsd:import namespace="bd5917b9-1072-4542-a29f-7d9c03b8a6b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Lastworkedon" minOccurs="0"/>
                <xsd:element ref="ns3:MediaLengthInSeconds" minOccurs="0"/>
                <xsd:element ref="ns3:lcf76f155ced4ddcb4097134ff3c332f" minOccurs="0"/>
                <xsd:element ref="ns2:TaxCatchAll" minOccurs="0"/>
                <xsd:element ref="ns3:MediaServiceObjectDetectorVersions" minOccurs="0"/>
                <xsd:element ref="ns3:Date2" minOccurs="0"/>
                <xsd:element ref="ns3:Person" minOccurs="0"/>
                <xsd:element ref="ns3:MediaServiceLocation" minOccurs="0"/>
                <xsd:element ref="ns3:MediaServiceSearchProperties" minOccurs="0"/>
                <xsd:element ref="ns3:Lastmodifi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ff02b9-5787-4dc6-80f3-88b8995a0c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b77e6fa-5641-42d0-8581-e64e4d70808c}" ma:internalName="TaxCatchAll" ma:showField="CatchAllData" ma:web="dcff02b9-5787-4dc6-80f3-88b8995a0c9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5917b9-1072-4542-a29f-7d9c03b8a6b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astworkedon" ma:index="19" nillable="true" ma:displayName="Last worked on" ma:format="DateTime" ma:internalName="Lastworkedon">
      <xsd:simpleType>
        <xsd:restriction base="dms:DateTime"/>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e436081-a7e4-4924-878c-1a1ec49134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Date2" ma:index="25" nillable="true" ma:displayName="Date" ma:default="[today]" ma:format="DateTime" ma:internalName="Date2">
      <xsd:simpleType>
        <xsd:restriction base="dms:DateTime"/>
      </xsd:simpleType>
    </xsd:element>
    <xsd:element name="Person" ma:index="26"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27" nillable="true" ma:displayName="Location" ma:indexed="true" ma:internalName="MediaServiceLocation"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Lastmodified" ma:index="29" nillable="true" ma:displayName="Last modified" ma:default="[today]" ma:format="DateTime" ma:internalName="Lastmodifi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791D26-9C22-448B-A8FC-193953DA4E60}">
  <ds:schemaRef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terms/"/>
    <ds:schemaRef ds:uri="bd5917b9-1072-4542-a29f-7d9c03b8a6b1"/>
    <ds:schemaRef ds:uri="http://purl.org/dc/dcmitype/"/>
    <ds:schemaRef ds:uri="http://purl.org/dc/elements/1.1/"/>
    <ds:schemaRef ds:uri="http://schemas.openxmlformats.org/package/2006/metadata/core-properties"/>
    <ds:schemaRef ds:uri="dcff02b9-5787-4dc6-80f3-88b8995a0c98"/>
  </ds:schemaRefs>
</ds:datastoreItem>
</file>

<file path=customXml/itemProps2.xml><?xml version="1.0" encoding="utf-8"?>
<ds:datastoreItem xmlns:ds="http://schemas.openxmlformats.org/officeDocument/2006/customXml" ds:itemID="{BC2A5DD5-4B90-4C6C-AADB-37CF3BD06F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ff02b9-5787-4dc6-80f3-88b8995a0c98"/>
    <ds:schemaRef ds:uri="bd5917b9-1072-4542-a29f-7d9c03b8a6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D91DC9-08C3-4379-BB51-E97DFB15E3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703</TotalTime>
  <Words>5927</Words>
  <Application>Microsoft Office PowerPoint</Application>
  <PresentationFormat>Widescreen</PresentationFormat>
  <Paragraphs>306</Paragraphs>
  <Slides>44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Aptos</vt:lpstr>
      <vt:lpstr>Arial</vt:lpstr>
      <vt:lpstr>Calibri</vt:lpstr>
      <vt:lpstr>Times New Roman</vt:lpstr>
      <vt:lpstr>Office Theme</vt:lpstr>
      <vt:lpstr>PowerPoint Presentation</vt:lpstr>
      <vt:lpstr>PowerPoint Presentation</vt:lpstr>
      <vt:lpstr>PowerPoint Presentation</vt:lpstr>
      <vt:lpstr>Creating a tiered and flexible model of care which shifts the balance from hospice building based to community focused care</vt:lpstr>
      <vt:lpstr>Creating a tiered and flexible model of care which shifts the balance from hospice building based to community focused care</vt:lpstr>
      <vt:lpstr>Creating a tiered and flexible model of care which shifts the balance from hospice building based to community focused care</vt:lpstr>
      <vt:lpstr>Creating a tiered and flexible model of care which shifts the balance from hospice building based to community focused care</vt:lpstr>
      <vt:lpstr>Creating a tiered and flexible model of care which shifts the balance from hospice building based to community focused care</vt:lpstr>
      <vt:lpstr>Creating new knowledge and innovative ways of working to influence the wider provision of palliative and hospice care</vt:lpstr>
      <vt:lpstr>Creating new knowledge and innovative ways of working to influence the wider provision of palliative and hospice care </vt:lpstr>
      <vt:lpstr>Creating new knowledge and innovative ways of working to influence the wider provision of palliative and hospice care</vt:lpstr>
      <vt:lpstr>Creating new knowledge and innovative ways of working to influence the wider provision of palliative and hospice care</vt:lpstr>
      <vt:lpstr>Creating new knowledge and innovative ways of working to influence the wider provision of palliative and hospice care</vt:lpstr>
      <vt:lpstr>Creating an environment of community engagement, support and partnership</vt:lpstr>
      <vt:lpstr>Creating an environment of community engagement, support and partnership</vt:lpstr>
      <vt:lpstr>Creating an environment of community engagement, support and partnership</vt:lpstr>
      <vt:lpstr>Creating new ways to share our message, aims and objectives with our community, and new ways to engage with our supporters and donors</vt:lpstr>
      <vt:lpstr>PowerPoint Presentation</vt:lpstr>
      <vt:lpstr>Creating research evidence and integrating into educational and clinical services</vt:lpstr>
      <vt:lpstr>Creating research evidence and integrating into educational and clinical services</vt:lpstr>
      <vt:lpstr>Creating research evidence and integrating into educational and clinical services</vt:lpstr>
      <vt:lpstr>Creating research evidence and integrating into educational and clinical services</vt:lpstr>
      <vt:lpstr>PowerPoint Presentation</vt:lpstr>
      <vt:lpstr>PowerPoint Presentation</vt:lpstr>
      <vt:lpstr>Empowering families by providing education and support to aid their resilience in the face of a loved one with a terminal illness</vt:lpstr>
      <vt:lpstr>Empowering leaders across the Hospice to develop more person centred care approaches and opportunities closer to, or at, the homes of those we support</vt:lpstr>
      <vt:lpstr>Empowering leaders across the Hospice to develop more person centred care approaches and opportunities closer to, or at, the homes of those we support</vt:lpstr>
      <vt:lpstr>PowerPoint Presentation</vt:lpstr>
      <vt:lpstr>Empowering our dynamic and diverse workforce of staff and volunteers with the knowledge and skills to undertake their roles flexibly</vt:lpstr>
      <vt:lpstr>Empowering our community by listening to their voices and developing adaptable and responsive services specific to their needs using a research-based approach</vt:lpstr>
      <vt:lpstr>PowerPoint Presentation</vt:lpstr>
      <vt:lpstr>Prudently managing our income and reserves to ensure sustainability for the future</vt:lpstr>
      <vt:lpstr>Prudently managing our income and reserves to ensure sustainability for the future</vt:lpstr>
      <vt:lpstr>Contributing to climate sustainability through engagement with green energy sources, recycling and upcycling initiatives</vt:lpstr>
      <vt:lpstr>Contributing to climate sustainability through engagement with green energy sources, recycling and upcycling initiatives</vt:lpstr>
      <vt:lpstr>Building on the established reputation of the Hospice and brand</vt:lpstr>
      <vt:lpstr>Building on the established reputation of the Hospice and brand</vt:lpstr>
      <vt:lpstr>Sustaining Hospice care long term by integrating with creative partnerships for joint service delivery</vt:lpstr>
      <vt:lpstr>Sustaining Hospice care long term by integrating with creative partnerships for joint service delivery</vt:lpstr>
      <vt:lpstr>Embedding organisational resilience into strategic changes in order to ensure long term sustainability</vt:lpstr>
      <vt:lpstr>The Strength Behind our Stories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ShapeSlide</dc:creator>
  <cp:lastModifiedBy>Jackie Stone</cp:lastModifiedBy>
  <cp:revision>5</cp:revision>
  <cp:lastPrinted>2024-11-21T14:25:16Z</cp:lastPrinted>
  <dcterms:created xsi:type="dcterms:W3CDTF">2024-10-16T14:55:58Z</dcterms:created>
  <dcterms:modified xsi:type="dcterms:W3CDTF">2024-12-16T14:37:26Z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2021-12-20T00:00:00Z</vt:filetime>
  </property>
  <property fmtid="{D5CDD505-2E9C-101B-9397-08002B2CF9AE}" pid="3" name="Creator">
    <vt:lpwstr>Microsoft® PowerPoint® 2013</vt:lpwstr>
  </property>
  <property fmtid="{D5CDD505-2E9C-101B-9397-08002B2CF9AE}" pid="4" name="LastSaved">
    <vt:filetime>2024-10-16T00:00:00Z</vt:filetime>
  </property>
  <property fmtid="{D5CDD505-2E9C-101B-9397-08002B2CF9AE}" pid="5" name="Producer">
    <vt:lpwstr>Microsoft® PowerPoint® 2013</vt:lpwstr>
  </property>
  <property fmtid="{D5CDD505-2E9C-101B-9397-08002B2CF9AE}" pid="6" name="MSIP_Label_059fba1a-bf0a-4f22-9199-73d031ed2d45_Enabled">
    <vt:lpwstr>true</vt:lpwstr>
  </property>
  <property fmtid="{D5CDD505-2E9C-101B-9397-08002B2CF9AE}" pid="7" name="MSIP_Label_059fba1a-bf0a-4f22-9199-73d031ed2d45_SetDate">
    <vt:lpwstr>2024-10-17T09:48:32Z</vt:lpwstr>
  </property>
  <property fmtid="{D5CDD505-2E9C-101B-9397-08002B2CF9AE}" pid="8" name="MSIP_Label_059fba1a-bf0a-4f22-9199-73d031ed2d45_Method">
    <vt:lpwstr>Standard</vt:lpwstr>
  </property>
  <property fmtid="{D5CDD505-2E9C-101B-9397-08002B2CF9AE}" pid="9" name="MSIP_Label_059fba1a-bf0a-4f22-9199-73d031ed2d45_Name">
    <vt:lpwstr>Official label</vt:lpwstr>
  </property>
  <property fmtid="{D5CDD505-2E9C-101B-9397-08002B2CF9AE}" pid="10" name="MSIP_Label_059fba1a-bf0a-4f22-9199-73d031ed2d45_SiteId">
    <vt:lpwstr>e2b41bea-839b-422a-bb11-02c39aad5609</vt:lpwstr>
  </property>
  <property fmtid="{D5CDD505-2E9C-101B-9397-08002B2CF9AE}" pid="11" name="MSIP_Label_059fba1a-bf0a-4f22-9199-73d031ed2d45_ActionId">
    <vt:lpwstr>60ee7469-851b-45d5-b3b1-8d59bd035ecf</vt:lpwstr>
  </property>
  <property fmtid="{D5CDD505-2E9C-101B-9397-08002B2CF9AE}" pid="12" name="MSIP_Label_059fba1a-bf0a-4f22-9199-73d031ed2d45_ContentBits">
    <vt:lpwstr>1</vt:lpwstr>
  </property>
  <property fmtid="{D5CDD505-2E9C-101B-9397-08002B2CF9AE}" pid="13" name="ClassificationContentMarkingHeaderLocations">
    <vt:lpwstr>Office Theme:8</vt:lpwstr>
  </property>
  <property fmtid="{D5CDD505-2E9C-101B-9397-08002B2CF9AE}" pid="14" name="ClassificationContentMarkingHeaderText">
    <vt:lpwstr>Official</vt:lpwstr>
  </property>
  <property fmtid="{D5CDD505-2E9C-101B-9397-08002B2CF9AE}" pid="15" name="ContentTypeId">
    <vt:lpwstr>0x010100E803E0FC29C9BF4CAFA39875383E97CF</vt:lpwstr>
  </property>
  <property fmtid="{D5CDD505-2E9C-101B-9397-08002B2CF9AE}" pid="16" name="MediaServiceImageTags">
    <vt:lpwstr/>
  </property>
</Properties>
</file>