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8"/>
  </p:notesMasterIdLst>
  <p:sldIdLst>
    <p:sldId id="260" r:id="rId7"/>
  </p:sldIdLst>
  <p:sldSz cx="12192000" cy="6858000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D7D7D7"/>
    <a:srgbClr val="F5B9E5"/>
    <a:srgbClr val="4472C4"/>
    <a:srgbClr val="70AD47"/>
    <a:srgbClr val="7030A0"/>
    <a:srgbClr val="99BCE4"/>
    <a:srgbClr val="A7C4E6"/>
    <a:srgbClr val="B1C3E3"/>
    <a:srgbClr val="0D0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Don" userId="65cc49ab-9433-4ef6-ad8f-c93365c199cc" providerId="ADAL" clId="{6C9EF5B5-346C-4F8B-BA6D-EF7B0109E445}"/>
    <pc:docChg chg="modSld">
      <pc:chgData name="Nicole Don" userId="65cc49ab-9433-4ef6-ad8f-c93365c199cc" providerId="ADAL" clId="{6C9EF5B5-346C-4F8B-BA6D-EF7B0109E445}" dt="2025-09-18T08:03:32.745" v="0" actId="20577"/>
      <pc:docMkLst>
        <pc:docMk/>
      </pc:docMkLst>
      <pc:sldChg chg="modSp mod">
        <pc:chgData name="Nicole Don" userId="65cc49ab-9433-4ef6-ad8f-c93365c199cc" providerId="ADAL" clId="{6C9EF5B5-346C-4F8B-BA6D-EF7B0109E445}" dt="2025-09-18T08:03:32.745" v="0" actId="20577"/>
        <pc:sldMkLst>
          <pc:docMk/>
          <pc:sldMk cId="1078943695" sldId="260"/>
        </pc:sldMkLst>
        <pc:spChg chg="mod">
          <ac:chgData name="Nicole Don" userId="65cc49ab-9433-4ef6-ad8f-c93365c199cc" providerId="ADAL" clId="{6C9EF5B5-346C-4F8B-BA6D-EF7B0109E445}" dt="2025-09-18T08:03:32.745" v="0" actId="20577"/>
          <ac:spMkLst>
            <pc:docMk/>
            <pc:sldMk cId="1078943695" sldId="260"/>
            <ac:spMk id="12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C6E87-63C3-44B7-851D-5B91D8F6677E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452A0-A87D-4677-A110-D0A9C9541C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95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B452A0-A87D-4677-A110-D0A9C9541C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76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D1E2D-E3B3-434A-9734-68A6DD147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4372C-E411-40BB-A711-3DBAA4D4C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58BFF-E415-4639-BE78-EE61A033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08BD7-F353-47AC-A7BA-31DAA4D9F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D2DEC-14D4-49EA-B052-193AAA28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39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138C-5591-4CE1-B79A-E272FC537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4F3C5-16DF-41B2-859B-C892684DD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83710-85B0-4666-9E26-88A473F70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23A8F-4A27-4D79-B3E7-458F97588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18F51-7E70-47C1-BA17-9CF524942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98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ACBC81-F2CA-4F02-A49C-B811F8C6A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49787-016A-463C-A935-B316FB17E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ED744-6CE8-4658-A436-F86BABD6F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E1DA6-EB4B-465C-958D-15F6DB23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48020-AA74-4013-A06E-848AF32E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24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0152-6D64-498D-956E-9DFC361B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CE76C-7D19-40B2-9678-9EBB38C0E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5659C-DF9E-4976-BF64-9E4181F1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3ED78-A9EA-4A5D-B37F-D405C0512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2151B-A5EA-46C3-8EB5-7A1318DC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1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AF4AE-2BCC-472E-8802-251D14A41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DE314-AE8F-4A63-930C-BFC14B0D3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941A1-59D3-43A7-945C-FAF8A6D68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BC4DD-C655-4B58-A9D2-01B05376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7CC6-BED8-4987-94DD-282009926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6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F9447-79FA-45EB-9346-F45EA886B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31BF8-A0AA-4B0B-975E-3433A6A8C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2D0DE-9874-410D-9E74-A82315FAC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FF2C5-85E4-4BDC-A1B0-A07EBB9E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B0347-A92E-48A1-83F8-8210525B9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E6CC6-1B59-4CE9-BD06-CFA16382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46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2755-C06A-4779-AA17-424A2B935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74708-230D-42E4-B7EF-345923991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963BF-5B2C-45C4-97BE-13D0D828E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89041-C78A-4C3B-98D6-0632DC4B28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45E16C-DA0B-4B0B-96A7-05C1EF0DAF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6CB637-6BBB-4850-A00C-224DA6F10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80D007-EA8F-4E66-9AC9-60CDC7A5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03FA6A-1343-4F65-9494-174C1168F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88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DCC8-6CB8-435B-BFC1-83F97E5AB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05F14-E27F-4D7A-8BD7-B79B3BC30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AFB8E-29C1-441E-97C1-78ABFBB51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C89D6-11B2-4C0A-BD98-D0C76271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08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BA73F-287F-4C95-9A5F-A7781BB5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03088-8460-4C46-BCA9-3A5341FB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FDA27-7353-4788-B06F-4891A838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26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669C8-5604-479A-8C83-AD6C5EAE4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63701-282F-4BE8-BADE-E46721E05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72B4F-A848-4B8A-A817-039CD04AB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E5D20-839D-4BFD-8405-051C6DAD2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0968C-ABAB-496C-9C80-076CFE71E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A7506-B11F-4B6A-997C-32BC3138A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56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4D0A3-8F5B-4C7D-8449-52FC1FE5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70385B-600E-4314-B66E-509807A820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2AC46-E911-4B22-8FB0-BBDCBC1F0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308B2-6240-47E5-B81C-AE253018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88DA2-A08D-467C-B27D-56651720B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F3243-A59A-430F-AB9C-E4F221FB1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4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D94138-1C5D-4811-8F4A-B8C19ADE2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126E5-B956-4222-820C-102D2AB65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7B3DD-742C-48BC-BAE3-5F6CB2AD35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EDBC8-EDDE-4D48-ACA7-69393458695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C8A9A-D6C7-4B7F-8BA0-9080B4E4B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4931D-B143-4BBA-AF6C-8339D514F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CA3F-BD86-45FB-91F9-2B49F53983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29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" name="Straight Connector 139">
            <a:extLst>
              <a:ext uri="{FF2B5EF4-FFF2-40B4-BE49-F238E27FC236}">
                <a16:creationId xmlns:a16="http://schemas.microsoft.com/office/drawing/2014/main" id="{A65B3472-D144-CF46-05C4-D6652C4527A1}"/>
              </a:ext>
            </a:extLst>
          </p:cNvPr>
          <p:cNvCxnSpPr>
            <a:cxnSpLocks/>
            <a:stCxn id="68" idx="1"/>
            <a:endCxn id="75" idx="3"/>
          </p:cNvCxnSpPr>
          <p:nvPr/>
        </p:nvCxnSpPr>
        <p:spPr>
          <a:xfrm rot="10800000" flipV="1">
            <a:off x="1663545" y="5139162"/>
            <a:ext cx="244124" cy="6240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39">
            <a:extLst>
              <a:ext uri="{FF2B5EF4-FFF2-40B4-BE49-F238E27FC236}">
                <a16:creationId xmlns:a16="http://schemas.microsoft.com/office/drawing/2014/main" id="{20230D6B-FAFA-1177-7B2D-7F78153BDEE6}"/>
              </a:ext>
            </a:extLst>
          </p:cNvPr>
          <p:cNvCxnSpPr>
            <a:cxnSpLocks/>
            <a:stCxn id="81" idx="3"/>
            <a:endCxn id="68" idx="3"/>
          </p:cNvCxnSpPr>
          <p:nvPr/>
        </p:nvCxnSpPr>
        <p:spPr>
          <a:xfrm flipH="1">
            <a:off x="2956683" y="4568844"/>
            <a:ext cx="4660547" cy="570319"/>
          </a:xfrm>
          <a:prstGeom prst="bentConnector3">
            <a:avLst>
              <a:gd name="adj1" fmla="val 98324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39">
            <a:extLst>
              <a:ext uri="{FF2B5EF4-FFF2-40B4-BE49-F238E27FC236}">
                <a16:creationId xmlns:a16="http://schemas.microsoft.com/office/drawing/2014/main" id="{38BED994-0C89-1FB0-4B74-81179E3ED8FB}"/>
              </a:ext>
            </a:extLst>
          </p:cNvPr>
          <p:cNvCxnSpPr>
            <a:cxnSpLocks/>
            <a:stCxn id="64" idx="1"/>
            <a:endCxn id="124" idx="3"/>
          </p:cNvCxnSpPr>
          <p:nvPr/>
        </p:nvCxnSpPr>
        <p:spPr>
          <a:xfrm rot="10800000">
            <a:off x="2956684" y="3491375"/>
            <a:ext cx="7085968" cy="104597"/>
          </a:xfrm>
          <a:prstGeom prst="bentConnector3">
            <a:avLst>
              <a:gd name="adj1" fmla="val 98750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139">
            <a:extLst>
              <a:ext uri="{FF2B5EF4-FFF2-40B4-BE49-F238E27FC236}">
                <a16:creationId xmlns:a16="http://schemas.microsoft.com/office/drawing/2014/main" id="{221A1F02-87D1-7292-DF7B-6A1D9229465A}"/>
              </a:ext>
            </a:extLst>
          </p:cNvPr>
          <p:cNvCxnSpPr>
            <a:cxnSpLocks/>
            <a:stCxn id="24" idx="1"/>
            <a:endCxn id="35" idx="2"/>
          </p:cNvCxnSpPr>
          <p:nvPr/>
        </p:nvCxnSpPr>
        <p:spPr>
          <a:xfrm rot="10800000">
            <a:off x="6016947" y="2422544"/>
            <a:ext cx="2542702" cy="41951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8A9EF4EE-0896-C210-9C6A-4CFF34F31248}"/>
              </a:ext>
            </a:extLst>
          </p:cNvPr>
          <p:cNvSpPr/>
          <p:nvPr/>
        </p:nvSpPr>
        <p:spPr>
          <a:xfrm>
            <a:off x="6109251" y="4085518"/>
            <a:ext cx="1507979" cy="96665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58577A39-B99C-6E2F-FA83-2AE167975379}"/>
              </a:ext>
            </a:extLst>
          </p:cNvPr>
          <p:cNvSpPr/>
          <p:nvPr/>
        </p:nvSpPr>
        <p:spPr>
          <a:xfrm>
            <a:off x="3154403" y="4091999"/>
            <a:ext cx="2844712" cy="9666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EC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5411638" y="1922481"/>
            <a:ext cx="1210618" cy="500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000" b="1" dirty="0"/>
              <a:t>CEO</a:t>
            </a:r>
          </a:p>
          <a:p>
            <a:pPr lvl="0" algn="ctr"/>
            <a:r>
              <a:rPr lang="en-GB" sz="1000" b="1" dirty="0"/>
              <a:t>37 hrs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67506" y="2250572"/>
            <a:ext cx="1090612" cy="588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800" b="1" dirty="0"/>
              <a:t>Services Manager</a:t>
            </a:r>
          </a:p>
          <a:p>
            <a:pPr lvl="0" algn="ctr"/>
            <a:r>
              <a:rPr lang="en-GB" sz="800" b="1" dirty="0"/>
              <a:t>37 hrs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287455" y="2592025"/>
            <a:ext cx="1096551" cy="5000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fr-FR" sz="900" b="1" dirty="0"/>
              <a:t>Admin</a:t>
            </a:r>
          </a:p>
          <a:p>
            <a:pPr lvl="0" algn="ctr"/>
            <a:r>
              <a:rPr lang="fr-FR" sz="900" b="1" dirty="0"/>
              <a:t>25 </a:t>
            </a:r>
            <a:r>
              <a:rPr lang="fr-FR" sz="900" b="1" dirty="0" err="1"/>
              <a:t>hrs</a:t>
            </a:r>
            <a:endParaRPr lang="fr-FR" sz="900" b="1" dirty="0"/>
          </a:p>
        </p:txBody>
      </p:sp>
      <p:sp>
        <p:nvSpPr>
          <p:cNvPr id="39" name="Rounded Rectangle 38"/>
          <p:cNvSpPr/>
          <p:nvPr/>
        </p:nvSpPr>
        <p:spPr>
          <a:xfrm>
            <a:off x="7449284" y="2592025"/>
            <a:ext cx="1052512" cy="500062"/>
          </a:xfrm>
          <a:prstGeom prst="roundRect">
            <a:avLst/>
          </a:prstGeom>
          <a:solidFill>
            <a:srgbClr val="70AD47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0"/>
            <a:r>
              <a:rPr lang="en-GB" sz="900" b="1" baseline="0" dirty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Fund Raising</a:t>
            </a:r>
            <a:r>
              <a:rPr lang="en-US" sz="900" dirty="0">
                <a:latin typeface="Calibri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en-GB" sz="900" b="1" baseline="0" dirty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8 hrs</a:t>
            </a:r>
            <a:endParaRPr lang="en-GB" sz="900" b="1" dirty="0">
              <a:ea typeface="Calibri"/>
              <a:cs typeface="Calibri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71001" y="2920529"/>
            <a:ext cx="1226951" cy="854873"/>
          </a:xfrm>
          <a:prstGeom prst="roundRect">
            <a:avLst/>
          </a:prstGeom>
          <a:solidFill>
            <a:srgbClr val="99BC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0000"/>
                </a:solidFill>
                <a:ea typeface="Calibri"/>
                <a:cs typeface="Calibri"/>
              </a:rPr>
              <a:t>Craigshill</a:t>
            </a:r>
          </a:p>
          <a:p>
            <a:pPr algn="ctr"/>
            <a:r>
              <a:rPr lang="en-GB" sz="800" b="1" dirty="0">
                <a:solidFill>
                  <a:srgbClr val="000000"/>
                </a:solidFill>
                <a:ea typeface="Calibri"/>
                <a:cs typeface="Calibri"/>
              </a:rPr>
              <a:t>Supported</a:t>
            </a:r>
          </a:p>
          <a:p>
            <a:pPr algn="ctr"/>
            <a:r>
              <a:rPr lang="en-GB" sz="800" b="1" dirty="0">
                <a:solidFill>
                  <a:srgbClr val="000000"/>
                </a:solidFill>
                <a:ea typeface="Calibri"/>
                <a:cs typeface="Calibri"/>
              </a:rPr>
              <a:t>Accommodation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64699" y="3967446"/>
            <a:ext cx="1306512" cy="10949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/>
              <a:t>The 2 Contracts</a:t>
            </a:r>
            <a:endParaRPr lang="en-GB" sz="800" b="1" dirty="0">
              <a:solidFill>
                <a:schemeClr val="dk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3230305" y="4353091"/>
            <a:ext cx="1331912" cy="576262"/>
          </a:xfrm>
          <a:prstGeom prst="roundRect">
            <a:avLst/>
          </a:prstGeom>
          <a:solidFill>
            <a:srgbClr val="CCEC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00" b="1" dirty="0"/>
              <a:t>Support Worker</a:t>
            </a:r>
          </a:p>
          <a:p>
            <a:pPr lvl="0" algn="ctr"/>
            <a:r>
              <a:rPr lang="en-GB" sz="800" b="1" dirty="0"/>
              <a:t>37 hrs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4608519" y="4370661"/>
            <a:ext cx="1331912" cy="555979"/>
          </a:xfrm>
          <a:prstGeom prst="roundRect">
            <a:avLst/>
          </a:prstGeom>
          <a:solidFill>
            <a:srgbClr val="CCEC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a typeface="Calibri"/>
                <a:cs typeface="Calibri"/>
              </a:rPr>
              <a:t>Support Worker</a:t>
            </a:r>
          </a:p>
          <a:p>
            <a:pPr algn="ctr"/>
            <a:r>
              <a:rPr lang="en-GB" sz="800" b="1" dirty="0">
                <a:ea typeface="Calibri"/>
                <a:cs typeface="Calibri"/>
              </a:rPr>
              <a:t>37 hrs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1907669" y="3063937"/>
            <a:ext cx="1049015" cy="85487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00" b="1" dirty="0"/>
              <a:t>Team Leader</a:t>
            </a:r>
            <a:endParaRPr lang="en-GB" sz="800" b="1" dirty="0">
              <a:ea typeface="Calibri"/>
              <a:cs typeface="Calibri"/>
            </a:endParaRPr>
          </a:p>
          <a:p>
            <a:pPr lvl="0" algn="ctr"/>
            <a:r>
              <a:rPr lang="en-GB" sz="800" b="1" dirty="0"/>
              <a:t>37hrs (MAT)</a:t>
            </a:r>
          </a:p>
          <a:p>
            <a:pPr lvl="0" algn="ctr"/>
            <a:r>
              <a:rPr lang="en-GB" sz="800" b="1">
                <a:ea typeface="Calibri"/>
                <a:cs typeface="Calibri"/>
              </a:rPr>
              <a:t>37 </a:t>
            </a:r>
            <a:r>
              <a:rPr lang="en-GB" sz="800" b="1" dirty="0">
                <a:ea typeface="Calibri"/>
                <a:cs typeface="Calibri"/>
              </a:rPr>
              <a:t>hrs</a:t>
            </a:r>
          </a:p>
        </p:txBody>
      </p:sp>
      <p:cxnSp>
        <p:nvCxnSpPr>
          <p:cNvPr id="140" name="Straight Connector 139"/>
          <p:cNvCxnSpPr>
            <a:cxnSpLocks/>
            <a:stCxn id="40" idx="3"/>
            <a:endCxn id="124" idx="1"/>
          </p:cNvCxnSpPr>
          <p:nvPr/>
        </p:nvCxnSpPr>
        <p:spPr>
          <a:xfrm>
            <a:off x="1597952" y="3347966"/>
            <a:ext cx="309717" cy="1434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9" name="Footer Placeholder 108"/>
          <p:cNvSpPr>
            <a:spLocks noGrp="1"/>
          </p:cNvSpPr>
          <p:nvPr>
            <p:ph type="ftr" sz="quarter" idx="11"/>
          </p:nvPr>
        </p:nvSpPr>
        <p:spPr>
          <a:xfrm>
            <a:off x="0" y="6480912"/>
            <a:ext cx="1045297" cy="364960"/>
          </a:xfrm>
        </p:spPr>
        <p:txBody>
          <a:bodyPr/>
          <a:lstStyle/>
          <a:p>
            <a:r>
              <a:rPr lang="en-GB" dirty="0"/>
              <a:t>30/07/2026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907669" y="4662834"/>
            <a:ext cx="1049014" cy="95265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Team Leader</a:t>
            </a:r>
          </a:p>
          <a:p>
            <a:pPr algn="ctr"/>
            <a:r>
              <a:rPr lang="en-GB" sz="800" b="1" dirty="0">
                <a:solidFill>
                  <a:schemeClr val="lt1"/>
                </a:solidFill>
              </a:rPr>
              <a:t>37 hrs</a:t>
            </a:r>
          </a:p>
        </p:txBody>
      </p:sp>
      <p:cxnSp>
        <p:nvCxnSpPr>
          <p:cNvPr id="87" name="Straight Connector 139"/>
          <p:cNvCxnSpPr>
            <a:cxnSpLocks/>
            <a:stCxn id="41" idx="3"/>
            <a:endCxn id="68" idx="1"/>
          </p:cNvCxnSpPr>
          <p:nvPr/>
        </p:nvCxnSpPr>
        <p:spPr>
          <a:xfrm>
            <a:off x="1671211" y="4514936"/>
            <a:ext cx="236458" cy="6242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D6AD302-AFCC-E120-8CE8-DA005D2BB08F}"/>
              </a:ext>
            </a:extLst>
          </p:cNvPr>
          <p:cNvSpPr/>
          <p:nvPr/>
        </p:nvSpPr>
        <p:spPr>
          <a:xfrm>
            <a:off x="8559649" y="2588056"/>
            <a:ext cx="1090083" cy="508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sz="900" b="1" baseline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Finance</a:t>
            </a:r>
            <a:r>
              <a:rPr lang="en-US" sz="900">
                <a:latin typeface="Calibri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en-GB" sz="900" b="1" baseline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External</a:t>
            </a:r>
            <a:endParaRPr lang="en-GB"/>
          </a:p>
        </p:txBody>
      </p:sp>
      <p:sp>
        <p:nvSpPr>
          <p:cNvPr id="9" name="Rounded Rectangle 1">
            <a:extLst>
              <a:ext uri="{FF2B5EF4-FFF2-40B4-BE49-F238E27FC236}">
                <a16:creationId xmlns:a16="http://schemas.microsoft.com/office/drawing/2014/main" id="{B3564152-1761-C373-C354-919ECF4EB659}"/>
              </a:ext>
            </a:extLst>
          </p:cNvPr>
          <p:cNvSpPr/>
          <p:nvPr/>
        </p:nvSpPr>
        <p:spPr>
          <a:xfrm>
            <a:off x="5304477" y="511282"/>
            <a:ext cx="1052512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/>
              <a:t>Tony Holloran Chair</a:t>
            </a:r>
          </a:p>
        </p:txBody>
      </p:sp>
      <p:sp>
        <p:nvSpPr>
          <p:cNvPr id="30" name="Rounded Rectangle 2">
            <a:extLst>
              <a:ext uri="{FF2B5EF4-FFF2-40B4-BE49-F238E27FC236}">
                <a16:creationId xmlns:a16="http://schemas.microsoft.com/office/drawing/2014/main" id="{487C8129-7EE2-D468-C255-6BA2B5C5EC52}"/>
              </a:ext>
            </a:extLst>
          </p:cNvPr>
          <p:cNvSpPr/>
          <p:nvPr/>
        </p:nvSpPr>
        <p:spPr>
          <a:xfrm>
            <a:off x="5460391" y="1294630"/>
            <a:ext cx="1052512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 dirty="0"/>
              <a:t>David Greaves</a:t>
            </a:r>
          </a:p>
          <a:p>
            <a:pPr lvl="0" algn="ctr"/>
            <a:r>
              <a:rPr lang="en-GB" sz="900" dirty="0"/>
              <a:t>Vice Chair</a:t>
            </a:r>
          </a:p>
        </p:txBody>
      </p:sp>
      <p:sp>
        <p:nvSpPr>
          <p:cNvPr id="32" name="Rounded Rectangle 3">
            <a:extLst>
              <a:ext uri="{FF2B5EF4-FFF2-40B4-BE49-F238E27FC236}">
                <a16:creationId xmlns:a16="http://schemas.microsoft.com/office/drawing/2014/main" id="{3C13AF91-23F1-FE40-8933-FE85729378D4}"/>
              </a:ext>
            </a:extLst>
          </p:cNvPr>
          <p:cNvSpPr/>
          <p:nvPr/>
        </p:nvSpPr>
        <p:spPr>
          <a:xfrm>
            <a:off x="4233717" y="1294630"/>
            <a:ext cx="1052512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/>
              <a:t>Vince Bowles</a:t>
            </a:r>
          </a:p>
          <a:p>
            <a:pPr lvl="0" algn="ctr"/>
            <a:r>
              <a:rPr lang="en-GB" sz="900"/>
              <a:t>Member </a:t>
            </a:r>
          </a:p>
        </p:txBody>
      </p:sp>
      <p:sp>
        <p:nvSpPr>
          <p:cNvPr id="33" name="Rounded Rectangle 5">
            <a:extLst>
              <a:ext uri="{FF2B5EF4-FFF2-40B4-BE49-F238E27FC236}">
                <a16:creationId xmlns:a16="http://schemas.microsoft.com/office/drawing/2014/main" id="{D83C1956-376A-D1E8-52C2-4B532F0CAE41}"/>
              </a:ext>
            </a:extLst>
          </p:cNvPr>
          <p:cNvSpPr/>
          <p:nvPr/>
        </p:nvSpPr>
        <p:spPr>
          <a:xfrm>
            <a:off x="6718602" y="1294630"/>
            <a:ext cx="1052512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/>
              <a:t>Craig Meek</a:t>
            </a:r>
          </a:p>
          <a:p>
            <a:pPr lvl="0" algn="ctr"/>
            <a:r>
              <a:rPr lang="en-GB" sz="900"/>
              <a:t>Member </a:t>
            </a:r>
          </a:p>
        </p:txBody>
      </p:sp>
      <p:sp>
        <p:nvSpPr>
          <p:cNvPr id="34" name="Rounded Rectangle 6">
            <a:extLst>
              <a:ext uri="{FF2B5EF4-FFF2-40B4-BE49-F238E27FC236}">
                <a16:creationId xmlns:a16="http://schemas.microsoft.com/office/drawing/2014/main" id="{0929A70B-EBA5-CFD2-673F-AE03937A0A90}"/>
              </a:ext>
            </a:extLst>
          </p:cNvPr>
          <p:cNvSpPr/>
          <p:nvPr/>
        </p:nvSpPr>
        <p:spPr>
          <a:xfrm>
            <a:off x="7942563" y="1294630"/>
            <a:ext cx="1138159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 dirty="0"/>
              <a:t>Vacant</a:t>
            </a:r>
          </a:p>
        </p:txBody>
      </p:sp>
      <p:sp>
        <p:nvSpPr>
          <p:cNvPr id="43" name="Rounded Rectangle 7">
            <a:extLst>
              <a:ext uri="{FF2B5EF4-FFF2-40B4-BE49-F238E27FC236}">
                <a16:creationId xmlns:a16="http://schemas.microsoft.com/office/drawing/2014/main" id="{F84AB39D-85E6-2047-74B9-DE5F72C7EB32}"/>
              </a:ext>
            </a:extLst>
          </p:cNvPr>
          <p:cNvSpPr/>
          <p:nvPr/>
        </p:nvSpPr>
        <p:spPr>
          <a:xfrm>
            <a:off x="9136287" y="1294630"/>
            <a:ext cx="1052512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 dirty="0"/>
              <a:t>Kevin Coyle</a:t>
            </a:r>
          </a:p>
          <a:p>
            <a:pPr lvl="0" algn="ctr"/>
            <a:r>
              <a:rPr lang="en-GB" sz="900" dirty="0"/>
              <a:t>Member</a:t>
            </a:r>
          </a:p>
        </p:txBody>
      </p:sp>
      <p:cxnSp>
        <p:nvCxnSpPr>
          <p:cNvPr id="44" name="Elbow Connector 8">
            <a:extLst>
              <a:ext uri="{FF2B5EF4-FFF2-40B4-BE49-F238E27FC236}">
                <a16:creationId xmlns:a16="http://schemas.microsoft.com/office/drawing/2014/main" id="{EE96E1E9-D1F5-25E1-79B3-E5585E6530C0}"/>
              </a:ext>
            </a:extLst>
          </p:cNvPr>
          <p:cNvCxnSpPr>
            <a:stCxn id="9" idx="2"/>
            <a:endCxn id="30" idx="0"/>
          </p:cNvCxnSpPr>
          <p:nvPr/>
        </p:nvCxnSpPr>
        <p:spPr>
          <a:xfrm rot="16200000" flipH="1">
            <a:off x="5767047" y="1075030"/>
            <a:ext cx="283286" cy="155914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9">
            <a:extLst>
              <a:ext uri="{FF2B5EF4-FFF2-40B4-BE49-F238E27FC236}">
                <a16:creationId xmlns:a16="http://schemas.microsoft.com/office/drawing/2014/main" id="{504DFBFB-942E-EE43-04FF-59E49E3805B6}"/>
              </a:ext>
            </a:extLst>
          </p:cNvPr>
          <p:cNvCxnSpPr>
            <a:stCxn id="9" idx="2"/>
            <a:endCxn id="32" idx="0"/>
          </p:cNvCxnSpPr>
          <p:nvPr/>
        </p:nvCxnSpPr>
        <p:spPr>
          <a:xfrm rot="5400000">
            <a:off x="5153710" y="617607"/>
            <a:ext cx="283286" cy="1070760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11">
            <a:extLst>
              <a:ext uri="{FF2B5EF4-FFF2-40B4-BE49-F238E27FC236}">
                <a16:creationId xmlns:a16="http://schemas.microsoft.com/office/drawing/2014/main" id="{BF9031F9-18E5-BE92-B066-EE1D48FAD0F8}"/>
              </a:ext>
            </a:extLst>
          </p:cNvPr>
          <p:cNvCxnSpPr>
            <a:stCxn id="9" idx="2"/>
            <a:endCxn id="33" idx="0"/>
          </p:cNvCxnSpPr>
          <p:nvPr/>
        </p:nvCxnSpPr>
        <p:spPr>
          <a:xfrm rot="16200000" flipH="1">
            <a:off x="6396152" y="445924"/>
            <a:ext cx="283286" cy="1414125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12">
            <a:extLst>
              <a:ext uri="{FF2B5EF4-FFF2-40B4-BE49-F238E27FC236}">
                <a16:creationId xmlns:a16="http://schemas.microsoft.com/office/drawing/2014/main" id="{9FA9672C-A3AA-83B6-BF30-34B64F400DD1}"/>
              </a:ext>
            </a:extLst>
          </p:cNvPr>
          <p:cNvCxnSpPr>
            <a:stCxn id="9" idx="2"/>
            <a:endCxn id="34" idx="0"/>
          </p:cNvCxnSpPr>
          <p:nvPr/>
        </p:nvCxnSpPr>
        <p:spPr>
          <a:xfrm rot="16200000" flipH="1">
            <a:off x="7029545" y="-187468"/>
            <a:ext cx="283286" cy="2680910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13">
            <a:extLst>
              <a:ext uri="{FF2B5EF4-FFF2-40B4-BE49-F238E27FC236}">
                <a16:creationId xmlns:a16="http://schemas.microsoft.com/office/drawing/2014/main" id="{E67D61F7-6A0F-0300-B9AA-529F8B69556B}"/>
              </a:ext>
            </a:extLst>
          </p:cNvPr>
          <p:cNvCxnSpPr>
            <a:stCxn id="9" idx="2"/>
            <a:endCxn id="43" idx="0"/>
          </p:cNvCxnSpPr>
          <p:nvPr/>
        </p:nvCxnSpPr>
        <p:spPr>
          <a:xfrm rot="16200000" flipH="1">
            <a:off x="7604995" y="-762918"/>
            <a:ext cx="283286" cy="3831810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14">
            <a:extLst>
              <a:ext uri="{FF2B5EF4-FFF2-40B4-BE49-F238E27FC236}">
                <a16:creationId xmlns:a16="http://schemas.microsoft.com/office/drawing/2014/main" id="{DF8DA09E-22D0-C972-65E2-EB423CCA3BD3}"/>
              </a:ext>
            </a:extLst>
          </p:cNvPr>
          <p:cNvSpPr/>
          <p:nvPr/>
        </p:nvSpPr>
        <p:spPr>
          <a:xfrm>
            <a:off x="1755813" y="1294630"/>
            <a:ext cx="1152906" cy="51836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 dirty="0"/>
              <a:t>Suzanne McCulloch</a:t>
            </a:r>
          </a:p>
          <a:p>
            <a:pPr lvl="0" algn="ctr"/>
            <a:r>
              <a:rPr lang="en-GB" sz="900" dirty="0"/>
              <a:t>Treasurer</a:t>
            </a:r>
          </a:p>
        </p:txBody>
      </p:sp>
      <p:sp>
        <p:nvSpPr>
          <p:cNvPr id="62" name="Rounded Rectangle 15">
            <a:extLst>
              <a:ext uri="{FF2B5EF4-FFF2-40B4-BE49-F238E27FC236}">
                <a16:creationId xmlns:a16="http://schemas.microsoft.com/office/drawing/2014/main" id="{17BFF307-8F10-6B39-38CD-1FB959D33D3E}"/>
              </a:ext>
            </a:extLst>
          </p:cNvPr>
          <p:cNvSpPr/>
          <p:nvPr/>
        </p:nvSpPr>
        <p:spPr>
          <a:xfrm>
            <a:off x="3014093" y="1294630"/>
            <a:ext cx="1052512" cy="50006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00" dirty="0"/>
              <a:t>Mark Thorley</a:t>
            </a:r>
          </a:p>
          <a:p>
            <a:pPr lvl="0" algn="ctr"/>
            <a:r>
              <a:rPr lang="en-GB" sz="900" dirty="0"/>
              <a:t>Secretary</a:t>
            </a:r>
          </a:p>
        </p:txBody>
      </p:sp>
      <p:cxnSp>
        <p:nvCxnSpPr>
          <p:cNvPr id="71" name="Elbow Connector 16">
            <a:extLst>
              <a:ext uri="{FF2B5EF4-FFF2-40B4-BE49-F238E27FC236}">
                <a16:creationId xmlns:a16="http://schemas.microsoft.com/office/drawing/2014/main" id="{760E432B-092F-959F-5173-4D5DCEE7AC0B}"/>
              </a:ext>
            </a:extLst>
          </p:cNvPr>
          <p:cNvCxnSpPr>
            <a:stCxn id="9" idx="2"/>
            <a:endCxn id="62" idx="0"/>
          </p:cNvCxnSpPr>
          <p:nvPr/>
        </p:nvCxnSpPr>
        <p:spPr>
          <a:xfrm rot="5400000">
            <a:off x="4543898" y="7795"/>
            <a:ext cx="283286" cy="2290384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17">
            <a:extLst>
              <a:ext uri="{FF2B5EF4-FFF2-40B4-BE49-F238E27FC236}">
                <a16:creationId xmlns:a16="http://schemas.microsoft.com/office/drawing/2014/main" id="{D1F9FCFE-35D3-797D-EC63-D0D602608A0C}"/>
              </a:ext>
            </a:extLst>
          </p:cNvPr>
          <p:cNvCxnSpPr>
            <a:stCxn id="9" idx="2"/>
            <a:endCxn id="61" idx="0"/>
          </p:cNvCxnSpPr>
          <p:nvPr/>
        </p:nvCxnSpPr>
        <p:spPr>
          <a:xfrm rot="5400000">
            <a:off x="3939857" y="-596246"/>
            <a:ext cx="283286" cy="3498467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39">
            <a:extLst>
              <a:ext uri="{FF2B5EF4-FFF2-40B4-BE49-F238E27FC236}">
                <a16:creationId xmlns:a16="http://schemas.microsoft.com/office/drawing/2014/main" id="{FFC714B6-478C-68EC-08E2-A600AA285681}"/>
              </a:ext>
            </a:extLst>
          </p:cNvPr>
          <p:cNvSpPr/>
          <p:nvPr/>
        </p:nvSpPr>
        <p:spPr>
          <a:xfrm>
            <a:off x="364699" y="5312046"/>
            <a:ext cx="1298846" cy="902379"/>
          </a:xfrm>
          <a:prstGeom prst="roundRect">
            <a:avLst/>
          </a:prstGeom>
          <a:solidFill>
            <a:srgbClr val="D7D7D7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a typeface="Calibri"/>
                <a:cs typeface="Calibri"/>
              </a:rPr>
              <a:t>Community Outreach</a:t>
            </a:r>
          </a:p>
          <a:p>
            <a:pPr algn="ctr"/>
            <a:r>
              <a:rPr lang="en-GB" sz="800" b="1" dirty="0">
                <a:ea typeface="Calibri"/>
                <a:cs typeface="Calibri"/>
              </a:rPr>
              <a:t>Service</a:t>
            </a:r>
          </a:p>
        </p:txBody>
      </p:sp>
      <p:sp>
        <p:nvSpPr>
          <p:cNvPr id="76" name="Rounded Rectangle 44">
            <a:extLst>
              <a:ext uri="{FF2B5EF4-FFF2-40B4-BE49-F238E27FC236}">
                <a16:creationId xmlns:a16="http://schemas.microsoft.com/office/drawing/2014/main" id="{D3CD51C2-95C7-4A66-D5D8-8289E455B17D}"/>
              </a:ext>
            </a:extLst>
          </p:cNvPr>
          <p:cNvSpPr/>
          <p:nvPr/>
        </p:nvSpPr>
        <p:spPr>
          <a:xfrm>
            <a:off x="6177566" y="4355358"/>
            <a:ext cx="1331912" cy="5762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00" b="1" dirty="0"/>
              <a:t>Support Worker</a:t>
            </a:r>
          </a:p>
          <a:p>
            <a:pPr lvl="0" algn="ctr"/>
            <a:r>
              <a:rPr lang="en-GB" sz="800" b="1" dirty="0"/>
              <a:t>37 hrs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07079CD-A102-E96B-E18B-509726323492}"/>
              </a:ext>
            </a:extLst>
          </p:cNvPr>
          <p:cNvSpPr txBox="1"/>
          <p:nvPr/>
        </p:nvSpPr>
        <p:spPr>
          <a:xfrm>
            <a:off x="3763803" y="4100225"/>
            <a:ext cx="14993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Flats Visiting Support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EDD3F8D-976A-6043-DDFE-A6D31D5DD154}"/>
              </a:ext>
            </a:extLst>
          </p:cNvPr>
          <p:cNvSpPr txBox="1"/>
          <p:nvPr/>
        </p:nvSpPr>
        <p:spPr>
          <a:xfrm>
            <a:off x="6582168" y="4123608"/>
            <a:ext cx="5227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UASC</a:t>
            </a:r>
          </a:p>
        </p:txBody>
      </p:sp>
      <p:cxnSp>
        <p:nvCxnSpPr>
          <p:cNvPr id="91" name="Straight Connector 139">
            <a:extLst>
              <a:ext uri="{FF2B5EF4-FFF2-40B4-BE49-F238E27FC236}">
                <a16:creationId xmlns:a16="http://schemas.microsoft.com/office/drawing/2014/main" id="{FCA75330-9183-5525-90E1-73E9C7D62C68}"/>
              </a:ext>
            </a:extLst>
          </p:cNvPr>
          <p:cNvCxnSpPr>
            <a:cxnSpLocks/>
            <a:stCxn id="36" idx="3"/>
            <a:endCxn id="35" idx="2"/>
          </p:cNvCxnSpPr>
          <p:nvPr/>
        </p:nvCxnSpPr>
        <p:spPr>
          <a:xfrm flipV="1">
            <a:off x="1458118" y="2422543"/>
            <a:ext cx="4558829" cy="12251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139">
            <a:extLst>
              <a:ext uri="{FF2B5EF4-FFF2-40B4-BE49-F238E27FC236}">
                <a16:creationId xmlns:a16="http://schemas.microsoft.com/office/drawing/2014/main" id="{D3DB95DE-DDD9-8931-65F7-37C6550F2023}"/>
              </a:ext>
            </a:extLst>
          </p:cNvPr>
          <p:cNvCxnSpPr>
            <a:cxnSpLocks/>
            <a:stCxn id="75" idx="1"/>
            <a:endCxn id="36" idx="1"/>
          </p:cNvCxnSpPr>
          <p:nvPr/>
        </p:nvCxnSpPr>
        <p:spPr>
          <a:xfrm rot="10800000" flipH="1">
            <a:off x="364698" y="2545054"/>
            <a:ext cx="2807" cy="3218183"/>
          </a:xfrm>
          <a:prstGeom prst="bentConnector3">
            <a:avLst>
              <a:gd name="adj1" fmla="val -8143926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39">
            <a:extLst>
              <a:ext uri="{FF2B5EF4-FFF2-40B4-BE49-F238E27FC236}">
                <a16:creationId xmlns:a16="http://schemas.microsoft.com/office/drawing/2014/main" id="{88748FB4-0F91-6358-2D26-CABC032B0CF1}"/>
              </a:ext>
            </a:extLst>
          </p:cNvPr>
          <p:cNvCxnSpPr>
            <a:cxnSpLocks/>
            <a:stCxn id="40" idx="1"/>
          </p:cNvCxnSpPr>
          <p:nvPr/>
        </p:nvCxnSpPr>
        <p:spPr>
          <a:xfrm flipH="1">
            <a:off x="150725" y="3347966"/>
            <a:ext cx="220276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39">
            <a:extLst>
              <a:ext uri="{FF2B5EF4-FFF2-40B4-BE49-F238E27FC236}">
                <a16:creationId xmlns:a16="http://schemas.microsoft.com/office/drawing/2014/main" id="{254DBAC7-AB22-EFD1-FBB0-325923F9B7E2}"/>
              </a:ext>
            </a:extLst>
          </p:cNvPr>
          <p:cNvCxnSpPr>
            <a:cxnSpLocks/>
            <a:stCxn id="41" idx="1"/>
          </p:cNvCxnSpPr>
          <p:nvPr/>
        </p:nvCxnSpPr>
        <p:spPr>
          <a:xfrm flipH="1">
            <a:off x="139182" y="4514936"/>
            <a:ext cx="225517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DB1916A8-66D4-2B74-DE1B-DCA1D0F16981}"/>
              </a:ext>
            </a:extLst>
          </p:cNvPr>
          <p:cNvSpPr txBox="1"/>
          <p:nvPr/>
        </p:nvSpPr>
        <p:spPr>
          <a:xfrm>
            <a:off x="2362312" y="-43753"/>
            <a:ext cx="7415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Open Door Organisational Structure - January 26</a:t>
            </a:r>
          </a:p>
        </p:txBody>
      </p:sp>
      <p:cxnSp>
        <p:nvCxnSpPr>
          <p:cNvPr id="23" name="Straight Connector 139">
            <a:extLst>
              <a:ext uri="{FF2B5EF4-FFF2-40B4-BE49-F238E27FC236}">
                <a16:creationId xmlns:a16="http://schemas.microsoft.com/office/drawing/2014/main" id="{264CA38F-2C51-D534-15ED-C3ADC85A163B}"/>
              </a:ext>
            </a:extLst>
          </p:cNvPr>
          <p:cNvCxnSpPr>
            <a:cxnSpLocks/>
            <a:stCxn id="67" idx="1"/>
            <a:endCxn id="68" idx="3"/>
          </p:cNvCxnSpPr>
          <p:nvPr/>
        </p:nvCxnSpPr>
        <p:spPr>
          <a:xfrm rot="10800000">
            <a:off x="2956683" y="5139163"/>
            <a:ext cx="3060264" cy="580016"/>
          </a:xfrm>
          <a:prstGeom prst="bentConnector3">
            <a:avLst>
              <a:gd name="adj1" fmla="val 97261"/>
            </a:avLst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44">
            <a:extLst>
              <a:ext uri="{FF2B5EF4-FFF2-40B4-BE49-F238E27FC236}">
                <a16:creationId xmlns:a16="http://schemas.microsoft.com/office/drawing/2014/main" id="{7DFE30AA-769C-AB4C-0B78-18C054CD7457}"/>
              </a:ext>
            </a:extLst>
          </p:cNvPr>
          <p:cNvSpPr/>
          <p:nvPr/>
        </p:nvSpPr>
        <p:spPr>
          <a:xfrm>
            <a:off x="3244847" y="5431048"/>
            <a:ext cx="1331912" cy="576262"/>
          </a:xfrm>
          <a:prstGeom prst="roundRect">
            <a:avLst/>
          </a:prstGeom>
          <a:solidFill>
            <a:srgbClr val="D7D7D7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a typeface="Calibri"/>
                <a:cs typeface="Calibri"/>
              </a:rPr>
              <a:t>Outreach Officer</a:t>
            </a:r>
          </a:p>
          <a:p>
            <a:pPr algn="ctr"/>
            <a:r>
              <a:rPr lang="en-GB" sz="800" b="1" dirty="0">
                <a:ea typeface="Calibri"/>
                <a:cs typeface="Calibri"/>
              </a:rPr>
              <a:t>37 hrs</a:t>
            </a:r>
          </a:p>
        </p:txBody>
      </p:sp>
      <p:sp>
        <p:nvSpPr>
          <p:cNvPr id="38" name="Rounded Rectangle 44">
            <a:extLst>
              <a:ext uri="{FF2B5EF4-FFF2-40B4-BE49-F238E27FC236}">
                <a16:creationId xmlns:a16="http://schemas.microsoft.com/office/drawing/2014/main" id="{28D792A0-1F46-70C5-058F-4C3156BF85C7}"/>
              </a:ext>
            </a:extLst>
          </p:cNvPr>
          <p:cNvSpPr/>
          <p:nvPr/>
        </p:nvSpPr>
        <p:spPr>
          <a:xfrm>
            <a:off x="4630897" y="5431048"/>
            <a:ext cx="1331912" cy="576262"/>
          </a:xfrm>
          <a:prstGeom prst="roundRect">
            <a:avLst/>
          </a:prstGeom>
          <a:solidFill>
            <a:srgbClr val="D7D7D7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a typeface="Calibri"/>
                <a:cs typeface="Calibri"/>
              </a:rPr>
              <a:t>Outreach Officer</a:t>
            </a:r>
            <a:endParaRPr lang="en-US" sz="800" b="1" dirty="0">
              <a:ea typeface="Calibri"/>
              <a:cs typeface="Calibri"/>
            </a:endParaRPr>
          </a:p>
          <a:p>
            <a:pPr algn="ctr"/>
            <a:r>
              <a:rPr lang="en-GB" sz="800" b="1" dirty="0">
                <a:ea typeface="Calibri"/>
                <a:cs typeface="Calibri"/>
              </a:rPr>
              <a:t>37 hrs</a:t>
            </a:r>
          </a:p>
        </p:txBody>
      </p:sp>
      <p:sp>
        <p:nvSpPr>
          <p:cNvPr id="42" name="Rounded Rectangle 44">
            <a:extLst>
              <a:ext uri="{FF2B5EF4-FFF2-40B4-BE49-F238E27FC236}">
                <a16:creationId xmlns:a16="http://schemas.microsoft.com/office/drawing/2014/main" id="{EAEC3D6A-92B9-241D-5896-425384C0C564}"/>
              </a:ext>
            </a:extLst>
          </p:cNvPr>
          <p:cNvSpPr/>
          <p:nvPr/>
        </p:nvSpPr>
        <p:spPr>
          <a:xfrm>
            <a:off x="3134620" y="3307840"/>
            <a:ext cx="1331912" cy="576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0000"/>
                </a:solidFill>
                <a:ea typeface="Calibri"/>
                <a:cs typeface="Calibri"/>
              </a:rPr>
              <a:t>Project Worker</a:t>
            </a:r>
            <a:endParaRPr lang="en-US" sz="800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GB" sz="800" b="1" dirty="0">
                <a:solidFill>
                  <a:srgbClr val="000000"/>
                </a:solidFill>
                <a:ea typeface="Calibri"/>
                <a:cs typeface="Calibri"/>
              </a:rPr>
              <a:t>37 hrs</a:t>
            </a:r>
            <a:endParaRPr lang="en-GB" sz="800" b="1" dirty="0"/>
          </a:p>
        </p:txBody>
      </p:sp>
      <p:sp>
        <p:nvSpPr>
          <p:cNvPr id="50" name="Rounded Rectangle 44">
            <a:extLst>
              <a:ext uri="{FF2B5EF4-FFF2-40B4-BE49-F238E27FC236}">
                <a16:creationId xmlns:a16="http://schemas.microsoft.com/office/drawing/2014/main" id="{4E4F5C02-A947-FD38-EC5A-4DB3FD2EB765}"/>
              </a:ext>
            </a:extLst>
          </p:cNvPr>
          <p:cNvSpPr/>
          <p:nvPr/>
        </p:nvSpPr>
        <p:spPr>
          <a:xfrm>
            <a:off x="4516226" y="3307840"/>
            <a:ext cx="1331912" cy="576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GB" sz="800" b="1" dirty="0"/>
              <a:t>Project Worker</a:t>
            </a:r>
          </a:p>
          <a:p>
            <a:pPr lvl="0" algn="ctr"/>
            <a:r>
              <a:rPr lang="en-GB" sz="800" b="1" dirty="0"/>
              <a:t>18.5 hrs</a:t>
            </a:r>
          </a:p>
        </p:txBody>
      </p:sp>
      <p:sp>
        <p:nvSpPr>
          <p:cNvPr id="59" name="Rounded Rectangle 44">
            <a:extLst>
              <a:ext uri="{FF2B5EF4-FFF2-40B4-BE49-F238E27FC236}">
                <a16:creationId xmlns:a16="http://schemas.microsoft.com/office/drawing/2014/main" id="{C38FAAE9-2AE5-70A6-4CC1-44F1AB102F63}"/>
              </a:ext>
            </a:extLst>
          </p:cNvPr>
          <p:cNvSpPr/>
          <p:nvPr/>
        </p:nvSpPr>
        <p:spPr>
          <a:xfrm>
            <a:off x="5897832" y="3307840"/>
            <a:ext cx="1331912" cy="576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GB" sz="800" b="1" dirty="0"/>
              <a:t>Project Worker</a:t>
            </a:r>
          </a:p>
          <a:p>
            <a:pPr lvl="0" algn="ctr"/>
            <a:r>
              <a:rPr lang="en-GB" sz="800" b="1" dirty="0"/>
              <a:t>37 hrs</a:t>
            </a:r>
          </a:p>
        </p:txBody>
      </p:sp>
      <p:sp>
        <p:nvSpPr>
          <p:cNvPr id="60" name="Rounded Rectangle 44">
            <a:extLst>
              <a:ext uri="{FF2B5EF4-FFF2-40B4-BE49-F238E27FC236}">
                <a16:creationId xmlns:a16="http://schemas.microsoft.com/office/drawing/2014/main" id="{2E72FA35-6010-1CC3-C83E-0355A54BC322}"/>
              </a:ext>
            </a:extLst>
          </p:cNvPr>
          <p:cNvSpPr/>
          <p:nvPr/>
        </p:nvSpPr>
        <p:spPr>
          <a:xfrm>
            <a:off x="7279438" y="3307840"/>
            <a:ext cx="1331912" cy="576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GB" sz="800" b="1" dirty="0"/>
              <a:t>Project Worker</a:t>
            </a:r>
          </a:p>
          <a:p>
            <a:pPr lvl="0" algn="ctr"/>
            <a:r>
              <a:rPr lang="en-GB" sz="800" b="1" dirty="0"/>
              <a:t>37 hrs </a:t>
            </a:r>
          </a:p>
        </p:txBody>
      </p:sp>
      <p:sp>
        <p:nvSpPr>
          <p:cNvPr id="63" name="Rounded Rectangle 44">
            <a:extLst>
              <a:ext uri="{FF2B5EF4-FFF2-40B4-BE49-F238E27FC236}">
                <a16:creationId xmlns:a16="http://schemas.microsoft.com/office/drawing/2014/main" id="{DEEC4FB6-42ED-88DC-BB15-6532D07FB8E6}"/>
              </a:ext>
            </a:extLst>
          </p:cNvPr>
          <p:cNvSpPr/>
          <p:nvPr/>
        </p:nvSpPr>
        <p:spPr>
          <a:xfrm>
            <a:off x="8661044" y="3307840"/>
            <a:ext cx="1331912" cy="576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GB" sz="800" b="1" dirty="0"/>
              <a:t>Project Worker</a:t>
            </a:r>
          </a:p>
          <a:p>
            <a:pPr lvl="0" algn="ctr"/>
            <a:r>
              <a:rPr lang="en-GB" sz="800" b="1" dirty="0"/>
              <a:t>18.5 hrs</a:t>
            </a:r>
          </a:p>
        </p:txBody>
      </p:sp>
      <p:sp>
        <p:nvSpPr>
          <p:cNvPr id="64" name="Rounded Rectangle 44">
            <a:extLst>
              <a:ext uri="{FF2B5EF4-FFF2-40B4-BE49-F238E27FC236}">
                <a16:creationId xmlns:a16="http://schemas.microsoft.com/office/drawing/2014/main" id="{7B69EBDD-F80F-FF31-2A56-F2BFED88B9B2}"/>
              </a:ext>
            </a:extLst>
          </p:cNvPr>
          <p:cNvSpPr/>
          <p:nvPr/>
        </p:nvSpPr>
        <p:spPr>
          <a:xfrm>
            <a:off x="10042652" y="3307840"/>
            <a:ext cx="1331912" cy="576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GB" sz="800" b="1" dirty="0"/>
              <a:t>Cleaner</a:t>
            </a:r>
          </a:p>
          <a:p>
            <a:pPr lvl="0" algn="ctr"/>
            <a:r>
              <a:rPr lang="en-GB" sz="800" b="1" dirty="0"/>
              <a:t>16 hrs</a:t>
            </a:r>
          </a:p>
        </p:txBody>
      </p:sp>
      <p:sp>
        <p:nvSpPr>
          <p:cNvPr id="67" name="Rounded Rectangle 44">
            <a:extLst>
              <a:ext uri="{FF2B5EF4-FFF2-40B4-BE49-F238E27FC236}">
                <a16:creationId xmlns:a16="http://schemas.microsoft.com/office/drawing/2014/main" id="{2D0458E2-7C41-7FBC-CD4A-D3653254EB5A}"/>
              </a:ext>
            </a:extLst>
          </p:cNvPr>
          <p:cNvSpPr/>
          <p:nvPr/>
        </p:nvSpPr>
        <p:spPr>
          <a:xfrm>
            <a:off x="6016947" y="5431048"/>
            <a:ext cx="1331912" cy="576262"/>
          </a:xfrm>
          <a:prstGeom prst="roundRect">
            <a:avLst/>
          </a:prstGeom>
          <a:solidFill>
            <a:srgbClr val="D7D7D7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a typeface="Calibri"/>
                <a:cs typeface="Calibri"/>
              </a:rPr>
              <a:t>Outreach Officer</a:t>
            </a:r>
            <a:endParaRPr lang="en-US" sz="800" b="1" dirty="0">
              <a:ea typeface="Calibri"/>
              <a:cs typeface="Calibri"/>
            </a:endParaRPr>
          </a:p>
          <a:p>
            <a:pPr algn="ctr"/>
            <a:r>
              <a:rPr lang="en-GB" sz="800" b="1" dirty="0">
                <a:ea typeface="Calibri"/>
                <a:cs typeface="Calibri"/>
              </a:rPr>
              <a:t>37 hrs</a:t>
            </a:r>
          </a:p>
        </p:txBody>
      </p:sp>
    </p:spTree>
    <p:extLst>
      <p:ext uri="{BB962C8B-B14F-4D97-AF65-F5344CB8AC3E}">
        <p14:creationId xmlns:p14="http://schemas.microsoft.com/office/powerpoint/2010/main" val="1078943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b12561d-b03a-47d5-9db5-4e2bbf9ffb11">
      <UserInfo>
        <DisplayName>Lavanya Dhayanithi</DisplayName>
        <AccountId>45</AccountId>
        <AccountType/>
      </UserInfo>
    </SharedWithUsers>
    <FirefishReference xmlns="5b12561d-b03a-47d5-9db5-4e2bbf9ffb11">4957</FirefishReference>
    <AssignmentStatus xmlns="5b12561d-b03a-47d5-9db5-4e2bbf9ffb11">Open</AssignmentStatus>
    <Sector xmlns="5b12561d-b03a-47d5-9db5-4e2bbf9ffb11">Charities</Sector>
    <Team xmlns="5b12561d-b03a-47d5-9db5-4e2bbf9ffb11">
      <UserInfo>
        <DisplayName>Debbie Shields</DisplayName>
        <AccountId>28</AccountId>
        <AccountType/>
      </UserInfo>
      <UserInfo>
        <DisplayName>Harry Thomson</DisplayName>
        <AccountId>1362</AccountId>
        <AccountType/>
      </UserInfo>
      <UserInfo>
        <DisplayName>Nicole Don</DisplayName>
        <AccountId>1330</AccountId>
        <AccountType/>
      </UserInfo>
    </Team>
    <TaxCatchAll xmlns="5b12561d-b03a-47d5-9db5-4e2bbf9ffb11" xsi:nil="true"/>
    <BusinessType xmlns="5b12561d-b03a-47d5-9db5-4e2bbf9ffb11">New Client</BusinessType>
    <DocumentType xmlns="5b12561d-b03a-47d5-9db5-4e2bbf9ffb11" xsi:nil="true"/>
    <lcf76f155ced4ddcb4097134ff3c332f xmlns="71a9b04d-2874-443b-a243-8e2775767da3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acf7b60061f804053adb3be2cc5d7c11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ac3b11f8dfa2d0048159865ee170a921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6B2ACD-3F51-44FA-BC89-7DD60970CD61}">
  <ds:schemaRefs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0411bdb5-ba57-4485-84e4-07cb1ac25684"/>
    <ds:schemaRef ds:uri="http://purl.org/dc/terms/"/>
    <ds:schemaRef ds:uri="http://purl.org/dc/elements/1.1/"/>
    <ds:schemaRef ds:uri="http://schemas.microsoft.com/office/2006/metadata/properties"/>
    <ds:schemaRef ds:uri="fbbfb3e2-b9ec-42b4-9705-c6cbf33ba5bf"/>
    <ds:schemaRef ds:uri="http://www.w3.org/XML/1998/namespace"/>
    <ds:schemaRef ds:uri="5b12561d-b03a-47d5-9db5-4e2bbf9ffb11"/>
    <ds:schemaRef ds:uri="71a9b04d-2874-443b-a243-8e2775767da3"/>
  </ds:schemaRefs>
</ds:datastoreItem>
</file>

<file path=customXml/itemProps2.xml><?xml version="1.0" encoding="utf-8"?>
<ds:datastoreItem xmlns:ds="http://schemas.openxmlformats.org/officeDocument/2006/customXml" ds:itemID="{AD206B42-27E4-4E08-8432-48BBB18C10E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4795FFE-3BDD-4A68-87E9-F3194BC4B8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12561d-b03a-47d5-9db5-4e2bbf9ffb11"/>
    <ds:schemaRef ds:uri="71a9b04d-2874-443b-a243-8e2775767d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6488DFA-DBF0-43D8-B943-48B099ABC8BD}">
  <ds:schemaRefs>
    <ds:schemaRef ds:uri="office.server.policy"/>
  </ds:schemaRefs>
</ds:datastoreItem>
</file>

<file path=customXml/itemProps5.xml><?xml version="1.0" encoding="utf-8"?>
<ds:datastoreItem xmlns:ds="http://schemas.openxmlformats.org/officeDocument/2006/customXml" ds:itemID="{0A43BBC2-5A86-4165-BDE8-BC9B95ECCD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122</Words>
  <Application>Microsoft Office PowerPoint</Application>
  <PresentationFormat>Widescreen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 Willmott</dc:creator>
  <cp:lastModifiedBy>Nicole Don</cp:lastModifiedBy>
  <cp:revision>357</cp:revision>
  <cp:lastPrinted>2025-06-12T11:40:46Z</cp:lastPrinted>
  <dcterms:created xsi:type="dcterms:W3CDTF">2021-09-15T21:23:32Z</dcterms:created>
  <dcterms:modified xsi:type="dcterms:W3CDTF">2025-09-18T08:03:34Z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  <property fmtid="{D5CDD505-2E9C-101B-9397-08002B2CF9AE}" pid="3" name="MediaServiceImageTags">
    <vt:lpwstr/>
  </property>
</Properties>
</file>